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4"/>
  </p:notesMasterIdLst>
  <p:handoutMasterIdLst>
    <p:handoutMasterId r:id="rId75"/>
  </p:handoutMasterIdLst>
  <p:sldIdLst>
    <p:sldId id="492" r:id="rId2"/>
    <p:sldId id="493" r:id="rId3"/>
    <p:sldId id="494" r:id="rId4"/>
    <p:sldId id="495" r:id="rId5"/>
    <p:sldId id="496" r:id="rId6"/>
    <p:sldId id="497" r:id="rId7"/>
    <p:sldId id="498" r:id="rId8"/>
    <p:sldId id="499"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7" r:id="rId23"/>
    <p:sldId id="518" r:id="rId24"/>
    <p:sldId id="519" r:id="rId25"/>
    <p:sldId id="520" r:id="rId26"/>
    <p:sldId id="521" r:id="rId27"/>
    <p:sldId id="522" r:id="rId28"/>
    <p:sldId id="523" r:id="rId29"/>
    <p:sldId id="529" r:id="rId30"/>
    <p:sldId id="530" r:id="rId31"/>
    <p:sldId id="531" r:id="rId32"/>
    <p:sldId id="532" r:id="rId33"/>
    <p:sldId id="533" r:id="rId34"/>
    <p:sldId id="534" r:id="rId35"/>
    <p:sldId id="420" r:id="rId36"/>
    <p:sldId id="421" r:id="rId37"/>
    <p:sldId id="422" r:id="rId38"/>
    <p:sldId id="423" r:id="rId39"/>
    <p:sldId id="424" r:id="rId40"/>
    <p:sldId id="425" r:id="rId41"/>
    <p:sldId id="426" r:id="rId42"/>
    <p:sldId id="427" r:id="rId43"/>
    <p:sldId id="428" r:id="rId44"/>
    <p:sldId id="429" r:id="rId45"/>
    <p:sldId id="430" r:id="rId46"/>
    <p:sldId id="431" r:id="rId47"/>
    <p:sldId id="432" r:id="rId48"/>
    <p:sldId id="433" r:id="rId49"/>
    <p:sldId id="434" r:id="rId50"/>
    <p:sldId id="436" r:id="rId51"/>
    <p:sldId id="437" r:id="rId52"/>
    <p:sldId id="438" r:id="rId53"/>
    <p:sldId id="444" r:id="rId54"/>
    <p:sldId id="445" r:id="rId55"/>
    <p:sldId id="447" r:id="rId56"/>
    <p:sldId id="474" r:id="rId57"/>
    <p:sldId id="476" r:id="rId58"/>
    <p:sldId id="477" r:id="rId59"/>
    <p:sldId id="478" r:id="rId60"/>
    <p:sldId id="479" r:id="rId61"/>
    <p:sldId id="480" r:id="rId62"/>
    <p:sldId id="481" r:id="rId63"/>
    <p:sldId id="482" r:id="rId64"/>
    <p:sldId id="483" r:id="rId65"/>
    <p:sldId id="484" r:id="rId66"/>
    <p:sldId id="485" r:id="rId67"/>
    <p:sldId id="486" r:id="rId68"/>
    <p:sldId id="487" r:id="rId69"/>
    <p:sldId id="488" r:id="rId70"/>
    <p:sldId id="489" r:id="rId71"/>
    <p:sldId id="490" r:id="rId72"/>
    <p:sldId id="491" r:id="rId73"/>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hiddenSlides="1" frameSlides="1"/>
  <p:clrMru>
    <a:srgbClr val="F975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8423" autoAdjust="0"/>
    <p:restoredTop sz="73984" autoAdjust="0"/>
  </p:normalViewPr>
  <p:slideViewPr>
    <p:cSldViewPr snapToObjects="1">
      <p:cViewPr varScale="1">
        <p:scale>
          <a:sx n="68" d="100"/>
          <a:sy n="68" d="100"/>
        </p:scale>
        <p:origin x="1902" y="66"/>
      </p:cViewPr>
      <p:guideLst>
        <p:guide orient="horz" pos="2160"/>
        <p:guide pos="2880"/>
      </p:guideLst>
    </p:cSldViewPr>
  </p:slideViewPr>
  <p:outlineViewPr>
    <p:cViewPr>
      <p:scale>
        <a:sx n="33" d="100"/>
        <a:sy n="33" d="100"/>
      </p:scale>
      <p:origin x="0" y="8176"/>
    </p:cViewPr>
  </p:outlineViewPr>
  <p:notesTextViewPr>
    <p:cViewPr>
      <p:scale>
        <a:sx n="200" d="100"/>
        <a:sy n="200" d="100"/>
      </p:scale>
      <p:origin x="0" y="0"/>
    </p:cViewPr>
  </p:notesTextViewPr>
  <p:sorterViewPr>
    <p:cViewPr>
      <p:scale>
        <a:sx n="66" d="100"/>
        <a:sy n="66" d="100"/>
      </p:scale>
      <p:origin x="0" y="432"/>
    </p:cViewPr>
  </p:sorterViewPr>
  <p:notesViewPr>
    <p:cSldViewPr snapToObjects="1">
      <p:cViewPr varScale="1">
        <p:scale>
          <a:sx n="70" d="100"/>
          <a:sy n="70" d="100"/>
        </p:scale>
        <p:origin x="322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sz="quarter" idx="1"/>
          </p:nvPr>
        </p:nvSpPr>
        <p:spPr>
          <a:xfrm>
            <a:off x="3927775" y="0"/>
            <a:ext cx="3004820" cy="461010"/>
          </a:xfrm>
          <a:prstGeom prst="rect">
            <a:avLst/>
          </a:prstGeom>
        </p:spPr>
        <p:txBody>
          <a:bodyPr vert="horz" lIns="92309" tIns="46154" rIns="92309" bIns="46154" rtlCol="0"/>
          <a:lstStyle>
            <a:lvl1pPr algn="r">
              <a:defRPr sz="1200"/>
            </a:lvl1pPr>
          </a:lstStyle>
          <a:p>
            <a:fld id="{7172EA9B-4887-534F-8465-D5DDA175CEC5}" type="datetimeFigureOut">
              <a:rPr lang="en-US" smtClean="0"/>
              <a:pPr/>
              <a:t>12/18/2015</a:t>
            </a:fld>
            <a:endParaRPr lang="en-US"/>
          </a:p>
        </p:txBody>
      </p:sp>
      <p:sp>
        <p:nvSpPr>
          <p:cNvPr id="4" name="Footer Placeholder 3"/>
          <p:cNvSpPr>
            <a:spLocks noGrp="1"/>
          </p:cNvSpPr>
          <p:nvPr>
            <p:ph type="ftr" sz="quarter" idx="2"/>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5" name="Slide Number Placeholder 4"/>
          <p:cNvSpPr>
            <a:spLocks noGrp="1"/>
          </p:cNvSpPr>
          <p:nvPr>
            <p:ph type="sldNum" sz="quarter" idx="3"/>
          </p:nvPr>
        </p:nvSpPr>
        <p:spPr>
          <a:xfrm>
            <a:off x="3927775" y="8757590"/>
            <a:ext cx="3004820" cy="461010"/>
          </a:xfrm>
          <a:prstGeom prst="rect">
            <a:avLst/>
          </a:prstGeom>
        </p:spPr>
        <p:txBody>
          <a:bodyPr vert="horz" lIns="92309" tIns="46154" rIns="92309" bIns="46154" rtlCol="0" anchor="b"/>
          <a:lstStyle>
            <a:lvl1pPr algn="r">
              <a:defRPr sz="1200"/>
            </a:lvl1pPr>
          </a:lstStyle>
          <a:p>
            <a:fld id="{B88AED26-EA8B-8D4F-9A89-FA85FB5CADC6}" type="slidenum">
              <a:rPr lang="en-US" smtClean="0"/>
              <a:pPr/>
              <a:t>‹#›</a:t>
            </a:fld>
            <a:endParaRPr lang="en-US"/>
          </a:p>
        </p:txBody>
      </p:sp>
    </p:spTree>
    <p:extLst>
      <p:ext uri="{BB962C8B-B14F-4D97-AF65-F5344CB8AC3E}">
        <p14:creationId xmlns:p14="http://schemas.microsoft.com/office/powerpoint/2010/main" val="2484248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6315390C-8121-C04E-BBEF-7A0E71E8B1BD}" type="datetimeFigureOut">
              <a:rPr lang="en-US" smtClean="0"/>
              <a:pPr/>
              <a:t>12/18/2015</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373980AE-AC8B-F542-BCC0-271A2C27EA39}" type="slidenum">
              <a:rPr lang="en-US" smtClean="0"/>
              <a:pPr/>
              <a:t>‹#›</a:t>
            </a:fld>
            <a:endParaRPr lang="en-US"/>
          </a:p>
        </p:txBody>
      </p:sp>
    </p:spTree>
    <p:extLst>
      <p:ext uri="{BB962C8B-B14F-4D97-AF65-F5344CB8AC3E}">
        <p14:creationId xmlns:p14="http://schemas.microsoft.com/office/powerpoint/2010/main" val="319361364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mechanisms for isolation. A variety of different ways to do isolation you know you for those of you who went to Neil’s talk. Neil’s talked about how Google uses honeypots and virtual machines to implement safe browsing, to implement their anti-phishing. The basic idea of course is they run the malicious code inside a virtual machine and that offers some amount of protection and the ability to reset back to a known good state. We started to allude to on the very </a:t>
            </a:r>
            <a:r>
              <a:rPr lang="en-US" dirty="0" err="1"/>
              <a:t>very</a:t>
            </a:r>
            <a:r>
              <a:rPr lang="en-US" dirty="0"/>
              <a:t> last slide the last time there are </a:t>
            </a:r>
            <a:r>
              <a:rPr lang="en-US" dirty="0" err="1"/>
              <a:t>ofcourse</a:t>
            </a:r>
            <a:r>
              <a:rPr lang="en-US" dirty="0"/>
              <a:t> all kinds of interesting attacks against isolation that we see in practice. Two broad classes of attacks that we see are side channel and covert channel. This is basically a failure of isolation. Isolation happens on the process level, the kernel level and some other trusted computer-based below the kernel like a hypervisor .Were talking about violating the notion of separation and there are not. Often times the mechanisms for doing the attacks against the isolation are quite subtle. So we’re not going to get into the science of things besides illustrating with a couple examples. We’ll talk about some interesting research in the space recently. One of the papers we worked on and some by other people that I think are interesting as well. So we alluded to this cold boot attack stuff before, so I want to go a little more into the attacks that were being performed here, then we’ll talk a little about covert channels in cloud computing </a:t>
            </a:r>
            <a:r>
              <a:rPr lang="en-US" dirty="0" err="1"/>
              <a:t>envs</a:t>
            </a:r>
            <a:r>
              <a:rPr lang="en-US" dirty="0"/>
              <a:t> like amazon’s ec2 and some work that my students and I have done. We’ll talk a little at the end about side channels in the context of </a:t>
            </a:r>
            <a:r>
              <a:rPr lang="en-US" dirty="0" err="1"/>
              <a:t>rowhammer</a:t>
            </a:r>
            <a:r>
              <a:rPr lang="en-US" dirty="0"/>
              <a:t> which was a recent attack announced by Google. So today will be examples of failures of isolation particular examples of side channels and covert channels</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1</a:t>
            </a:fld>
            <a:endParaRPr lang="en-US"/>
          </a:p>
        </p:txBody>
      </p:sp>
    </p:spTree>
    <p:extLst>
      <p:ext uri="{BB962C8B-B14F-4D97-AF65-F5344CB8AC3E}">
        <p14:creationId xmlns:p14="http://schemas.microsoft.com/office/powerpoint/2010/main" val="4161816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pPr>
              <a:buFontTx/>
              <a:buChar char="-"/>
            </a:pPr>
            <a:r>
              <a:rPr lang="en-US" dirty="0" smtClean="0"/>
              <a:t> @ 5sec virtually no data lost</a:t>
            </a:r>
          </a:p>
          <a:p>
            <a:pPr>
              <a:buFontTx/>
              <a:buChar char="-"/>
            </a:pPr>
            <a:r>
              <a:rPr lang="en-US" baseline="0" dirty="0" smtClean="0"/>
              <a:t> Decay occurs gradually as time goes on</a:t>
            </a:r>
          </a:p>
          <a:p>
            <a:pPr>
              <a:buFontTx/>
              <a:buChar char="-"/>
            </a:pPr>
            <a:r>
              <a:rPr lang="en-US" baseline="0" dirty="0" smtClean="0"/>
              <a:t> Even after 5 minutes, some data still visible (pause)</a:t>
            </a:r>
          </a:p>
          <a:p>
            <a:pPr>
              <a:buFontTx/>
              <a:buChar char="-"/>
            </a:pPr>
            <a:r>
              <a:rPr lang="en-US" baseline="0" dirty="0" smtClean="0"/>
              <a:t> (Note: Black and white bars due to wiring of the chip—for some cells, absence of charge=0, others 1)</a:t>
            </a:r>
          </a:p>
        </p:txBody>
      </p:sp>
      <p:sp>
        <p:nvSpPr>
          <p:cNvPr id="4" name="Slide Number Placeholder 3"/>
          <p:cNvSpPr>
            <a:spLocks noGrp="1"/>
          </p:cNvSpPr>
          <p:nvPr>
            <p:ph type="sldNum" sz="quarter" idx="10"/>
          </p:nvPr>
        </p:nvSpPr>
        <p:spPr/>
        <p:txBody>
          <a:bodyPr/>
          <a:lstStyle/>
          <a:p>
            <a:fld id="{7561DA59-5FD3-4F74-9231-A05B1B9C4629}" type="slidenum">
              <a:rPr lang="en-US" smtClean="0"/>
              <a:pPr/>
              <a:t>10</a:t>
            </a:fld>
            <a:endParaRPr lang="en-US"/>
          </a:p>
        </p:txBody>
      </p:sp>
    </p:spTree>
    <p:extLst>
      <p:ext uri="{BB962C8B-B14F-4D97-AF65-F5344CB8AC3E}">
        <p14:creationId xmlns:p14="http://schemas.microsoft.com/office/powerpoint/2010/main" val="113437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61543">
              <a:defRPr/>
            </a:pPr>
            <a:r>
              <a:rPr lang="en-US" b="1" baseline="0" dirty="0" smtClean="0"/>
              <a:t>Point:</a:t>
            </a:r>
            <a:endParaRPr lang="en-US" b="0" baseline="0" dirty="0" smtClean="0"/>
          </a:p>
          <a:p>
            <a:pPr defTabSz="461543">
              <a:buFontTx/>
              <a:buChar char="-"/>
              <a:defRPr/>
            </a:pPr>
            <a:r>
              <a:rPr lang="en-US" b="0" baseline="0" dirty="0" smtClean="0"/>
              <a:t> This is the phenomenon of </a:t>
            </a:r>
            <a:r>
              <a:rPr lang="en-US" b="0" i="1" baseline="0" dirty="0" smtClean="0"/>
              <a:t>DRAM remanence</a:t>
            </a:r>
            <a:r>
              <a:rPr lang="en-US" b="0" i="0" baseline="0" dirty="0" smtClean="0"/>
              <a:t>; though known to semiconductor engineers, it came as a surprise to almost everyone in the security community</a:t>
            </a:r>
          </a:p>
          <a:p>
            <a:pPr defTabSz="461543">
              <a:buFontTx/>
              <a:buChar char="-"/>
              <a:defRPr/>
            </a:pPr>
            <a:r>
              <a:rPr lang="en-US" b="0" baseline="0" dirty="0" smtClean="0"/>
              <a:t>Must discard assumption that DRAM data disappears immediately when power is cut [next, short pause]</a:t>
            </a:r>
          </a:p>
          <a:p>
            <a:pPr defTabSz="461543">
              <a:buFontTx/>
              <a:buChar char="-"/>
              <a:defRPr/>
            </a:pPr>
            <a:r>
              <a:rPr lang="en-US" baseline="0" dirty="0" smtClean="0"/>
              <a:t> Instead, [next] </a:t>
            </a:r>
            <a:r>
              <a:rPr lang="en-US" i="1" baseline="0" dirty="0" smtClean="0"/>
              <a:t>our experiments show, </a:t>
            </a:r>
            <a:r>
              <a:rPr lang="en-US" baseline="0" dirty="0" smtClean="0"/>
              <a:t>decay is </a:t>
            </a:r>
            <a:r>
              <a:rPr lang="en-US" u="sng" baseline="0" dirty="0" smtClean="0"/>
              <a:t>gradual</a:t>
            </a:r>
            <a:r>
              <a:rPr lang="en-US" baseline="0" dirty="0" smtClean="0"/>
              <a:t>, on the order of seconds</a:t>
            </a:r>
          </a:p>
          <a:p>
            <a:pPr defTabSz="461543">
              <a:buFontTx/>
              <a:buChar char="-"/>
              <a:defRPr/>
            </a:pPr>
            <a:r>
              <a:rPr lang="en-US" baseline="0" dirty="0" smtClean="0"/>
              <a:t> It’s predominately </a:t>
            </a:r>
            <a:r>
              <a:rPr lang="en-US" u="sng" baseline="0" dirty="0" err="1" smtClean="0"/>
              <a:t>uni-directoinal</a:t>
            </a:r>
            <a:r>
              <a:rPr lang="en-US" baseline="0" dirty="0" smtClean="0"/>
              <a:t>, with each cell decaying either towards 0 or towards 1</a:t>
            </a:r>
          </a:p>
          <a:p>
            <a:pPr defTabSz="461543">
              <a:buFontTx/>
              <a:buChar char="-"/>
              <a:defRPr/>
            </a:pPr>
            <a:r>
              <a:rPr lang="en-US" baseline="0" dirty="0" smtClean="0"/>
              <a:t>It’s </a:t>
            </a:r>
            <a:r>
              <a:rPr lang="en-US" u="sng" baseline="0" dirty="0" smtClean="0"/>
              <a:t>predictable</a:t>
            </a:r>
            <a:r>
              <a:rPr lang="en-US" u="none" baseline="0" dirty="0" smtClean="0"/>
              <a:t>, allowing the attacker to learn about patterns in the decay by performing experiments on the chip</a:t>
            </a:r>
          </a:p>
          <a:p>
            <a:pPr defTabSz="461543">
              <a:buFontTx/>
              <a:buChar char="-"/>
              <a:defRPr/>
            </a:pPr>
            <a:r>
              <a:rPr lang="en-US" baseline="0" dirty="0" smtClean="0"/>
              <a:t> The speed of decay varies from machine to machine; newer memories, with </a:t>
            </a:r>
            <a:r>
              <a:rPr lang="en-US" b="0" baseline="0" dirty="0" smtClean="0"/>
              <a:t>higher</a:t>
            </a:r>
            <a:r>
              <a:rPr lang="en-US" baseline="0" dirty="0" smtClean="0"/>
              <a:t> circuit densities, tended to decay more quickly; but all we tested were slow enough to allow data recovery</a:t>
            </a:r>
          </a:p>
          <a:p>
            <a:pPr defTabSz="461543">
              <a:defRPr/>
            </a:pPr>
            <a:r>
              <a:rPr lang="en-US" b="1" u="none" baseline="0" dirty="0" smtClean="0"/>
              <a:t>Transition:</a:t>
            </a:r>
          </a:p>
          <a:p>
            <a:pPr defTabSz="461543">
              <a:defRPr/>
            </a:pPr>
            <a:r>
              <a:rPr lang="en-US" u="none" baseline="0" dirty="0" smtClean="0"/>
              <a:t>An attacker can use this phenomenon of DRAM Remanence to launch a new type of attack, which we call the Cold-Boot Attack.</a:t>
            </a:r>
            <a:endParaRPr lang="en-US" u="none" dirty="0"/>
          </a:p>
        </p:txBody>
      </p:sp>
      <p:sp>
        <p:nvSpPr>
          <p:cNvPr id="4" name="Slide Number Placeholder 3"/>
          <p:cNvSpPr>
            <a:spLocks noGrp="1"/>
          </p:cNvSpPr>
          <p:nvPr>
            <p:ph type="sldNum" sz="quarter" idx="10"/>
          </p:nvPr>
        </p:nvSpPr>
        <p:spPr/>
        <p:txBody>
          <a:bodyPr/>
          <a:lstStyle/>
          <a:p>
            <a:fld id="{7561DA59-5FD3-4F74-9231-A05B1B9C4629}" type="slidenum">
              <a:rPr lang="en-US" smtClean="0"/>
              <a:pPr/>
              <a:t>11</a:t>
            </a:fld>
            <a:endParaRPr lang="en-US"/>
          </a:p>
        </p:txBody>
      </p:sp>
    </p:spTree>
    <p:extLst>
      <p:ext uri="{BB962C8B-B14F-4D97-AF65-F5344CB8AC3E}">
        <p14:creationId xmlns:p14="http://schemas.microsoft.com/office/powerpoint/2010/main" val="2677805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dirty="0" smtClean="0"/>
              <a:t>Point:</a:t>
            </a:r>
          </a:p>
          <a:p>
            <a:pPr>
              <a:buFontTx/>
              <a:buChar char="-"/>
            </a:pPr>
            <a:r>
              <a:rPr lang="en-US" dirty="0" smtClean="0"/>
              <a:t> Also need to discard the assumption</a:t>
            </a:r>
            <a:r>
              <a:rPr lang="en-US" baseline="0" dirty="0" smtClean="0"/>
              <a:t> that recovering remaining  data is hard [next]</a:t>
            </a:r>
          </a:p>
          <a:p>
            <a:pPr>
              <a:buFontTx/>
              <a:buChar char="-"/>
            </a:pPr>
            <a:r>
              <a:rPr lang="en-US" baseline="0" dirty="0" smtClean="0"/>
              <a:t> Just need to apply power again; this start refresh, preventing </a:t>
            </a:r>
          </a:p>
          <a:p>
            <a:pPr>
              <a:buFontTx/>
              <a:buChar char="-"/>
            </a:pPr>
            <a:r>
              <a:rPr lang="en-US" baseline="0" dirty="0" smtClean="0"/>
              <a:t> One complication…</a:t>
            </a:r>
          </a:p>
          <a:p>
            <a:pPr>
              <a:buFontTx/>
              <a:buChar char="-"/>
            </a:pPr>
            <a:r>
              <a:rPr lang="en-US" baseline="0" dirty="0" smtClean="0"/>
              <a:t> Solution is to …</a:t>
            </a:r>
          </a:p>
          <a:p>
            <a:pPr>
              <a:buFontTx/>
              <a:buChar char="-"/>
            </a:pPr>
            <a:r>
              <a:rPr lang="en-US" baseline="0" dirty="0" smtClean="0"/>
              <a:t> We implemented this three ways, for different platforms and I/O methods</a:t>
            </a:r>
          </a:p>
          <a:p>
            <a:pPr>
              <a:buFontTx/>
              <a:buChar char="-"/>
            </a:pPr>
            <a:r>
              <a:rPr lang="en-US" baseline="0" dirty="0" smtClean="0"/>
              <a:t> PXE and EFI dumps boot over the network, dump data to remote machine</a:t>
            </a:r>
          </a:p>
          <a:p>
            <a:pPr>
              <a:buFontTx/>
              <a:buChar char="-"/>
            </a:pPr>
            <a:r>
              <a:rPr lang="en-US" baseline="0" dirty="0" smtClean="0"/>
              <a:t> USB dump boots from and dumps to </a:t>
            </a:r>
            <a:r>
              <a:rPr lang="en-US" baseline="0" dirty="0" smtClean="0"/>
              <a:t>USB</a:t>
            </a:r>
          </a:p>
          <a:p>
            <a:pPr>
              <a:buFontTx/>
              <a:buChar char="-"/>
            </a:pPr>
            <a:r>
              <a:rPr lang="en-US" dirty="0"/>
              <a:t>One of the challenges that people always said that data is very difficult to recover, they show that it can actually be captured easily. One of the reasons it was thought to be difficult is there is no state or history of what was being used. Once turned off and on, the machine, the OS is free to use that memory how it wants. No mechanism to prevent overriding the bits there before. That history is gone. So we want to find mechanisms for being able to boot giving us access to that data to read without having OS or application writing over the memory we were reading. Created small programs to do that. So you can deliver these things, booting of USB sticks or booting of the network, these little small programs and then dump core memory. One problem happens if the BIOS will attempt to clear all memory on boot. There is very little you can do in terms of inserting some software. The BIOS contains the small </a:t>
            </a:r>
            <a:r>
              <a:rPr lang="en-US" dirty="0" err="1"/>
              <a:t>monoprograms</a:t>
            </a:r>
            <a:r>
              <a:rPr lang="en-US" dirty="0"/>
              <a:t> that get you from the hardware initial state to something capable of mounting a file system and loading a real OS whether it exists on USB or anywhere else, so you need this bios component and if the default behavior is to clear the RAM, this USB stick model won’t work. In those particular cases you need to draw an analogy to what we were doing with HDs. Take the RAM out of the other computer and put it in one where this BIOS clearing stuff doesn’t happen</a:t>
            </a:r>
            <a:endParaRPr lang="en-US" baseline="0" dirty="0" smtClean="0"/>
          </a:p>
        </p:txBody>
      </p:sp>
      <p:sp>
        <p:nvSpPr>
          <p:cNvPr id="4" name="Slide Number Placeholder 3"/>
          <p:cNvSpPr>
            <a:spLocks noGrp="1"/>
          </p:cNvSpPr>
          <p:nvPr>
            <p:ph type="sldNum" sz="quarter" idx="10"/>
          </p:nvPr>
        </p:nvSpPr>
        <p:spPr/>
        <p:txBody>
          <a:bodyPr/>
          <a:lstStyle/>
          <a:p>
            <a:fld id="{373980AE-AC8B-F542-BCC0-271A2C27EA39}" type="slidenum">
              <a:rPr lang="en-US" smtClean="0"/>
              <a:pPr/>
              <a:t>12</a:t>
            </a:fld>
            <a:endParaRPr lang="en-US"/>
          </a:p>
        </p:txBody>
      </p:sp>
    </p:spTree>
    <p:extLst>
      <p:ext uri="{BB962C8B-B14F-4D97-AF65-F5344CB8AC3E}">
        <p14:creationId xmlns:p14="http://schemas.microsoft.com/office/powerpoint/2010/main" val="329906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13</a:t>
            </a:fld>
            <a:endParaRPr lang="en-US"/>
          </a:p>
        </p:txBody>
      </p:sp>
    </p:spTree>
    <p:extLst>
      <p:ext uri="{BB962C8B-B14F-4D97-AF65-F5344CB8AC3E}">
        <p14:creationId xmlns:p14="http://schemas.microsoft.com/office/powerpoint/2010/main" val="2985304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r>
              <a:rPr lang="en-US" dirty="0" smtClean="0"/>
              <a:t>-</a:t>
            </a:r>
            <a:r>
              <a:rPr lang="en-US" baseline="0" dirty="0" smtClean="0"/>
              <a:t> An attacker can exploit DRAM remanence to attack most disk encryption systems</a:t>
            </a:r>
          </a:p>
          <a:p>
            <a:r>
              <a:rPr lang="en-US" baseline="0" dirty="0" smtClean="0"/>
              <a:t>- </a:t>
            </a:r>
            <a:r>
              <a:rPr lang="en-US" dirty="0" smtClean="0"/>
              <a:t>Most basic scenario:</a:t>
            </a:r>
            <a:r>
              <a:rPr lang="en-US" baseline="0" dirty="0" smtClean="0"/>
              <a:t> screen locked laptop with encrypted disk mounted (if asleep or hibernating, simply wake it up)</a:t>
            </a:r>
            <a:endParaRPr lang="en-US" dirty="0" smtClean="0"/>
          </a:p>
          <a:p>
            <a:pPr marL="230772" indent="-230772">
              <a:buFontTx/>
              <a:buChar char="-"/>
            </a:pPr>
            <a:r>
              <a:rPr lang="en-US" dirty="0" smtClean="0"/>
              <a:t>Attacker inserts</a:t>
            </a:r>
            <a:r>
              <a:rPr lang="en-US" baseline="0" dirty="0" smtClean="0"/>
              <a:t> USB Stick with custom kernel</a:t>
            </a:r>
          </a:p>
          <a:p>
            <a:pPr marL="230772" indent="-230772">
              <a:buFontTx/>
              <a:buChar char="-"/>
            </a:pPr>
            <a:r>
              <a:rPr lang="en-US" baseline="0" dirty="0" smtClean="0"/>
              <a:t>Quickly power cycles machine, booting off of USB Disk</a:t>
            </a:r>
          </a:p>
          <a:p>
            <a:pPr marL="230772" indent="-230772">
              <a:buFontTx/>
              <a:buChar char="-"/>
            </a:pPr>
            <a:r>
              <a:rPr lang="en-US" baseline="0" dirty="0" smtClean="0"/>
              <a:t>Kernel automatically dumps memory image</a:t>
            </a:r>
          </a:p>
          <a:p>
            <a:pPr marL="230772" indent="-230772">
              <a:buFontTx/>
              <a:buChar char="-"/>
            </a:pPr>
            <a:r>
              <a:rPr lang="en-US" baseline="0" dirty="0" smtClean="0"/>
              <a:t>Since the disk was mounted, the key must have been in memory; attacker can extract it and decrypt the disk</a:t>
            </a:r>
          </a:p>
        </p:txBody>
      </p:sp>
      <p:sp>
        <p:nvSpPr>
          <p:cNvPr id="4" name="Slide Number Placeholder 3"/>
          <p:cNvSpPr>
            <a:spLocks noGrp="1"/>
          </p:cNvSpPr>
          <p:nvPr>
            <p:ph type="sldNum" sz="quarter" idx="10"/>
          </p:nvPr>
        </p:nvSpPr>
        <p:spPr/>
        <p:txBody>
          <a:bodyPr/>
          <a:lstStyle/>
          <a:p>
            <a:fld id="{373980AE-AC8B-F542-BCC0-271A2C27EA39}" type="slidenum">
              <a:rPr lang="en-US" smtClean="0"/>
              <a:pPr/>
              <a:t>14</a:t>
            </a:fld>
            <a:endParaRPr lang="en-US"/>
          </a:p>
        </p:txBody>
      </p:sp>
    </p:spTree>
    <p:extLst>
      <p:ext uri="{BB962C8B-B14F-4D97-AF65-F5344CB8AC3E}">
        <p14:creationId xmlns:p14="http://schemas.microsoft.com/office/powerpoint/2010/main" val="2646636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p>
          <a:p>
            <a:pPr>
              <a:buFontTx/>
              <a:buChar char="-"/>
            </a:pPr>
            <a:r>
              <a:rPr lang="en-US" dirty="0" smtClean="0"/>
              <a:t> But sometimes things are more complicated </a:t>
            </a:r>
          </a:p>
          <a:p>
            <a:pPr>
              <a:buFontTx/>
              <a:buChar char="-"/>
            </a:pPr>
            <a:r>
              <a:rPr lang="en-US" baseline="0" dirty="0" smtClean="0"/>
              <a:t> Some </a:t>
            </a:r>
            <a:r>
              <a:rPr lang="en-US" baseline="0" dirty="0" err="1" smtClean="0"/>
              <a:t>BIOSes</a:t>
            </a:r>
            <a:r>
              <a:rPr lang="en-US" baseline="0" dirty="0" smtClean="0"/>
              <a:t> clear the contents of RAM on boot, preventing the attacker from dumping the data</a:t>
            </a:r>
          </a:p>
          <a:p>
            <a:pPr>
              <a:buFontTx/>
              <a:buChar char="-"/>
            </a:pPr>
            <a:r>
              <a:rPr lang="en-US" baseline="0" dirty="0" smtClean="0"/>
              <a:t> (This is common in extended memory tests and in machines that support ECC memory)</a:t>
            </a:r>
            <a:endParaRPr lang="en-US" dirty="0" smtClean="0"/>
          </a:p>
          <a:p>
            <a:endParaRPr dirty="0"/>
          </a:p>
          <a:p>
            <a:r>
              <a:rPr lang="en-US" b="1" dirty="0" smtClean="0"/>
              <a:t>Transition:</a:t>
            </a:r>
          </a:p>
          <a:p>
            <a:r>
              <a:rPr lang="en-US" dirty="0" smtClean="0"/>
              <a:t>	You</a:t>
            </a:r>
            <a:r>
              <a:rPr lang="en-US" baseline="0" dirty="0" smtClean="0"/>
              <a:t> might think the attacker is dead in the water, but not so…</a:t>
            </a:r>
          </a:p>
          <a:p>
            <a:endParaRPr lang="en-US" baseline="0" dirty="0" smtClean="0"/>
          </a:p>
          <a:p>
            <a:r>
              <a:rPr lang="en-US" baseline="0" dirty="0" err="1" smtClean="0"/>
              <a:t>grawlix</a:t>
            </a:r>
            <a:endParaRPr lang="en-US" dirty="0" smtClean="0"/>
          </a:p>
        </p:txBody>
      </p:sp>
      <p:sp>
        <p:nvSpPr>
          <p:cNvPr id="4" name="Slide Number Placeholder 3"/>
          <p:cNvSpPr>
            <a:spLocks noGrp="1"/>
          </p:cNvSpPr>
          <p:nvPr>
            <p:ph type="sldNum" sz="quarter" idx="10"/>
          </p:nvPr>
        </p:nvSpPr>
        <p:spPr/>
        <p:txBody>
          <a:bodyPr/>
          <a:lstStyle/>
          <a:p>
            <a:fld id="{373980AE-AC8B-F542-BCC0-271A2C27EA39}" type="slidenum">
              <a:rPr lang="en-US" smtClean="0"/>
              <a:pPr/>
              <a:t>15</a:t>
            </a:fld>
            <a:endParaRPr lang="en-US"/>
          </a:p>
        </p:txBody>
      </p:sp>
    </p:spTree>
    <p:extLst>
      <p:ext uri="{BB962C8B-B14F-4D97-AF65-F5344CB8AC3E}">
        <p14:creationId xmlns:p14="http://schemas.microsoft.com/office/powerpoint/2010/main" val="1625633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pPr>
              <a:buFontTx/>
              <a:buChar char="-"/>
            </a:pPr>
            <a:r>
              <a:rPr lang="en-US" dirty="0" smtClean="0"/>
              <a:t>The attacker can execute a more advanced version of the attack</a:t>
            </a:r>
          </a:p>
          <a:p>
            <a:pPr>
              <a:buFontTx/>
              <a:buChar char="-"/>
            </a:pPr>
            <a:r>
              <a:rPr lang="en-US" dirty="0" smtClean="0"/>
              <a:t>He</a:t>
            </a:r>
            <a:r>
              <a:rPr lang="en-US" baseline="0" dirty="0" smtClean="0"/>
              <a:t> can remove the memory from the PC without cutting power to the victim computer, then insert it into a computer he controls, which he has setup not to clear on boot and dump the contents there</a:t>
            </a:r>
          </a:p>
          <a:p>
            <a:pPr>
              <a:buFontTx/>
              <a:buNone/>
            </a:pPr>
            <a:endParaRPr lang="en-US" baseline="0" dirty="0" smtClean="0"/>
          </a:p>
          <a:p>
            <a:pPr>
              <a:buFontTx/>
              <a:buNone/>
            </a:pPr>
            <a:r>
              <a:rPr lang="en-US" b="1" baseline="0" dirty="0" smtClean="0"/>
              <a:t>Transition:</a:t>
            </a:r>
          </a:p>
          <a:p>
            <a:r>
              <a:rPr lang="en-US" baseline="0" dirty="0" smtClean="0"/>
              <a:t>- RAM is without power during move, but moving it takes time.  Won’t it decay too quickly?</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16</a:t>
            </a:fld>
            <a:endParaRPr lang="en-US"/>
          </a:p>
        </p:txBody>
      </p:sp>
    </p:spTree>
    <p:extLst>
      <p:ext uri="{BB962C8B-B14F-4D97-AF65-F5344CB8AC3E}">
        <p14:creationId xmlns:p14="http://schemas.microsoft.com/office/powerpoint/2010/main" val="304477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Point:</a:t>
            </a:r>
          </a:p>
          <a:p>
            <a:pPr>
              <a:buFontTx/>
              <a:buNone/>
            </a:pPr>
            <a:r>
              <a:rPr lang="en-US" baseline="0" dirty="0" smtClean="0"/>
              <a:t>- Will decay too quickly to move at room temperature, but cooling the chips dramatically slows the decay</a:t>
            </a:r>
          </a:p>
          <a:p>
            <a:pPr>
              <a:buFontTx/>
              <a:buChar char="-"/>
            </a:pPr>
            <a:r>
              <a:rPr lang="en-US" baseline="0" dirty="0" smtClean="0"/>
              <a:t> We tested a very simple cooling technique</a:t>
            </a:r>
          </a:p>
          <a:p>
            <a:pPr>
              <a:buFontTx/>
              <a:buChar char="-"/>
            </a:pPr>
            <a:r>
              <a:rPr lang="en-US" baseline="0" dirty="0" smtClean="0"/>
              <a:t> So-called “canned air”, sprayed upside down, cools to -50 C, yielding very low decay even after 1 minute without </a:t>
            </a:r>
            <a:r>
              <a:rPr lang="en-US" baseline="0" dirty="0" smtClean="0"/>
              <a:t>power</a:t>
            </a:r>
          </a:p>
          <a:p>
            <a:pPr>
              <a:buFontTx/>
              <a:buChar char="-"/>
            </a:pPr>
            <a:r>
              <a:rPr lang="en-US" dirty="0"/>
              <a:t>. Now, there is a direct relationship between external temp and the rate at which the capacitor leaks. The colder you can keep the RAM, the less leakage you see over time. So even something simple like a can of liquid air you use to brush of keyboards. You can use that standard stuff to really reduce the temp pretty quickly and you see very significant decay over much longer time than in previous </a:t>
            </a:r>
            <a:r>
              <a:rPr lang="en-US" dirty="0" err="1"/>
              <a:t>egs</a:t>
            </a:r>
            <a:r>
              <a:rPr lang="en-US" dirty="0"/>
              <a:t>. You can take it out, put in another machine. You can take the RAM out dump in liquid nitrogen hold it for hours or even days before you get to the next laptop that you actually use and still be able to track some data. So clearly even with these levels we will have errors corrupting data. </a:t>
            </a:r>
            <a:endParaRPr lang="en-US" baseline="0" dirty="0" smtClean="0"/>
          </a:p>
        </p:txBody>
      </p:sp>
      <p:sp>
        <p:nvSpPr>
          <p:cNvPr id="4" name="Slide Number Placeholder 3"/>
          <p:cNvSpPr>
            <a:spLocks noGrp="1"/>
          </p:cNvSpPr>
          <p:nvPr>
            <p:ph type="sldNum" sz="quarter" idx="10"/>
          </p:nvPr>
        </p:nvSpPr>
        <p:spPr/>
        <p:txBody>
          <a:bodyPr/>
          <a:lstStyle/>
          <a:p>
            <a:fld id="{373980AE-AC8B-F542-BCC0-271A2C27EA39}" type="slidenum">
              <a:rPr lang="en-US" smtClean="0"/>
              <a:pPr/>
              <a:t>17</a:t>
            </a:fld>
            <a:endParaRPr lang="en-US"/>
          </a:p>
        </p:txBody>
      </p:sp>
    </p:spTree>
    <p:extLst>
      <p:ext uri="{BB962C8B-B14F-4D97-AF65-F5344CB8AC3E}">
        <p14:creationId xmlns:p14="http://schemas.microsoft.com/office/powerpoint/2010/main" val="237396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r>
              <a:rPr lang="en-US" baseline="0" dirty="0" smtClean="0"/>
              <a:t>- Here’s a close up; w</a:t>
            </a:r>
            <a:r>
              <a:rPr lang="en-US" dirty="0" smtClean="0"/>
              <a:t>e</a:t>
            </a:r>
            <a:r>
              <a:rPr lang="en-US" baseline="0" dirty="0" smtClean="0"/>
              <a:t> dried up the condensation as well as we could, and the ram survived dozens of tests</a:t>
            </a:r>
            <a:endParaRPr lang="en-US" dirty="0" smtClean="0"/>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18</a:t>
            </a:fld>
            <a:endParaRPr lang="en-US"/>
          </a:p>
        </p:txBody>
      </p:sp>
    </p:spTree>
    <p:extLst>
      <p:ext uri="{BB962C8B-B14F-4D97-AF65-F5344CB8AC3E}">
        <p14:creationId xmlns:p14="http://schemas.microsoft.com/office/powerpoint/2010/main" val="2738561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61543">
              <a:defRPr/>
            </a:pPr>
            <a:r>
              <a:rPr lang="en-US" b="1" dirty="0" smtClean="0"/>
              <a:t>Point:</a:t>
            </a:r>
          </a:p>
          <a:p>
            <a:pPr>
              <a:buFontTx/>
              <a:buChar char="-"/>
            </a:pPr>
            <a:r>
              <a:rPr lang="en-US" dirty="0" smtClean="0"/>
              <a:t>I</a:t>
            </a:r>
            <a:r>
              <a:rPr lang="en-US" baseline="0" dirty="0" smtClean="0"/>
              <a:t>f we keep the RAM cool, we can remove it from the computer for minutes without significant decay</a:t>
            </a:r>
          </a:p>
          <a:p>
            <a:pPr>
              <a:buFontTx/>
              <a:buChar char="-"/>
            </a:pPr>
            <a:r>
              <a:rPr lang="en-US" baseline="0" dirty="0" smtClean="0"/>
              <a:t>This is cheap, practical way to move the RAM from one computer to another without losing much data</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19</a:t>
            </a:fld>
            <a:endParaRPr lang="en-US"/>
          </a:p>
        </p:txBody>
      </p:sp>
    </p:spTree>
    <p:extLst>
      <p:ext uri="{BB962C8B-B14F-4D97-AF65-F5344CB8AC3E}">
        <p14:creationId xmlns:p14="http://schemas.microsoft.com/office/powerpoint/2010/main" val="110385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So this is a paper by a colleague of mine at the University of Michigan. So we're talking about the threat of data theft, we might create some sort of access control that prevents people from logging into the computer but that certainly doesn’t prevent us from taking an unencrypted hard drive from the laptop and putting it into a new laptop. Once you physically own the box you have access no matter what.</a:t>
            </a:r>
            <a:endParaRPr lang="en-US" dirty="0"/>
          </a:p>
        </p:txBody>
      </p:sp>
      <p:sp>
        <p:nvSpPr>
          <p:cNvPr id="4" name="Slide Number Placeholder 3"/>
          <p:cNvSpPr>
            <a:spLocks noGrp="1"/>
          </p:cNvSpPr>
          <p:nvPr>
            <p:ph type="sldNum" sz="quarter" idx="10"/>
          </p:nvPr>
        </p:nvSpPr>
        <p:spPr/>
        <p:txBody>
          <a:bodyPr/>
          <a:lstStyle/>
          <a:p>
            <a:fld id="{7561DA59-5FD3-4F74-9231-A05B1B9C4629}" type="slidenum">
              <a:rPr lang="en-US" smtClean="0"/>
              <a:pPr/>
              <a:t>2</a:t>
            </a:fld>
            <a:endParaRPr lang="en-US"/>
          </a:p>
        </p:txBody>
      </p:sp>
    </p:spTree>
    <p:extLst>
      <p:ext uri="{BB962C8B-B14F-4D97-AF65-F5344CB8AC3E}">
        <p14:creationId xmlns:p14="http://schemas.microsoft.com/office/powerpoint/2010/main" val="3127817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Point:</a:t>
            </a:r>
          </a:p>
          <a:p>
            <a:pPr>
              <a:buFontTx/>
              <a:buChar char="-"/>
            </a:pPr>
            <a:r>
              <a:rPr lang="en-US" baseline="0" dirty="0" smtClean="0"/>
              <a:t> To test limits, also experimented with LN2: -196C</a:t>
            </a:r>
          </a:p>
          <a:p>
            <a:pPr>
              <a:buFontTx/>
              <a:buChar char="-"/>
            </a:pPr>
            <a:r>
              <a:rPr lang="en-US" baseline="0" dirty="0" smtClean="0"/>
              <a:t> Only .17% decay after 1 hour</a:t>
            </a:r>
          </a:p>
          <a:p>
            <a:pPr>
              <a:buFontTx/>
              <a:buChar char="-"/>
            </a:pPr>
            <a:r>
              <a:rPr lang="en-US" baseline="0" dirty="0" smtClean="0"/>
              <a:t> Data could remain intact for days at this temp</a:t>
            </a:r>
          </a:p>
          <a:p>
            <a:pPr>
              <a:buFontTx/>
              <a:buChar char="-"/>
            </a:pPr>
            <a:endParaRPr lang="en-US" baseline="0" dirty="0" smtClean="0"/>
          </a:p>
          <a:p>
            <a:pPr>
              <a:buFontTx/>
              <a:buNone/>
            </a:pPr>
            <a:r>
              <a:rPr lang="en-US" b="1" baseline="0" dirty="0" smtClean="0"/>
              <a:t>Transition:</a:t>
            </a:r>
          </a:p>
          <a:p>
            <a:pPr>
              <a:buFontTx/>
              <a:buNone/>
            </a:pPr>
            <a:r>
              <a:rPr lang="en-US" baseline="0" dirty="0" smtClean="0"/>
              <a:t>	Instead of cooling, another way to deal with bit errors in encryption keys is to use error correction. </a:t>
            </a:r>
          </a:p>
        </p:txBody>
      </p:sp>
      <p:sp>
        <p:nvSpPr>
          <p:cNvPr id="4" name="Slide Number Placeholder 3"/>
          <p:cNvSpPr>
            <a:spLocks noGrp="1"/>
          </p:cNvSpPr>
          <p:nvPr>
            <p:ph type="sldNum" sz="quarter" idx="10"/>
          </p:nvPr>
        </p:nvSpPr>
        <p:spPr/>
        <p:txBody>
          <a:bodyPr/>
          <a:lstStyle/>
          <a:p>
            <a:fld id="{373980AE-AC8B-F542-BCC0-271A2C27EA39}" type="slidenum">
              <a:rPr lang="en-US" smtClean="0"/>
              <a:pPr/>
              <a:t>20</a:t>
            </a:fld>
            <a:endParaRPr lang="en-US"/>
          </a:p>
        </p:txBody>
      </p:sp>
    </p:spTree>
    <p:extLst>
      <p:ext uri="{BB962C8B-B14F-4D97-AF65-F5344CB8AC3E}">
        <p14:creationId xmlns:p14="http://schemas.microsoft.com/office/powerpoint/2010/main" val="1619213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Point:</a:t>
            </a:r>
          </a:p>
          <a:p>
            <a:pPr>
              <a:buFontTx/>
              <a:buChar char="-"/>
            </a:pPr>
            <a:r>
              <a:rPr lang="en-US" baseline="0" dirty="0" smtClean="0"/>
              <a:t> Some bit errors will occur, especially if the attacker can’t use cooling</a:t>
            </a:r>
          </a:p>
          <a:p>
            <a:pPr>
              <a:buFontTx/>
              <a:buChar char="-"/>
            </a:pPr>
            <a:r>
              <a:rPr lang="en-US" baseline="0" dirty="0" smtClean="0"/>
              <a:t> We developed algorithms to correct errors in recovered keys</a:t>
            </a:r>
          </a:p>
          <a:p>
            <a:pPr>
              <a:buFontTx/>
              <a:buChar char="-"/>
            </a:pPr>
            <a:r>
              <a:rPr lang="en-US" baseline="0" dirty="0" smtClean="0"/>
              <a:t> For the attacker, these are complementary to cooling, and can be used in parallel</a:t>
            </a:r>
          </a:p>
          <a:p>
            <a:pPr>
              <a:buFontTx/>
              <a:buChar char="-"/>
            </a:pPr>
            <a:r>
              <a:rPr lang="en-US" baseline="0" dirty="0" smtClean="0"/>
              <a:t> Naïve way to think about this problem: given corrupted key K’ with a few bit errors, find original K</a:t>
            </a:r>
          </a:p>
          <a:p>
            <a:pPr>
              <a:buFontTx/>
              <a:buChar char="-"/>
            </a:pPr>
            <a:r>
              <a:rPr lang="en-US" baseline="0" dirty="0" smtClean="0"/>
              <a:t> Naïve approach is brute-force search, but this is very slow in typical use</a:t>
            </a:r>
          </a:p>
          <a:p>
            <a:pPr>
              <a:buFontTx/>
              <a:buChar char="-"/>
            </a:pPr>
            <a:r>
              <a:rPr lang="en-US" baseline="0" dirty="0" smtClean="0"/>
              <a:t> We had an insight: Most programs we’re interested in don’t just store K, they store pre-computed derivatives of K, such as key schedules, to improve performance</a:t>
            </a:r>
          </a:p>
          <a:p>
            <a:pPr>
              <a:buFontTx/>
              <a:buChar char="-"/>
            </a:pPr>
            <a:r>
              <a:rPr lang="en-US" baseline="0" dirty="0" smtClean="0"/>
              <a:t> Unlike the original key, these derivatives often contain structure and redundancy – we realized we could treat them as error correcting codes to fix errors in the key more quickly</a:t>
            </a:r>
          </a:p>
          <a:p>
            <a:pPr>
              <a:buFontTx/>
              <a:buChar char="-"/>
            </a:pPr>
            <a:r>
              <a:rPr lang="en-US" baseline="0" dirty="0" smtClean="0"/>
              <a:t> This was an unexpected performance-security tradeoff</a:t>
            </a:r>
            <a:endParaRPr lang="en-US" dirty="0" smtClean="0"/>
          </a:p>
          <a:p>
            <a:r>
              <a:rPr lang="en-US" dirty="0" smtClean="0"/>
              <a:t>	Attacker has memory image, where</a:t>
            </a:r>
            <a:r>
              <a:rPr lang="en-US" baseline="0" dirty="0" smtClean="0"/>
              <a:t> corrupted key K’ is found</a:t>
            </a:r>
            <a:endParaRPr lang="en-US" dirty="0" smtClean="0"/>
          </a:p>
          <a:p>
            <a:r>
              <a:rPr lang="en-US" dirty="0" smtClean="0"/>
              <a:t>	NAÏVE:</a:t>
            </a:r>
          </a:p>
          <a:p>
            <a:r>
              <a:rPr lang="en-US" dirty="0" smtClean="0"/>
              <a:t>		If</a:t>
            </a:r>
            <a:r>
              <a:rPr lang="en-US" baseline="0" dirty="0" smtClean="0"/>
              <a:t> error rate is low: brute-force is reasonable.</a:t>
            </a:r>
          </a:p>
          <a:p>
            <a:r>
              <a:rPr lang="en-US" baseline="0" dirty="0" smtClean="0"/>
              <a:t>		As error rate increases, hamming search gets exponentially harder</a:t>
            </a:r>
          </a:p>
          <a:p>
            <a:endParaRPr lang="en-US" baseline="0" dirty="0" smtClean="0"/>
          </a:p>
          <a:p>
            <a:r>
              <a:rPr lang="en-US" baseline="0" dirty="0" smtClean="0"/>
              <a:t>	In Slide Transition:</a:t>
            </a:r>
          </a:p>
          <a:p>
            <a:r>
              <a:rPr lang="en-US" baseline="0" dirty="0" smtClean="0"/>
              <a:t>		Wouldn’t it be great if attacker had multiple copies of they key K.</a:t>
            </a:r>
          </a:p>
          <a:p>
            <a:r>
              <a:rPr lang="en-US" baseline="0" dirty="0" smtClean="0"/>
              <a:t>		It would be trivial to build majority voting scheme to determine correct bits of key K</a:t>
            </a:r>
          </a:p>
          <a:p>
            <a:endParaRPr lang="en-US" baseline="0" dirty="0" smtClean="0"/>
          </a:p>
          <a:p>
            <a:r>
              <a:rPr lang="en-US" baseline="0" dirty="0" smtClean="0"/>
              <a:t>		Example: Suppose we have 10 copies of the key K. Each decays independently. If bits decay in unidirectional manner (all 1-&gt;0) and if over half of the copies have a 1 in bit position 3, then with very high likelihood the bit in position 3 is in fact 1.</a:t>
            </a:r>
          </a:p>
          <a:p>
            <a:r>
              <a:rPr lang="en-US" baseline="0" dirty="0" smtClean="0"/>
              <a:t>	Insight:</a:t>
            </a:r>
          </a:p>
          <a:p>
            <a:r>
              <a:rPr lang="en-US" dirty="0" smtClean="0"/>
              <a:t>		Practical implementations of Disk Encryption schemes</a:t>
            </a:r>
            <a:r>
              <a:rPr lang="en-US" baseline="0" dirty="0" smtClean="0"/>
              <a:t> give us something similar. </a:t>
            </a:r>
          </a:p>
          <a:p>
            <a:endParaRPr lang="en-US" baseline="0" dirty="0" smtClean="0"/>
          </a:p>
          <a:p>
            <a:r>
              <a:rPr lang="en-US" baseline="0" dirty="0" smtClean="0"/>
              <a:t>SWITCH TO VIEW INSIGHTS</a:t>
            </a:r>
          </a:p>
          <a:p>
            <a:r>
              <a:rPr lang="en-US" baseline="0" dirty="0" smtClean="0"/>
              <a:t>	Insight:</a:t>
            </a:r>
          </a:p>
          <a:p>
            <a:pPr defTabSz="461543">
              <a:defRPr/>
            </a:pPr>
            <a:r>
              <a:rPr lang="en-US" baseline="0" dirty="0" smtClean="0"/>
              <a:t>		Turns out encryption schemes in practice stores a pre-		computed derivative, expanded version of the key, that speeds computation. An example with a block cipher is a key schedule.</a:t>
            </a:r>
          </a:p>
          <a:p>
            <a:endParaRPr lang="en-US" baseline="0" dirty="0" smtClean="0"/>
          </a:p>
          <a:p>
            <a:r>
              <a:rPr lang="en-US" baseline="0" dirty="0" smtClean="0"/>
              <a:t>		Key Schedules: not copies, but pre-computed derivatives, can be used as a special ECC Code</a:t>
            </a:r>
          </a:p>
          <a:p>
            <a:endParaRPr lang="en-US" dirty="0" smtClean="0"/>
          </a:p>
          <a:p>
            <a:r>
              <a:rPr lang="en-US" baseline="0" dirty="0" smtClean="0"/>
              <a:t>	New Tradeoff: Performance by using key schedule vs. security of having this much information exposed</a:t>
            </a:r>
            <a:endParaRPr lang="en-US" dirty="0" smtClean="0"/>
          </a:p>
          <a:p>
            <a:endParaRPr lang="en-US" dirty="0" smtClean="0"/>
          </a:p>
          <a:p>
            <a:r>
              <a:rPr lang="en-US" dirty="0" smtClean="0"/>
              <a:t>	Transition:</a:t>
            </a:r>
          </a:p>
          <a:p>
            <a:r>
              <a:rPr lang="en-US" dirty="0" smtClean="0"/>
              <a:t>		Example</a:t>
            </a:r>
            <a:r>
              <a:rPr lang="en-US" baseline="0" dirty="0" smtClean="0"/>
              <a:t> of key schedule: AES</a:t>
            </a:r>
            <a:endParaRPr lang="en-US" dirty="0" smtClean="0"/>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21</a:t>
            </a:fld>
            <a:endParaRPr lang="en-US"/>
          </a:p>
        </p:txBody>
      </p:sp>
    </p:spTree>
    <p:extLst>
      <p:ext uri="{BB962C8B-B14F-4D97-AF65-F5344CB8AC3E}">
        <p14:creationId xmlns:p14="http://schemas.microsoft.com/office/powerpoint/2010/main" val="133497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Point:</a:t>
            </a:r>
          </a:p>
          <a:p>
            <a:r>
              <a:rPr lang="en-US" dirty="0" smtClean="0"/>
              <a:t>	Many</a:t>
            </a:r>
            <a:r>
              <a:rPr lang="en-US" baseline="0" dirty="0" smtClean="0"/>
              <a:t> other disk encryption schemes store redundant data</a:t>
            </a:r>
          </a:p>
          <a:p>
            <a:r>
              <a:rPr lang="en-US" baseline="0" dirty="0" smtClean="0"/>
              <a:t>	LRW – multiplication tables</a:t>
            </a:r>
          </a:p>
          <a:p>
            <a:r>
              <a:rPr lang="en-US" baseline="0" dirty="0" smtClean="0"/>
              <a:t>	RSA – primes P and Q</a:t>
            </a:r>
          </a:p>
          <a:p>
            <a:endParaRPr lang="en-US" baseline="0" dirty="0" smtClean="0"/>
          </a:p>
          <a:p>
            <a:r>
              <a:rPr lang="en-US" baseline="0" dirty="0" smtClean="0"/>
              <a:t>Transition:</a:t>
            </a:r>
          </a:p>
          <a:p>
            <a:r>
              <a:rPr lang="en-US" baseline="0" dirty="0" smtClean="0"/>
              <a:t>	Its nice that we can recover keys, but how can we find them</a:t>
            </a:r>
            <a:r>
              <a:rPr lang="en-US" baseline="0" dirty="0" smtClean="0"/>
              <a:t>?</a:t>
            </a:r>
          </a:p>
          <a:p>
            <a:r>
              <a:rPr lang="en-US" dirty="0"/>
              <a:t>. That corruption will matter if the thing you’re looking for is a secret key. We will have to think about what to do if we want an exact copy of the original data. So we’re essentially going to apply basic information theory, error correction, we look for mechanism that allow us to correct the bit errors we see inside the RAM. So one of the things we have an advantage here, most kinds of information were interested in. Example, an RSA key pair, there are multiple different iterations that happen and we keep previous values, intermediate values as part of the key computation encryption and decryption in part of memory, so if we know the way the algorithm works and we know that the algorithm keeps these precomputed values, part of the eventual key in memory, we can use these precomputed values as error correcting nodes in building back out the original key. It’s not going to be true for everything. Clearly what’s happening here is there’s some mechanism of efficiency vs security. So you could as one solution, not keep intermediate values around and now how can you do bit correction even if you’re seeing small bit error loss. In most cases the versions of the algorithms for encryption and decryption that don’t keep these values run very slow. The sitting in between the file system and physical rive has to do entire blocks of data on the fly. It has to apply the algorithm, without any caching or optimization runs very slow. Most practical algorithms will have this kind of trade off</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22</a:t>
            </a:fld>
            <a:endParaRPr lang="en-US"/>
          </a:p>
        </p:txBody>
      </p:sp>
    </p:spTree>
    <p:extLst>
      <p:ext uri="{BB962C8B-B14F-4D97-AF65-F5344CB8AC3E}">
        <p14:creationId xmlns:p14="http://schemas.microsoft.com/office/powerpoint/2010/main" val="2567161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idea is there is an assumption inside the hardware that the memory abstraction, as soon as the power goes off, this is zeroed. The hardware is leaking info about what the previous values used to be. We’ll see more mem assumption being invalidated later when we talk about </a:t>
            </a:r>
            <a:r>
              <a:rPr lang="en-US" dirty="0" err="1"/>
              <a:t>rowhammer</a:t>
            </a:r>
            <a:r>
              <a:rPr lang="en-US" dirty="0"/>
              <a:t>. This is an example of a side channel in the sense that the no longer powered RAM leaks info about the state of the RAM when it was powered.</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23</a:t>
            </a:fld>
            <a:endParaRPr lang="en-US"/>
          </a:p>
        </p:txBody>
      </p:sp>
    </p:spTree>
    <p:extLst>
      <p:ext uri="{BB962C8B-B14F-4D97-AF65-F5344CB8AC3E}">
        <p14:creationId xmlns:p14="http://schemas.microsoft.com/office/powerpoint/2010/main" val="246754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0772" indent="-230772"/>
            <a:r>
              <a:rPr lang="en-US" dirty="0" smtClean="0"/>
              <a:t>Point:</a:t>
            </a:r>
          </a:p>
          <a:p>
            <a:pPr marL="230772" indent="-230772"/>
            <a:r>
              <a:rPr lang="en-US" dirty="0" smtClean="0"/>
              <a:t>	Instead of treating each</a:t>
            </a:r>
            <a:r>
              <a:rPr lang="en-US" baseline="0" dirty="0" smtClean="0"/>
              <a:t> region as possible key, we look for key schedule.</a:t>
            </a:r>
          </a:p>
          <a:p>
            <a:pPr marL="230772" indent="-230772"/>
            <a:r>
              <a:rPr lang="en-US" baseline="0" dirty="0" smtClean="0"/>
              <a:t>	Find blocks that satisfy (or almost satisfy combinatorial properties)</a:t>
            </a:r>
          </a:p>
          <a:p>
            <a:pPr marL="230772" indent="-230772"/>
            <a:r>
              <a:rPr lang="en-US" baseline="0" dirty="0" smtClean="0"/>
              <a:t>	If hamming distance from valid key schedule is low enough, output as possible schedule</a:t>
            </a:r>
          </a:p>
          <a:p>
            <a:pPr marL="230772" indent="-230772"/>
            <a:endParaRPr lang="en-US" dirty="0" smtClean="0"/>
          </a:p>
          <a:p>
            <a:pPr marL="230772" indent="-230772"/>
            <a:r>
              <a:rPr lang="en-US" baseline="0" dirty="0" smtClean="0"/>
              <a:t>Transition:</a:t>
            </a:r>
          </a:p>
          <a:p>
            <a:pPr marL="230772" indent="-230772"/>
            <a:r>
              <a:rPr lang="en-US" baseline="0" dirty="0" smtClean="0"/>
              <a:t>		We’ve discussed a few distinct concepts, lets put this all together.	</a:t>
            </a:r>
          </a:p>
          <a:p>
            <a:pPr marL="230772" indent="-230772"/>
            <a:endParaRPr lang="en-US" baseline="0" dirty="0" smtClean="0"/>
          </a:p>
          <a:p>
            <a:pPr marL="230772" indent="-230772"/>
            <a:endParaRPr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24</a:t>
            </a:fld>
            <a:endParaRPr lang="en-US"/>
          </a:p>
        </p:txBody>
      </p:sp>
    </p:spTree>
    <p:extLst>
      <p:ext uri="{BB962C8B-B14F-4D97-AF65-F5344CB8AC3E}">
        <p14:creationId xmlns:p14="http://schemas.microsoft.com/office/powerpoint/2010/main" val="310363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0772" indent="-230772"/>
            <a:r>
              <a:rPr lang="en-US" baseline="0" dirty="0" smtClean="0"/>
              <a:t>Point:</a:t>
            </a:r>
          </a:p>
          <a:p>
            <a:pPr marL="230772" indent="-230772"/>
            <a:r>
              <a:rPr lang="en-US" baseline="0" dirty="0" smtClean="0"/>
              <a:t>	Attacker can now extract memory, find the keys, and reconstruct the keys even in the presence of errors.</a:t>
            </a:r>
          </a:p>
          <a:p>
            <a:pPr marL="230772" indent="-230772"/>
            <a:r>
              <a:rPr lang="en-US" baseline="0" dirty="0" smtClean="0"/>
              <a:t>Transition:</a:t>
            </a:r>
          </a:p>
          <a:p>
            <a:pPr marL="230772" indent="-230772"/>
            <a:r>
              <a:rPr lang="en-US" baseline="0" dirty="0" smtClean="0"/>
              <a:t>	We implemented proof of concept attacks on:</a:t>
            </a:r>
          </a:p>
        </p:txBody>
      </p:sp>
      <p:sp>
        <p:nvSpPr>
          <p:cNvPr id="4" name="Slide Number Placeholder 3"/>
          <p:cNvSpPr>
            <a:spLocks noGrp="1"/>
          </p:cNvSpPr>
          <p:nvPr>
            <p:ph type="sldNum" sz="quarter" idx="10"/>
          </p:nvPr>
        </p:nvSpPr>
        <p:spPr/>
        <p:txBody>
          <a:bodyPr/>
          <a:lstStyle/>
          <a:p>
            <a:fld id="{373980AE-AC8B-F542-BCC0-271A2C27EA39}" type="slidenum">
              <a:rPr lang="en-US" smtClean="0"/>
              <a:pPr/>
              <a:t>25</a:t>
            </a:fld>
            <a:endParaRPr lang="en-US"/>
          </a:p>
        </p:txBody>
      </p:sp>
    </p:spTree>
    <p:extLst>
      <p:ext uri="{BB962C8B-B14F-4D97-AF65-F5344CB8AC3E}">
        <p14:creationId xmlns:p14="http://schemas.microsoft.com/office/powerpoint/2010/main" val="770489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p>
          <a:p>
            <a:r>
              <a:rPr lang="en-US" dirty="0" smtClean="0"/>
              <a:t>	Weimp</a:t>
            </a:r>
            <a:r>
              <a:rPr lang="en-US" baseline="0" dirty="0" smtClean="0"/>
              <a:t>lemented proof of concept attacks</a:t>
            </a:r>
          </a:p>
          <a:p>
            <a:r>
              <a:rPr lang="en-US" baseline="0" dirty="0" smtClean="0"/>
              <a:t>BitLocker (built into Vista)</a:t>
            </a:r>
          </a:p>
          <a:p>
            <a:r>
              <a:rPr lang="en-US" baseline="0" dirty="0" err="1" smtClean="0"/>
              <a:t>FileVault</a:t>
            </a:r>
            <a:r>
              <a:rPr lang="en-US" baseline="0" dirty="0" smtClean="0"/>
              <a:t> (built into Leopard)</a:t>
            </a:r>
          </a:p>
          <a:p>
            <a:r>
              <a:rPr lang="en-US" baseline="0" dirty="0" smtClean="0"/>
              <a:t>	dm-crypt, </a:t>
            </a:r>
            <a:r>
              <a:rPr lang="en-US" baseline="0" dirty="0" err="1" smtClean="0"/>
              <a:t>loopaes,trucrypt</a:t>
            </a:r>
            <a:r>
              <a:rPr lang="en-US" baseline="0" dirty="0" smtClean="0"/>
              <a:t> are OSS</a:t>
            </a:r>
          </a:p>
          <a:p>
            <a:r>
              <a:rPr lang="en-US" baseline="0" dirty="0" smtClean="0"/>
              <a:t>Transition:</a:t>
            </a:r>
          </a:p>
          <a:p>
            <a:r>
              <a:rPr lang="en-US" baseline="0" dirty="0" smtClean="0"/>
              <a:t>	As further proof of cold-boot attack, we created fully automated attack on Vista’s BitLocker.</a:t>
            </a:r>
          </a:p>
        </p:txBody>
      </p:sp>
      <p:sp>
        <p:nvSpPr>
          <p:cNvPr id="4" name="Slide Number Placeholder 3"/>
          <p:cNvSpPr>
            <a:spLocks noGrp="1"/>
          </p:cNvSpPr>
          <p:nvPr>
            <p:ph type="sldNum" sz="quarter" idx="10"/>
          </p:nvPr>
        </p:nvSpPr>
        <p:spPr/>
        <p:txBody>
          <a:bodyPr/>
          <a:lstStyle/>
          <a:p>
            <a:fld id="{373980AE-AC8B-F542-BCC0-271A2C27EA39}" type="slidenum">
              <a:rPr lang="en-US" smtClean="0"/>
              <a:pPr/>
              <a:t>26</a:t>
            </a:fld>
            <a:endParaRPr lang="en-US"/>
          </a:p>
        </p:txBody>
      </p:sp>
    </p:spTree>
    <p:extLst>
      <p:ext uri="{BB962C8B-B14F-4D97-AF65-F5344CB8AC3E}">
        <p14:creationId xmlns:p14="http://schemas.microsoft.com/office/powerpoint/2010/main" val="2940066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endParaRPr lang="en-US" baseline="0" dirty="0" smtClean="0"/>
          </a:p>
          <a:p>
            <a:r>
              <a:rPr lang="en-US" baseline="0" dirty="0" smtClean="0"/>
              <a:t>	Simply attach USB thumb drive, and reboot</a:t>
            </a:r>
          </a:p>
          <a:p>
            <a:r>
              <a:rPr lang="en-US" dirty="0" smtClean="0"/>
              <a:t>	Attack</a:t>
            </a:r>
            <a:r>
              <a:rPr lang="en-US" baseline="0" dirty="0" smtClean="0"/>
              <a:t> is FULLY AUTOMATED</a:t>
            </a:r>
          </a:p>
          <a:p>
            <a:r>
              <a:rPr lang="en-US" baseline="0" dirty="0" smtClean="0"/>
              <a:t>	Dumps memory, Finds key, reconstructs key</a:t>
            </a:r>
          </a:p>
          <a:p>
            <a:r>
              <a:rPr lang="en-US" baseline="0" dirty="0" smtClean="0"/>
              <a:t>		 and mounts disk</a:t>
            </a:r>
          </a:p>
          <a:p>
            <a:r>
              <a:rPr lang="en-US" baseline="0" dirty="0" smtClean="0"/>
              <a:t>	In fact, does not require any cooling at all</a:t>
            </a:r>
          </a:p>
          <a:p>
            <a:endParaRPr lang="en-US" baseline="0" dirty="0" smtClean="0"/>
          </a:p>
          <a:p>
            <a:r>
              <a:rPr lang="en-US" baseline="0" dirty="0" smtClean="0"/>
              <a:t>Transition: </a:t>
            </a:r>
          </a:p>
          <a:p>
            <a:r>
              <a:rPr lang="en-US" dirty="0" smtClean="0"/>
              <a:t>	Now</a:t>
            </a:r>
            <a:r>
              <a:rPr lang="en-US" baseline="0" dirty="0" smtClean="0"/>
              <a:t> that disk encryption schemes can be Cold-Boot attacked, there are a few countermeasures I’d like to discuss.</a:t>
            </a:r>
            <a:endParaRPr lang="en-US" dirty="0"/>
          </a:p>
        </p:txBody>
      </p:sp>
      <p:sp>
        <p:nvSpPr>
          <p:cNvPr id="4" name="Slide Number Placeholder 3"/>
          <p:cNvSpPr>
            <a:spLocks noGrp="1"/>
          </p:cNvSpPr>
          <p:nvPr>
            <p:ph type="sldNum" sz="quarter" idx="10"/>
          </p:nvPr>
        </p:nvSpPr>
        <p:spPr/>
        <p:txBody>
          <a:bodyPr/>
          <a:lstStyle/>
          <a:p>
            <a:fld id="{7561DA59-5FD3-4F74-9231-A05B1B9C4629}" type="slidenum">
              <a:rPr lang="en-US" smtClean="0"/>
              <a:pPr/>
              <a:t>27</a:t>
            </a:fld>
            <a:endParaRPr lang="en-US"/>
          </a:p>
        </p:txBody>
      </p:sp>
    </p:spTree>
    <p:extLst>
      <p:ext uri="{BB962C8B-B14F-4D97-AF65-F5344CB8AC3E}">
        <p14:creationId xmlns:p14="http://schemas.microsoft.com/office/powerpoint/2010/main" val="4079386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p>
          <a:p>
            <a:r>
              <a:rPr lang="en-US" dirty="0" smtClean="0"/>
              <a:t>	There</a:t>
            </a:r>
            <a:r>
              <a:rPr lang="en-US" baseline="0" dirty="0" smtClean="0"/>
              <a:t> is no perfect solution</a:t>
            </a:r>
            <a:endParaRPr lang="en-US" dirty="0" smtClean="0"/>
          </a:p>
          <a:p>
            <a:r>
              <a:rPr lang="en-US" dirty="0" smtClean="0"/>
              <a:t>	All</a:t>
            </a:r>
            <a:r>
              <a:rPr lang="en-US" baseline="0" dirty="0" smtClean="0"/>
              <a:t> commercially available countermeasure has a drawback</a:t>
            </a:r>
          </a:p>
          <a:p>
            <a:endParaRPr dirty="0"/>
          </a:p>
          <a:p>
            <a:r>
              <a:rPr lang="en-US" baseline="0" dirty="0" smtClean="0"/>
              <a:t>Transition: I will discuss a few of the most promising countermeasures</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28</a:t>
            </a:fld>
            <a:endParaRPr lang="en-US"/>
          </a:p>
        </p:txBody>
      </p:sp>
    </p:spTree>
    <p:extLst>
      <p:ext uri="{BB962C8B-B14F-4D97-AF65-F5344CB8AC3E}">
        <p14:creationId xmlns:p14="http://schemas.microsoft.com/office/powerpoint/2010/main" val="1659453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Point:</a:t>
            </a:r>
          </a:p>
          <a:p>
            <a:r>
              <a:rPr lang="en-US" dirty="0" smtClean="0"/>
              <a:t>	Summarize major points</a:t>
            </a:r>
          </a:p>
          <a:p>
            <a:r>
              <a:rPr lang="en-US" dirty="0" smtClean="0"/>
              <a:t>	Take home message</a:t>
            </a:r>
          </a:p>
          <a:p>
            <a:endParaRPr lang="en-US" dirty="0" smtClean="0"/>
          </a:p>
          <a:p>
            <a:r>
              <a:rPr lang="en-US" dirty="0" smtClean="0"/>
              <a:t>Transition:</a:t>
            </a:r>
          </a:p>
          <a:p>
            <a:r>
              <a:rPr lang="en-US" dirty="0" smtClean="0"/>
              <a:t>	Thanks</a:t>
            </a:r>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29</a:t>
            </a:fld>
            <a:endParaRPr lang="en-US"/>
          </a:p>
        </p:txBody>
      </p:sp>
    </p:spTree>
    <p:extLst>
      <p:ext uri="{BB962C8B-B14F-4D97-AF65-F5344CB8AC3E}">
        <p14:creationId xmlns:p14="http://schemas.microsoft.com/office/powerpoint/2010/main" val="79216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3</a:t>
            </a:fld>
            <a:endParaRPr lang="en-US"/>
          </a:p>
        </p:txBody>
      </p:sp>
    </p:spTree>
    <p:extLst>
      <p:ext uri="{BB962C8B-B14F-4D97-AF65-F5344CB8AC3E}">
        <p14:creationId xmlns:p14="http://schemas.microsoft.com/office/powerpoint/2010/main" val="1675964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distinction between side channel and covert channel is whether or not a side channel is a leakage of information, and a covert channel is violating isolation or an isolation like property in order to enable communication between 2 entities. so in a covert channel  Alice and Bob want to communicate with each other they are supposed to be isolated from </a:t>
            </a:r>
            <a:r>
              <a:rPr lang="en-US" dirty="0" err="1"/>
              <a:t>eachother</a:t>
            </a:r>
            <a:r>
              <a:rPr lang="en-US" dirty="0"/>
              <a:t>. Not supposed to be able to communicate through some hardware </a:t>
            </a:r>
            <a:r>
              <a:rPr lang="en-US" dirty="0" smtClean="0"/>
              <a:t>mechanism</a:t>
            </a:r>
          </a:p>
          <a:p>
            <a:r>
              <a:rPr lang="en-US" dirty="0"/>
              <a:t>. We talked about airgaps as an isolation mechanism. There’s been some work in covert channels using microphones and speakers so both microphones and speakers in computers are capable of rendering audio that most people can’t here. Talked about pieces of computers that are </a:t>
            </a:r>
            <a:r>
              <a:rPr lang="en-US" dirty="0" err="1"/>
              <a:t>airgapped</a:t>
            </a:r>
            <a:r>
              <a:rPr lang="en-US" dirty="0"/>
              <a:t> but in the same physical room essentially playing nonhuman heard sounds as a mechanism to communicate without detection</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30</a:t>
            </a:fld>
            <a:endParaRPr lang="en-US"/>
          </a:p>
        </p:txBody>
      </p:sp>
    </p:spTree>
    <p:extLst>
      <p:ext uri="{BB962C8B-B14F-4D97-AF65-F5344CB8AC3E}">
        <p14:creationId xmlns:p14="http://schemas.microsoft.com/office/powerpoint/2010/main" val="3534101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 Thanks for attending my</a:t>
            </a:r>
            <a:r>
              <a:rPr lang="en-US" baseline="0" dirty="0" smtClean="0"/>
              <a:t> talk. This work was done with my advisors at the University of Michigan, and the collaborators from the AT&amp;T Labs research, where I did my summer </a:t>
            </a:r>
            <a:r>
              <a:rPr lang="en-US" baseline="0" dirty="0" smtClean="0"/>
              <a:t>internship.</a:t>
            </a:r>
          </a:p>
          <a:p>
            <a:endParaRPr lang="en-US" dirty="0"/>
          </a:p>
          <a:p>
            <a:r>
              <a:rPr lang="en-US" dirty="0"/>
              <a:t>We’ll talk about an example here in the context of cloud computing. This is just one of the first papers to discuss this problem</a:t>
            </a:r>
            <a:endParaRPr lang="en-US" baseline="0"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31</a:t>
            </a:fld>
            <a:endParaRPr lang="en-US"/>
          </a:p>
        </p:txBody>
      </p:sp>
    </p:spTree>
    <p:extLst>
      <p:ext uri="{BB962C8B-B14F-4D97-AF65-F5344CB8AC3E}">
        <p14:creationId xmlns:p14="http://schemas.microsoft.com/office/powerpoint/2010/main" val="1149246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this is a simplified model of cloud computing, so this idea of cloud computing is this idea of cloud providers that give you infrastructure as service, so virtualized hardware. A virtualized 1RU rack mounted server that you can run your software on. This notion of multitendency in cloud computing means the cloud provider, whoever it happens to be, provide virtualized hardware infrastructure. You provide virtual machines. They run it somewhere on the cloud. You don’t have a great deal of control apart from East coast, west coast, latin america, asia pacific, but you can’t really pick which machine you’re going to run on. In fact actually what they’re going to do in most cases, they’re going to run your virtual machines alongside of other people’s VMs. Basic idea you’re probably not going to use all the resources. Much more efficient to share that resource with other VMs. So this creates a set of challenges</a:t>
            </a:r>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32</a:t>
            </a:fld>
            <a:endParaRPr lang="en-US"/>
          </a:p>
        </p:txBody>
      </p:sp>
    </p:spTree>
    <p:extLst>
      <p:ext uri="{BB962C8B-B14F-4D97-AF65-F5344CB8AC3E}">
        <p14:creationId xmlns:p14="http://schemas.microsoft.com/office/powerpoint/2010/main" val="581637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cloud computing model, we have to trust Amazon not to do a bunch of things because they provide the hardware that you’re running the </a:t>
            </a:r>
            <a:r>
              <a:rPr lang="en-US" dirty="0" err="1"/>
              <a:t>vms</a:t>
            </a:r>
            <a:r>
              <a:rPr lang="en-US" dirty="0"/>
              <a:t> on top off. You have to trust them not </a:t>
            </a:r>
            <a:r>
              <a:rPr lang="en-US" dirty="0" err="1"/>
              <a:t>tp</a:t>
            </a:r>
            <a:r>
              <a:rPr lang="en-US" dirty="0"/>
              <a:t> steal your </a:t>
            </a:r>
            <a:r>
              <a:rPr lang="en-US" dirty="0" err="1"/>
              <a:t>vms</a:t>
            </a:r>
            <a:r>
              <a:rPr lang="en-US" dirty="0"/>
              <a:t>. If you outsource your computation and data, you have to trust that ec2 is trustworthy. You basically outsourced your data center to somebody else so that’s not just the operation of the box, you’re also outsourcing physical and virtual security of these boxes as well. You have to secure them from external and internal attackers.  This is sort of the known model of security in cloud computing. It was mostly because we believed that the </a:t>
            </a:r>
            <a:r>
              <a:rPr lang="en-US" dirty="0" err="1"/>
              <a:t>vm</a:t>
            </a:r>
            <a:r>
              <a:rPr lang="en-US" dirty="0"/>
              <a:t> monitors, the code running on these hosts was going to be able to isolate the running </a:t>
            </a:r>
            <a:r>
              <a:rPr lang="en-US" dirty="0" err="1"/>
              <a:t>vms</a:t>
            </a:r>
            <a:r>
              <a:rPr lang="en-US" dirty="0"/>
              <a:t> from user A to user B</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33</a:t>
            </a:fld>
            <a:endParaRPr lang="en-US"/>
          </a:p>
        </p:txBody>
      </p:sp>
    </p:spTree>
    <p:extLst>
      <p:ext uri="{BB962C8B-B14F-4D97-AF65-F5344CB8AC3E}">
        <p14:creationId xmlns:p14="http://schemas.microsoft.com/office/powerpoint/2010/main" val="5201954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the interesting thing  in this particular paper from the folks at UCSD went and said that’s not correct. Actually this isolation fails in a lot of cases. You should be worried about cloud provider trustworthy and other residents of the cloud. Competitors placing </a:t>
            </a:r>
            <a:r>
              <a:rPr lang="en-US" dirty="0" err="1"/>
              <a:t>vms</a:t>
            </a:r>
            <a:r>
              <a:rPr lang="en-US" dirty="0"/>
              <a:t> in ec2. They talk about a collection of attacks and this again an attack in which you’re worried about a </a:t>
            </a:r>
            <a:r>
              <a:rPr lang="en-US" dirty="0" err="1"/>
              <a:t>vm</a:t>
            </a:r>
            <a:r>
              <a:rPr lang="en-US" dirty="0"/>
              <a:t> from an adversary being placed next to yours in the cloud </a:t>
            </a:r>
            <a:r>
              <a:rPr lang="en-US" dirty="0" err="1"/>
              <a:t>env</a:t>
            </a:r>
            <a:r>
              <a:rPr lang="en-US" dirty="0"/>
              <a:t>. For these attacks to be successful they believe that you have to be able to do different things. 1 is you have to be able to map out the cloud. You don’t have control over where your </a:t>
            </a:r>
            <a:r>
              <a:rPr lang="en-US" dirty="0" err="1"/>
              <a:t>vm</a:t>
            </a:r>
            <a:r>
              <a:rPr lang="en-US" dirty="0"/>
              <a:t> runs inside ec2. You can’t say I want this in cpu1 of machine 4 of rack 5 in the data center in SD. You get some control, </a:t>
            </a:r>
            <a:r>
              <a:rPr lang="en-US" dirty="0" err="1"/>
              <a:t>giv</a:t>
            </a:r>
            <a:r>
              <a:rPr lang="en-US" dirty="0"/>
              <a:t> me some boxes on East coast, west coast. The first thing you need to be able to do is map out what ec2 data center looks like and then you have to build mechanism to see if you are </a:t>
            </a:r>
            <a:r>
              <a:rPr lang="en-US" dirty="0" err="1"/>
              <a:t>coresident</a:t>
            </a:r>
            <a:r>
              <a:rPr lang="en-US" dirty="0"/>
              <a:t> with the </a:t>
            </a:r>
            <a:r>
              <a:rPr lang="en-US" dirty="0" err="1"/>
              <a:t>vm</a:t>
            </a:r>
            <a:r>
              <a:rPr lang="en-US" dirty="0"/>
              <a:t> that you want to attack. You have to have test checking to see if you are adjacent to target. You need some mechanism for using this map to place yourself over again in different places checking each time if you’re placed where you would like to be. Then exploit some class of attacks. Each of these relies on some </a:t>
            </a:r>
            <a:r>
              <a:rPr lang="en-US" dirty="0" err="1"/>
              <a:t>fallacyof</a:t>
            </a:r>
            <a:r>
              <a:rPr lang="en-US" dirty="0"/>
              <a:t> isolation between red and blue </a:t>
            </a:r>
            <a:r>
              <a:rPr lang="en-US" dirty="0" err="1"/>
              <a:t>vm</a:t>
            </a:r>
            <a:r>
              <a:rPr lang="en-US" dirty="0"/>
              <a:t>. This is the set of attacks they talked about. </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34</a:t>
            </a:fld>
            <a:endParaRPr lang="en-US"/>
          </a:p>
        </p:txBody>
      </p:sp>
    </p:spTree>
    <p:extLst>
      <p:ext uri="{BB962C8B-B14F-4D97-AF65-F5344CB8AC3E}">
        <p14:creationId xmlns:p14="http://schemas.microsoft.com/office/powerpoint/2010/main" val="1709233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 Thanks for attending my</a:t>
            </a:r>
            <a:r>
              <a:rPr lang="en-US" baseline="0" dirty="0" smtClean="0"/>
              <a:t> talk. This work was done with my advisors at the University of Michigan, and the collaborators from the AT&amp;T Labs research, where I did my summer internship</a:t>
            </a:r>
            <a:r>
              <a:rPr lang="en-US" baseline="0" dirty="0" smtClean="0"/>
              <a:t>.</a:t>
            </a:r>
          </a:p>
          <a:p>
            <a:endParaRPr lang="en-US" dirty="0"/>
          </a:p>
          <a:p>
            <a:r>
              <a:rPr lang="en-US" dirty="0"/>
              <a:t>Spawned interesting research I did with some of my students. Cloud infrastructure reintroduces shared hardware. We really on </a:t>
            </a:r>
            <a:r>
              <a:rPr lang="en-US" dirty="0" err="1"/>
              <a:t>vm</a:t>
            </a:r>
            <a:r>
              <a:rPr lang="en-US" dirty="0"/>
              <a:t> mem to apply isolation. Fails in many cases. Easiest places to see failure is in hardware that is very difficult to virtualize. Example, the layer 2 cache is actually not virtualized. Shared across </a:t>
            </a:r>
            <a:r>
              <a:rPr lang="en-US" dirty="0" err="1"/>
              <a:t>vms</a:t>
            </a:r>
            <a:r>
              <a:rPr lang="en-US" dirty="0"/>
              <a:t>. If there is shared hardware across 2 </a:t>
            </a:r>
            <a:r>
              <a:rPr lang="en-US" dirty="0" err="1"/>
              <a:t>corunning</a:t>
            </a:r>
            <a:r>
              <a:rPr lang="en-US" dirty="0"/>
              <a:t> </a:t>
            </a:r>
            <a:r>
              <a:rPr lang="en-US" dirty="0" err="1"/>
              <a:t>vms</a:t>
            </a:r>
            <a:r>
              <a:rPr lang="en-US" dirty="0"/>
              <a:t>, you have </a:t>
            </a:r>
            <a:r>
              <a:rPr lang="en-US" dirty="0" err="1"/>
              <a:t>opportuninty</a:t>
            </a:r>
            <a:r>
              <a:rPr lang="en-US" dirty="0"/>
              <a:t> for info leakage or sharing info cooperatively among </a:t>
            </a:r>
            <a:r>
              <a:rPr lang="en-US" dirty="0" err="1"/>
              <a:t>vms</a:t>
            </a:r>
            <a:r>
              <a:rPr lang="en-US" dirty="0"/>
              <a:t>. Particular attack is covert channel attack. Also, talk about side channel attack where a non-cooperative </a:t>
            </a:r>
            <a:r>
              <a:rPr lang="en-US" dirty="0" err="1"/>
              <a:t>vm</a:t>
            </a:r>
            <a:r>
              <a:rPr lang="en-US" dirty="0"/>
              <a:t> sits next to this </a:t>
            </a:r>
            <a:r>
              <a:rPr lang="en-US" dirty="0" err="1"/>
              <a:t>vm</a:t>
            </a:r>
            <a:r>
              <a:rPr lang="en-US" dirty="0"/>
              <a:t> it wants to spy on and they have been able to see how many webpages that </a:t>
            </a:r>
            <a:r>
              <a:rPr lang="en-US" dirty="0" err="1"/>
              <a:t>vm</a:t>
            </a:r>
            <a:r>
              <a:rPr lang="en-US" dirty="0"/>
              <a:t> is serving up. They have been able to do much deeper things. For certain key mechanisms extract key info, secrets from </a:t>
            </a:r>
            <a:r>
              <a:rPr lang="en-US" dirty="0" err="1"/>
              <a:t>vm</a:t>
            </a:r>
            <a:r>
              <a:rPr lang="en-US" dirty="0"/>
              <a:t> placed next to. In this case, covert channel. We have 2 </a:t>
            </a:r>
            <a:r>
              <a:rPr lang="en-US" dirty="0" err="1"/>
              <a:t>vms</a:t>
            </a:r>
            <a:r>
              <a:rPr lang="en-US" dirty="0"/>
              <a:t> that want to share info but don’t want to be detected by cloud provider. Imagine secured </a:t>
            </a:r>
            <a:r>
              <a:rPr lang="en-US" dirty="0" err="1"/>
              <a:t>env</a:t>
            </a:r>
            <a:r>
              <a:rPr lang="en-US" dirty="0"/>
              <a:t> with network IDS, people watching communication between hosts and you want to be able to secretly </a:t>
            </a:r>
            <a:r>
              <a:rPr lang="en-US" dirty="0" err="1"/>
              <a:t>exfiltrate</a:t>
            </a:r>
            <a:r>
              <a:rPr lang="en-US" dirty="0"/>
              <a:t> data. Similar to microphone and speaker bit. Needs to be secret. We have a model covert channels. We talk about this piece of work. I put this up to highlight how esoteric some of these side channels can be. You get a little sense of that when you </a:t>
            </a:r>
            <a:r>
              <a:rPr lang="en-US" dirty="0" err="1"/>
              <a:t>tak</a:t>
            </a:r>
            <a:r>
              <a:rPr lang="en-US" dirty="0"/>
              <a:t> about yanking RAM out of laptop and dumping in liquid nitrogen. Even talking about side channel and software, it tends to rely on complex interactions. </a:t>
            </a:r>
            <a:endParaRPr lang="en-US" baseline="0"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35</a:t>
            </a:fld>
            <a:endParaRPr lang="en-US"/>
          </a:p>
        </p:txBody>
      </p:sp>
    </p:spTree>
    <p:extLst>
      <p:ext uri="{BB962C8B-B14F-4D97-AF65-F5344CB8AC3E}">
        <p14:creationId xmlns:p14="http://schemas.microsoft.com/office/powerpoint/2010/main" val="114924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 know</a:t>
            </a:r>
            <a:r>
              <a:rPr lang="en-US" baseline="0" dirty="0" smtClean="0"/>
              <a:t>, cloud computing environment reintroduces the idea of shared hardware, however, while this is powerful sharing hardware among different organization can be …</a:t>
            </a:r>
            <a:endParaRPr lang="en-US" dirty="0" smtClean="0"/>
          </a:p>
          <a:p>
            <a:endParaRPr lang="en-US" dirty="0" smtClean="0"/>
          </a:p>
          <a:p>
            <a:r>
              <a:rPr lang="en-US" dirty="0" smtClean="0"/>
              <a:t>For example in 2009, </a:t>
            </a:r>
            <a:r>
              <a:rPr lang="en-US" dirty="0" err="1" smtClean="0"/>
              <a:t>Ristenpart</a:t>
            </a:r>
            <a:r>
              <a:rPr lang="en-US" dirty="0" smtClean="0"/>
              <a:t> </a:t>
            </a:r>
            <a:r>
              <a:rPr lang="en-US" baseline="0" dirty="0" smtClean="0"/>
              <a:t>did this pioneering work in cloud computing security, where they can force attacker-controlled Virtual machines to be launched on the same physical machines as their victim VMs in EC2. And then using these co-located VMs, they implemented a set of cross-</a:t>
            </a:r>
            <a:r>
              <a:rPr lang="en-US" baseline="0" dirty="0" err="1" smtClean="0"/>
              <a:t>vm</a:t>
            </a:r>
            <a:r>
              <a:rPr lang="en-US" baseline="0" dirty="0" smtClean="0"/>
              <a:t> information leakage attacks, which includes covert channels and side channels. </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36</a:t>
            </a:fld>
            <a:endParaRPr lang="en-US"/>
          </a:p>
        </p:txBody>
      </p:sp>
    </p:spTree>
    <p:extLst>
      <p:ext uri="{BB962C8B-B14F-4D97-AF65-F5344CB8AC3E}">
        <p14:creationId xmlns:p14="http://schemas.microsoft.com/office/powerpoint/2010/main" val="3847466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 all these attacks,</a:t>
            </a:r>
            <a:r>
              <a:rPr lang="en-US" baseline="0" dirty="0" smtClean="0"/>
              <a:t> the L2 based covert channel caught our attention. White this is a proof-of-concept, we struck with the low bit rate 0.2bps, with which you need 3.5 hours to leak the information on a single credit card. According to a </a:t>
            </a:r>
            <a:r>
              <a:rPr lang="en-US" baseline="0" dirty="0" err="1" smtClean="0"/>
              <a:t>DoD</a:t>
            </a:r>
            <a:r>
              <a:rPr lang="en-US" baseline="0" dirty="0" smtClean="0"/>
              <a:t> orange book, if the covert channel bandwidth is below 0.1bps they don</a:t>
            </a:r>
            <a:r>
              <a:rPr lang="fr-FR" baseline="0" dirty="0" smtClean="0"/>
              <a:t>’</a:t>
            </a:r>
            <a:r>
              <a:rPr lang="en-US" baseline="0" dirty="0" smtClean="0"/>
              <a:t>t even consider that as a threat. So we wonder is there any fundamental issues that limit this channel bandwidth. In particular, we ask </a:t>
            </a:r>
            <a:r>
              <a:rPr lang="en-US" baseline="0" dirty="0" smtClean="0"/>
              <a:t>ourselves</a:t>
            </a:r>
          </a:p>
          <a:p>
            <a:endParaRPr lang="en-US" dirty="0"/>
          </a:p>
          <a:p>
            <a:r>
              <a:rPr lang="en-US" dirty="0"/>
              <a:t>They talk about a proof of concept example in which they got 2 machines to communicate back and forth using this shared hardware of the L2 cache. They receive this sort of proof of concept bitrate 0.2 bits/s. The DOD </a:t>
            </a:r>
            <a:r>
              <a:rPr lang="en-US" dirty="0" err="1"/>
              <a:t>orangebook</a:t>
            </a:r>
            <a:r>
              <a:rPr lang="en-US" dirty="0"/>
              <a:t> was how to run a DOD secure network and what you should care about and what you should not care about. The book basically says that that bitrate doesn’t matter. DOD doesn’t worry about something that would leak info at this rate. This can exist. We have bigger fish to fry. If you start to think about this, there is no way you will do </a:t>
            </a:r>
            <a:r>
              <a:rPr lang="en-US" dirty="0" err="1"/>
              <a:t>wikileaks</a:t>
            </a:r>
            <a:r>
              <a:rPr lang="en-US" dirty="0"/>
              <a:t> over this. Figure some way of communicating secretly at this rate, it would take ridiculously long. Won’t spend weeks to get small amounts of text. SO they did this proof concept. Wanted to figure out how this work and if we could do any better. If that is best you can do, this a non-problem</a:t>
            </a:r>
            <a:endParaRPr lang="en-US"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37</a:t>
            </a:fld>
            <a:endParaRPr lang="en-US"/>
          </a:p>
        </p:txBody>
      </p:sp>
    </p:spTree>
    <p:extLst>
      <p:ext uri="{BB962C8B-B14F-4D97-AF65-F5344CB8AC3E}">
        <p14:creationId xmlns:p14="http://schemas.microsoft.com/office/powerpoint/2010/main" val="38474662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5700" y="691515"/>
            <a:ext cx="4622800" cy="3457575"/>
          </a:xfrm>
        </p:spPr>
      </p:sp>
      <p:sp>
        <p:nvSpPr>
          <p:cNvPr id="3" name="Notes Placeholder 2"/>
          <p:cNvSpPr>
            <a:spLocks noGrp="1"/>
          </p:cNvSpPr>
          <p:nvPr>
            <p:ph type="body" idx="1"/>
          </p:nvPr>
        </p:nvSpPr>
        <p:spPr/>
        <p:txBody>
          <a:bodyPr>
            <a:normAutofit fontScale="85000" lnSpcReduction="10000"/>
          </a:bodyPr>
          <a:lstStyle/>
          <a:p>
            <a:r>
              <a:rPr lang="en-US" dirty="0" smtClean="0"/>
              <a:t>Before we start exploring this problem, let’s first</a:t>
            </a:r>
            <a:r>
              <a:rPr lang="en-US" baseline="0" dirty="0" smtClean="0"/>
              <a:t> look at what is a cross-</a:t>
            </a:r>
            <a:r>
              <a:rPr lang="en-US" baseline="0" dirty="0" err="1" smtClean="0"/>
              <a:t>vm</a:t>
            </a:r>
            <a:r>
              <a:rPr lang="en-US" baseline="0" dirty="0" smtClean="0"/>
              <a:t> l2 cache covert channel. Basically, </a:t>
            </a:r>
          </a:p>
          <a:p>
            <a:r>
              <a:rPr lang="en-US" baseline="0" dirty="0" smtClean="0"/>
              <a:t>Let’s see that in action. At the beginning, you have a L2 cache filled with content from process A. Now if A accesses the same memory addresses as before, theoretically, a single cache line hit will take 7ns. However, if process B from another co-located VM evicts half of A’s content from the cache, it will take about 100ns to the same memory operation for A.</a:t>
            </a:r>
          </a:p>
          <a:p>
            <a:r>
              <a:rPr lang="en-US" baseline="0" dirty="0" smtClean="0"/>
              <a:t>Since B has two choices to evict A’s content from the cache, left or right, A can decode a bit of information each time by timing its memory operations. And theoretically, if you can divide the cache into N chunks, you may send </a:t>
            </a:r>
            <a:r>
              <a:rPr lang="en-US" baseline="0" dirty="0" err="1" smtClean="0"/>
              <a:t>logN</a:t>
            </a:r>
            <a:r>
              <a:rPr lang="en-US" baseline="0" dirty="0" smtClean="0"/>
              <a:t> bits each time. But this is not the focus of this paper. So Let’s assume one bit each time in the following discussion</a:t>
            </a:r>
            <a:r>
              <a:rPr lang="en-US" baseline="0" dirty="0" smtClean="0"/>
              <a:t>.</a:t>
            </a:r>
          </a:p>
          <a:p>
            <a:r>
              <a:rPr lang="en-US" dirty="0"/>
              <a:t>So, we talk about this process you can use the l2 cache to transfer information. So, 2 different processes that on different </a:t>
            </a:r>
            <a:r>
              <a:rPr lang="en-US" dirty="0" err="1"/>
              <a:t>vms</a:t>
            </a:r>
            <a:r>
              <a:rPr lang="en-US" dirty="0"/>
              <a:t> share this l2 cache and they can use it covertly by manipulating the content of the cache. It’s important to understand here, process A cannot read cache content of process B. rather we take advantages of the fact that we share this hardware to perform some timing based attacks. If you take a look at how long it takes to rea or write something from cache content. The piece of memory you look for is there or is not in the cache and has to be loaded from main memory into cache. This is the core idea. Is the thing interested in reading in the cache or not? So process B can executing, it can remove selectively cache lines by loading its own information into those cache lines and process A can load things in these cache lines and if we apply the selective loading and unloading we can actually use the timing differences to figure out whether the other processes. So if we have some elements in the cache, the memory access for that particular variable is quite quick. </a:t>
            </a:r>
            <a:r>
              <a:rPr lang="en-US" dirty="0" err="1"/>
              <a:t>Howevr</a:t>
            </a:r>
            <a:r>
              <a:rPr lang="en-US" dirty="0"/>
              <a:t>, if not in cache, cache miss, go out to memory and bring it back. We can take a loaded line and start to encode information, selectively remove components of it. What we choose to move is what we’re choosing to encode various bits of information. On one side you have a sender, on the other side a receiver. The way you receive is to load a variable, an array from memory and you time how long it takes to do that. In order o send you selectively remove the contents that were loaded by the receiver in memory. For example we have the receiver loading the cache line with a variety of different values. The sender is in fact selectively taking every even bit out of a byte. You’ll do larger chunks of information. This pattern is going to equal 1, agree on this pattern equaling 0</a:t>
            </a:r>
            <a:endParaRPr lang="en-US"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38</a:t>
            </a:fld>
            <a:endParaRPr lang="en-US"/>
          </a:p>
        </p:txBody>
      </p:sp>
    </p:spTree>
    <p:extLst>
      <p:ext uri="{BB962C8B-B14F-4D97-AF65-F5344CB8AC3E}">
        <p14:creationId xmlns:p14="http://schemas.microsoft.com/office/powerpoint/2010/main" val="3322895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61543">
              <a:defRPr/>
            </a:pPr>
            <a:r>
              <a:rPr lang="en-US" dirty="0" smtClean="0"/>
              <a:t>Given the operations</a:t>
            </a:r>
            <a:r>
              <a:rPr lang="en-US" baseline="0" dirty="0" smtClean="0"/>
              <a:t> for a single bit, i</a:t>
            </a:r>
            <a:r>
              <a:rPr lang="en-US" dirty="0" smtClean="0"/>
              <a:t>f we do them in sequence, we can </a:t>
            </a:r>
            <a:r>
              <a:rPr lang="en-US" baseline="0" dirty="0" smtClean="0"/>
              <a:t>build then a covert communication channel like that. </a:t>
            </a:r>
            <a:r>
              <a:rPr lang="en-US" dirty="0" smtClean="0"/>
              <a:t>In order</a:t>
            </a:r>
            <a:r>
              <a:rPr lang="en-US" baseline="0" dirty="0" smtClean="0"/>
              <a:t> to estimate the maximum achievable bit rate of this channel, we measure the time to read and write a single bit using the L2 cache on our Lab machines. And they take milliseconds to finish. Thus, for each bit, consider the write and read time, we estimate the maximum bit rate to be over 260bps. But why there is a such a gap between the bit rate in .EC2.</a:t>
            </a:r>
          </a:p>
          <a:p>
            <a:pPr defTabSz="461543">
              <a:defRPr/>
            </a:pPr>
            <a:r>
              <a:rPr lang="en-US" baseline="0" dirty="0" smtClean="0"/>
              <a:t>Clearly, here we assume that the sender and receiver know exactly when to write and read the next bit, which means I overlooked the synchronization cost</a:t>
            </a:r>
            <a:r>
              <a:rPr lang="en-US" baseline="0" dirty="0" smtClean="0"/>
              <a:t>.</a:t>
            </a:r>
          </a:p>
          <a:p>
            <a:pPr defTabSz="461543">
              <a:defRPr/>
            </a:pPr>
            <a:r>
              <a:rPr lang="en-US" dirty="0" smtClean="0"/>
              <a:t>. </a:t>
            </a:r>
            <a:r>
              <a:rPr lang="en-US" dirty="0"/>
              <a:t>Timing how much it takes to load this and that. If we think about how fast we can go here, the core bottleneck is how fast we can do anyone of these individual reads and writes and reading one bit being based off a combination of the write and that read. We get a much higher bitrate than 0.2bits/s. several orders of magnitude larger. </a:t>
            </a:r>
            <a:endParaRPr lang="en-US"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39</a:t>
            </a:fld>
            <a:endParaRPr lang="en-US"/>
          </a:p>
        </p:txBody>
      </p:sp>
    </p:spTree>
    <p:extLst>
      <p:ext uri="{BB962C8B-B14F-4D97-AF65-F5344CB8AC3E}">
        <p14:creationId xmlns:p14="http://schemas.microsoft.com/office/powerpoint/2010/main" val="2454380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Points: </a:t>
            </a:r>
          </a:p>
          <a:p>
            <a:r>
              <a:rPr lang="en-US" b="0" dirty="0" smtClean="0"/>
              <a:t>How</a:t>
            </a:r>
            <a:r>
              <a:rPr lang="en-US" b="0" baseline="0" dirty="0" smtClean="0"/>
              <a:t> safe is your laptop if someone steals it?</a:t>
            </a:r>
            <a:endParaRPr lang="en-US" b="0" dirty="0" smtClean="0"/>
          </a:p>
          <a:p>
            <a:r>
              <a:rPr lang="en-US" dirty="0" smtClean="0"/>
              <a:t>- If unlocked,</a:t>
            </a:r>
            <a:r>
              <a:rPr lang="en-US" baseline="0" dirty="0" smtClean="0"/>
              <a:t> no hope of protection (can access files freely)</a:t>
            </a:r>
          </a:p>
          <a:p>
            <a:r>
              <a:rPr lang="en-US" baseline="0" dirty="0" smtClean="0"/>
              <a:t>- Screen-locked by itself not enough (can remove HD)</a:t>
            </a:r>
          </a:p>
          <a:p>
            <a:pPr marL="171450" indent="-171450">
              <a:buFontTx/>
              <a:buChar char="-"/>
            </a:pPr>
            <a:r>
              <a:rPr lang="en-US" baseline="0" dirty="0" smtClean="0"/>
              <a:t>Locked </a:t>
            </a:r>
            <a:r>
              <a:rPr lang="en-US" baseline="0" dirty="0" smtClean="0"/>
              <a:t>with encrypted hard disk – thought to be safe, industry standard </a:t>
            </a:r>
            <a:endParaRPr lang="en-US" baseline="0" dirty="0" smtClean="0"/>
          </a:p>
          <a:p>
            <a:pPr marL="171450" indent="-171450">
              <a:buFontTx/>
              <a:buChar char="-"/>
            </a:pPr>
            <a:endParaRPr lang="en-US" baseline="0" dirty="0" smtClean="0"/>
          </a:p>
          <a:p>
            <a:r>
              <a:rPr lang="en-US" dirty="0"/>
              <a:t>We had this notion of some kind of tiered protection for good practices for laptops. An unlocked, unencrypted laptop which provides no protection. We might have laptop with locked screen which provides some protection, but doesn’t do anything once they own the drive. A locked machine that prevents them from getting access to the terminal and then an encrypted hard drive, so all data at rest is encrypted. According to paper there were 100000 stolen laptops, were they really protected? So the way this stuff typically works is that there's a mechanism that gets inserted by the software that does the cryptography,  on the fly crypto but the idea is that the keys for doing the cryptography for the  again the data encrypted at rest here, the keys are stored in memory someplace. So we have the key material we have to on reads and </a:t>
            </a:r>
            <a:r>
              <a:rPr lang="en-US" dirty="0" err="1"/>
              <a:t>wites</a:t>
            </a:r>
            <a:r>
              <a:rPr lang="en-US" dirty="0"/>
              <a:t> be able to take the data encrypt it when writing or decrypt when reading from the disk. So this supposed to prevent attackers from having access to the data even when they have full access to HD and everything else.</a:t>
            </a:r>
            <a:endParaRPr lang="en-US" baseline="0" dirty="0" smtClean="0"/>
          </a:p>
        </p:txBody>
      </p:sp>
      <p:sp>
        <p:nvSpPr>
          <p:cNvPr id="4" name="Slide Number Placeholder 3"/>
          <p:cNvSpPr>
            <a:spLocks noGrp="1"/>
          </p:cNvSpPr>
          <p:nvPr>
            <p:ph type="sldNum" sz="quarter" idx="10"/>
          </p:nvPr>
        </p:nvSpPr>
        <p:spPr/>
        <p:txBody>
          <a:bodyPr/>
          <a:lstStyle/>
          <a:p>
            <a:fld id="{373980AE-AC8B-F542-BCC0-271A2C27EA39}" type="slidenum">
              <a:rPr lang="en-US" smtClean="0"/>
              <a:pPr/>
              <a:t>4</a:t>
            </a:fld>
            <a:endParaRPr lang="en-US"/>
          </a:p>
        </p:txBody>
      </p:sp>
    </p:spTree>
    <p:extLst>
      <p:ext uri="{BB962C8B-B14F-4D97-AF65-F5344CB8AC3E}">
        <p14:creationId xmlns:p14="http://schemas.microsoft.com/office/powerpoint/2010/main" val="537693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1543">
              <a:defRPr/>
            </a:pPr>
            <a:r>
              <a:rPr lang="en-US" dirty="0" smtClean="0"/>
              <a:t>Move the assumptions</a:t>
            </a:r>
            <a:r>
              <a:rPr lang="en-US" baseline="0" dirty="0" smtClean="0"/>
              <a:t> to the end move 5 +2</a:t>
            </a:r>
            <a:endParaRPr lang="en-US" dirty="0" smtClean="0"/>
          </a:p>
          <a:p>
            <a:pPr defTabSz="461543">
              <a:defRPr/>
            </a:pPr>
            <a:r>
              <a:rPr lang="en-US" dirty="0" smtClean="0"/>
              <a:t>As</a:t>
            </a:r>
            <a:r>
              <a:rPr lang="en-US" baseline="0" dirty="0" smtClean="0"/>
              <a:t> a result, next we that cost in the context. But how do you do synchronization. There are lots of approaches doing that. </a:t>
            </a:r>
            <a:r>
              <a:rPr lang="en-US" baseline="0" dirty="0" err="1" smtClean="0"/>
              <a:t>E.g</a:t>
            </a:r>
            <a:r>
              <a:rPr lang="en-US" baseline="0" dirty="0" smtClean="0"/>
              <a:t>, timing and </a:t>
            </a:r>
            <a:r>
              <a:rPr lang="en-US" dirty="0" smtClean="0"/>
              <a:t>ACK</a:t>
            </a:r>
            <a:endParaRPr lang="en-US" baseline="0" dirty="0" smtClean="0"/>
          </a:p>
          <a:p>
            <a:pPr defTabSz="461543">
              <a:defRPr/>
            </a:pPr>
            <a:r>
              <a:rPr lang="en-US" dirty="0" smtClean="0"/>
              <a:t>Others suggested</a:t>
            </a:r>
            <a:r>
              <a:rPr lang="en-US" baseline="0" dirty="0" smtClean="0"/>
              <a:t> that sender simply sleeps a fixed amount time for each bit when the receiver is reading. We use 3ms as an example because of the profiled reading time mentioned in the last slide. Here the assumption is … On the other hand the receiver busy loops until the CPU counters jumps by a big value, which indicates the senders just did something. This approach has the assumption that…</a:t>
            </a:r>
          </a:p>
          <a:p>
            <a:r>
              <a:rPr lang="en-US" dirty="0" smtClean="0"/>
              <a:t>Now</a:t>
            </a:r>
            <a:r>
              <a:rPr lang="en-US" baseline="0" dirty="0" smtClean="0"/>
              <a:t> we can r</a:t>
            </a:r>
            <a:r>
              <a:rPr lang="en-US" dirty="0" smtClean="0"/>
              <a:t>elax the sync assumption, and</a:t>
            </a:r>
            <a:r>
              <a:rPr lang="en-US" baseline="0" dirty="0" smtClean="0"/>
              <a:t> give a refined estimation, which is still over 200bps</a:t>
            </a:r>
            <a:r>
              <a:rPr lang="en-US" baseline="0" dirty="0" smtClean="0"/>
              <a:t>.</a:t>
            </a:r>
          </a:p>
          <a:p>
            <a:endParaRPr lang="en-US" dirty="0"/>
          </a:p>
          <a:p>
            <a:r>
              <a:rPr lang="en-US" dirty="0"/>
              <a:t>Simply reading and writing is not enough. Ignored the cost of synchronization between these 2. You have to know when to read and know when to write at exactly the right time for this kind of stuff to work. We spend </a:t>
            </a:r>
            <a:r>
              <a:rPr lang="en-US" dirty="0" err="1"/>
              <a:t>itime</a:t>
            </a:r>
            <a:r>
              <a:rPr lang="en-US" dirty="0"/>
              <a:t> thinking about how to decide in between the receiver loading up the cache lines, how long does the receiver sleep before doing the next loading to receive it. If you get this wrong, there is tradeoff between how long you sleep and effect of bitrate. Can’t make it too small, writing things where the sender is writing over it. So you have to acknowledge how fast the next one can do. Wait a long enough time for things to settle down. Longer that time is, lower the bitrate. There’s lots of different ways to do this sort of signaling protocol. We look for a trade off between how long you sleep and the effective bitrates</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40</a:t>
            </a:fld>
            <a:endParaRPr lang="en-US"/>
          </a:p>
        </p:txBody>
      </p:sp>
    </p:spTree>
    <p:extLst>
      <p:ext uri="{BB962C8B-B14F-4D97-AF65-F5344CB8AC3E}">
        <p14:creationId xmlns:p14="http://schemas.microsoft.com/office/powerpoint/2010/main" val="400674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1543">
              <a:defRPr/>
            </a:pPr>
            <a:r>
              <a:rPr lang="en-US" dirty="0" smtClean="0"/>
              <a:t>When we run this</a:t>
            </a:r>
            <a:r>
              <a:rPr lang="en-US" baseline="0" dirty="0" smtClean="0"/>
              <a:t> attack on our lab machines, where we have two </a:t>
            </a:r>
            <a:r>
              <a:rPr lang="en-US" baseline="0" dirty="0" err="1" smtClean="0"/>
              <a:t>Xen</a:t>
            </a:r>
            <a:r>
              <a:rPr lang="en-US" baseline="0" dirty="0" smtClean="0"/>
              <a:t> based </a:t>
            </a:r>
            <a:r>
              <a:rPr lang="en-US" baseline="0" dirty="0" err="1" smtClean="0"/>
              <a:t>vms</a:t>
            </a:r>
            <a:r>
              <a:rPr lang="en-US" baseline="0" dirty="0" smtClean="0"/>
              <a:t> sharing a single </a:t>
            </a:r>
            <a:r>
              <a:rPr lang="en-US" baseline="0" dirty="0" err="1" smtClean="0"/>
              <a:t>phuysical</a:t>
            </a:r>
            <a:r>
              <a:rPr lang="en-US" baseline="0" dirty="0" smtClean="0"/>
              <a:t> CPU, hence the L2 cache, given 3ms sleep 215bps is achieved with a small error rate. Even if we double the sleep time, we still get overt 100bps and reduce error rate by 4 times. So clearly this is not the dominating factor that leads us to 0.2bps</a:t>
            </a:r>
          </a:p>
          <a:p>
            <a:pPr defTabSz="461543">
              <a:defRPr/>
            </a:pPr>
            <a:r>
              <a:rPr lang="en-US" baseline="0" dirty="0" smtClean="0"/>
              <a:t>----- Meeting Notes (10/19/11 15:49) -----</a:t>
            </a:r>
          </a:p>
          <a:p>
            <a:pPr defTabSz="461543">
              <a:defRPr/>
            </a:pPr>
            <a:r>
              <a:rPr lang="en-US" baseline="0" dirty="0" smtClean="0"/>
              <a:t>1. implement</a:t>
            </a:r>
          </a:p>
          <a:p>
            <a:pPr defTabSz="461543">
              <a:defRPr/>
            </a:pPr>
            <a:r>
              <a:rPr lang="en-US" baseline="0" dirty="0" smtClean="0"/>
              <a:t>2. &gt;200</a:t>
            </a:r>
          </a:p>
          <a:p>
            <a:pPr defTabSz="461543">
              <a:defRPr/>
            </a:pPr>
            <a:r>
              <a:rPr lang="en-US" baseline="0" dirty="0" smtClean="0"/>
              <a:t>3. And if we increase the sleep time a little bit say 6ms we can get decent error rate while the bit rate is still over 100bps</a:t>
            </a:r>
          </a:p>
          <a:p>
            <a:pPr defTabSz="461543">
              <a:defRPr/>
            </a:pPr>
            <a:r>
              <a:rPr lang="en-US" baseline="0" dirty="0" smtClean="0"/>
              <a:t>4. not </a:t>
            </a:r>
            <a:r>
              <a:rPr lang="en-US" baseline="0" dirty="0" err="1" smtClean="0"/>
              <a:t>odmin</a:t>
            </a:r>
            <a:endParaRPr lang="en-US" baseline="0" dirty="0" smtClean="0"/>
          </a:p>
          <a:p>
            <a:pPr defTabSz="461543">
              <a:defRPr/>
            </a:pPr>
            <a:r>
              <a:rPr lang="en-US" dirty="0"/>
              <a:t>At reasonable amounts of accounting for synchronization costs, we small reduction in bitrate. This is an example graph exploring bitrates vs sleep rate. When you get the sleep rate </a:t>
            </a:r>
            <a:r>
              <a:rPr lang="en-US" dirty="0" err="1"/>
              <a:t>evn</a:t>
            </a:r>
            <a:r>
              <a:rPr lang="en-US" dirty="0"/>
              <a:t> smaller you see higher effective bitrates but more error. We get a higher bitrate here but the error that occurs because the sender hasn’t been done writing over the various blocks as you were ready.</a:t>
            </a:r>
            <a:endParaRPr lang="en-US" dirty="0" smtClean="0"/>
          </a:p>
        </p:txBody>
      </p:sp>
      <p:sp>
        <p:nvSpPr>
          <p:cNvPr id="4" name="Slide Number Placeholder 3"/>
          <p:cNvSpPr>
            <a:spLocks noGrp="1"/>
          </p:cNvSpPr>
          <p:nvPr>
            <p:ph type="sldNum" sz="quarter" idx="10"/>
          </p:nvPr>
        </p:nvSpPr>
        <p:spPr/>
        <p:txBody>
          <a:bodyPr/>
          <a:lstStyle/>
          <a:p>
            <a:fld id="{F7AB62EA-25C8-F941-ABDA-55503C67E8F2}" type="slidenum">
              <a:rPr lang="en-US" smtClean="0"/>
              <a:t>41</a:t>
            </a:fld>
            <a:endParaRPr lang="en-US"/>
          </a:p>
        </p:txBody>
      </p:sp>
    </p:spTree>
    <p:extLst>
      <p:ext uri="{BB962C8B-B14F-4D97-AF65-F5344CB8AC3E}">
        <p14:creationId xmlns:p14="http://schemas.microsoft.com/office/powerpoint/2010/main" val="2649388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1543">
              <a:defRPr/>
            </a:pPr>
            <a:r>
              <a:rPr lang="en-US" dirty="0" smtClean="0"/>
              <a:t>Move the assumptions</a:t>
            </a:r>
            <a:r>
              <a:rPr lang="en-US" baseline="0" dirty="0" smtClean="0"/>
              <a:t> to the end move 5 +2</a:t>
            </a:r>
            <a:endParaRPr lang="en-US" dirty="0" smtClean="0"/>
          </a:p>
          <a:p>
            <a:pPr defTabSz="461543">
              <a:defRPr/>
            </a:pPr>
            <a:r>
              <a:rPr lang="en-US" dirty="0" smtClean="0"/>
              <a:t>As</a:t>
            </a:r>
            <a:r>
              <a:rPr lang="en-US" baseline="0" dirty="0" smtClean="0"/>
              <a:t> a result, next we that cost in the context. But how do you do synchronization. There are lots of approaches doing that. </a:t>
            </a:r>
            <a:r>
              <a:rPr lang="en-US" baseline="0" dirty="0" err="1" smtClean="0"/>
              <a:t>E.g</a:t>
            </a:r>
            <a:r>
              <a:rPr lang="en-US" baseline="0" dirty="0" smtClean="0"/>
              <a:t>, timing and </a:t>
            </a:r>
            <a:r>
              <a:rPr lang="en-US" dirty="0" smtClean="0"/>
              <a:t>ACK</a:t>
            </a:r>
            <a:endParaRPr lang="en-US" baseline="0" dirty="0" smtClean="0"/>
          </a:p>
          <a:p>
            <a:pPr defTabSz="461543">
              <a:defRPr/>
            </a:pPr>
            <a:r>
              <a:rPr lang="en-US" dirty="0" smtClean="0"/>
              <a:t>Others suggested</a:t>
            </a:r>
            <a:r>
              <a:rPr lang="en-US" baseline="0" dirty="0" smtClean="0"/>
              <a:t> that sender simply sleeps a fixed amount time for each bit when the receiver is reading. We use 3ms as an example because of the profiled reading time mentioned in the last slide. Here the assumption is … On the other hand the receiver busy loops until the CPU counters jumps by a big value, which indicates the senders just did something. This approach has the assumption that…</a:t>
            </a:r>
          </a:p>
          <a:p>
            <a:r>
              <a:rPr lang="en-US" dirty="0" smtClean="0"/>
              <a:t>Now</a:t>
            </a:r>
            <a:r>
              <a:rPr lang="en-US" baseline="0" dirty="0" smtClean="0"/>
              <a:t> we can r</a:t>
            </a:r>
            <a:r>
              <a:rPr lang="en-US" dirty="0" smtClean="0"/>
              <a:t>elax the sync assumption, and</a:t>
            </a:r>
            <a:r>
              <a:rPr lang="en-US" baseline="0" dirty="0" smtClean="0"/>
              <a:t> give a refined estimation, which is still over 200bps.</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42</a:t>
            </a:fld>
            <a:endParaRPr lang="en-US"/>
          </a:p>
        </p:txBody>
      </p:sp>
    </p:spTree>
    <p:extLst>
      <p:ext uri="{BB962C8B-B14F-4D97-AF65-F5344CB8AC3E}">
        <p14:creationId xmlns:p14="http://schemas.microsoft.com/office/powerpoint/2010/main" val="400674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a:t>
            </a:r>
            <a:r>
              <a:rPr lang="en-US" baseline="0" dirty="0" smtClean="0"/>
              <a:t> out that the EC2 small instances, on which the our experiments and the original proof-of-concept was conducted, there is a 40% CPU cap, which means 60% of time, two co-located VMs are effectively sharing the CPU so they cannot communicate during that time. As a result, we can refine our estimation as follows, which gives us 90bps. Now we a little closer. </a:t>
            </a:r>
            <a:endParaRPr lang="en-US" baseline="0" dirty="0" smtClean="0"/>
          </a:p>
          <a:p>
            <a:endParaRPr lang="en-US" dirty="0"/>
          </a:p>
          <a:p>
            <a:r>
              <a:rPr lang="en-US" dirty="0"/>
              <a:t>. Another big deal is the fact that there is a strong assumption that processes on the same box are on the same </a:t>
            </a:r>
            <a:r>
              <a:rPr lang="en-US" dirty="0" err="1"/>
              <a:t>cpu</a:t>
            </a:r>
            <a:r>
              <a:rPr lang="en-US" dirty="0"/>
              <a:t>. Not true over the course of time. Zen for example will schedule various </a:t>
            </a:r>
            <a:r>
              <a:rPr lang="en-US" dirty="0" err="1"/>
              <a:t>vms</a:t>
            </a:r>
            <a:r>
              <a:rPr lang="en-US" dirty="0"/>
              <a:t> on different </a:t>
            </a:r>
            <a:r>
              <a:rPr lang="en-US" dirty="0" err="1"/>
              <a:t>cpus</a:t>
            </a:r>
            <a:r>
              <a:rPr lang="en-US" dirty="0"/>
              <a:t> so you have to account for the fact that your code may not be running adjacent on the same </a:t>
            </a:r>
            <a:r>
              <a:rPr lang="en-US" dirty="0" err="1"/>
              <a:t>cpu</a:t>
            </a:r>
            <a:r>
              <a:rPr lang="en-US" dirty="0"/>
              <a:t> all the time. One other interesting bit here too is that for the sizes we looked at in the paper we did, there is a hard limit for each of the </a:t>
            </a:r>
            <a:r>
              <a:rPr lang="en-US" dirty="0" err="1"/>
              <a:t>cpus</a:t>
            </a:r>
            <a:r>
              <a:rPr lang="en-US" dirty="0"/>
              <a:t>. Regardless how many credits, you can have no more than 40% of the </a:t>
            </a:r>
            <a:r>
              <a:rPr lang="en-US" dirty="0" err="1"/>
              <a:t>cpu</a:t>
            </a:r>
            <a:r>
              <a:rPr lang="en-US" dirty="0"/>
              <a:t> time. Even with this graceful communication where people are willing to yield, you can get no more than 40% </a:t>
            </a:r>
            <a:r>
              <a:rPr lang="en-US" dirty="0" err="1"/>
              <a:t>cpu</a:t>
            </a:r>
            <a:r>
              <a:rPr lang="en-US" dirty="0"/>
              <a:t>. So this self-bounds the amount of time you can be collocated on the same </a:t>
            </a:r>
            <a:r>
              <a:rPr lang="en-US" dirty="0" err="1"/>
              <a:t>cpu</a:t>
            </a:r>
            <a:r>
              <a:rPr lang="en-US" dirty="0"/>
              <a:t> and it drastically reduces your effective bitrate.</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43</a:t>
            </a:fld>
            <a:endParaRPr lang="en-US"/>
          </a:p>
        </p:txBody>
      </p:sp>
    </p:spTree>
    <p:extLst>
      <p:ext uri="{BB962C8B-B14F-4D97-AF65-F5344CB8AC3E}">
        <p14:creationId xmlns:p14="http://schemas.microsoft.com/office/powerpoint/2010/main" val="1910646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EC2 scheduling</a:t>
            </a:r>
            <a:r>
              <a:rPr lang="en-US" baseline="0" dirty="0" smtClean="0"/>
              <a:t> policy the presents the sharing of CPU is core migration. EC2 VCPU…</a:t>
            </a:r>
          </a:p>
          <a:p>
            <a:r>
              <a:rPr lang="en-US" baseline="0" dirty="0" smtClean="0"/>
              <a:t>Even worse, sometimes the VPUs of the </a:t>
            </a:r>
            <a:r>
              <a:rPr lang="en-US" baseline="0" dirty="0" err="1" smtClean="0"/>
              <a:t>colocated</a:t>
            </a:r>
            <a:r>
              <a:rPr lang="en-US" baseline="0" dirty="0" smtClean="0"/>
              <a:t> VMs are mapped to two physical CPUs that do not share the L2 cache at all. And this severely limits the cover channel communication because of a lack of sharing.</a:t>
            </a:r>
          </a:p>
          <a:p>
            <a:r>
              <a:rPr lang="en-US" baseline="0" dirty="0" smtClean="0"/>
              <a:t>Unfortunately, the exact core migration policy is unclear in EC2. but we can do some profiling to get empirical data</a:t>
            </a:r>
            <a:r>
              <a:rPr lang="en-US" baseline="0" dirty="0" smtClean="0"/>
              <a:t>.</a:t>
            </a:r>
          </a:p>
          <a:p>
            <a:endParaRPr lang="en-US" dirty="0"/>
          </a:p>
          <a:p>
            <a:r>
              <a:rPr lang="en-US" dirty="0"/>
              <a:t>Even when you’re not talking about </a:t>
            </a:r>
            <a:r>
              <a:rPr lang="en-US" dirty="0" err="1"/>
              <a:t>cpu</a:t>
            </a:r>
            <a:r>
              <a:rPr lang="en-US" dirty="0"/>
              <a:t> caps, Zen has a migration policy. Your </a:t>
            </a:r>
            <a:r>
              <a:rPr lang="en-US" dirty="0" err="1"/>
              <a:t>vms</a:t>
            </a:r>
            <a:r>
              <a:rPr lang="en-US" dirty="0"/>
              <a:t> are not </a:t>
            </a:r>
            <a:r>
              <a:rPr lang="en-US" dirty="0" err="1"/>
              <a:t>neccesarily</a:t>
            </a:r>
            <a:r>
              <a:rPr lang="en-US" dirty="0"/>
              <a:t> pinned to the same </a:t>
            </a:r>
            <a:r>
              <a:rPr lang="en-US" dirty="0" err="1"/>
              <a:t>cpu</a:t>
            </a:r>
            <a:r>
              <a:rPr lang="en-US" dirty="0"/>
              <a:t> for the entirety of their operation. Free to move them around from time to time to do load balancing. 2 physically separate </a:t>
            </a:r>
            <a:r>
              <a:rPr lang="en-US" dirty="0" err="1"/>
              <a:t>cpus</a:t>
            </a:r>
            <a:r>
              <a:rPr lang="en-US" dirty="0"/>
              <a:t> don’t share same l2 cache. Since we didn’t know what the policy was, we had to empirically measure this. We see 55% of the time where the colocation period of time is only 10ms. That’s not a lot of time to share information, but there are 25% of the time when we see significant amounts of time. We’re able to get an effective bitrate when we design a protocol and spend time transferring actual real documents inside of ec2, we get 3 bits/s.</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44</a:t>
            </a:fld>
            <a:endParaRPr lang="en-US"/>
          </a:p>
        </p:txBody>
      </p:sp>
    </p:spTree>
    <p:extLst>
      <p:ext uri="{BB962C8B-B14F-4D97-AF65-F5344CB8AC3E}">
        <p14:creationId xmlns:p14="http://schemas.microsoft.com/office/powerpoint/2010/main" val="3137410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numbers</a:t>
            </a:r>
            <a:r>
              <a:rPr lang="en-US" baseline="0" dirty="0" smtClean="0"/>
              <a:t> as labels</a:t>
            </a:r>
          </a:p>
          <a:p>
            <a:endParaRPr lang="en-US" dirty="0" smtClean="0"/>
          </a:p>
          <a:p>
            <a:r>
              <a:rPr lang="en-US" dirty="0" smtClean="0"/>
              <a:t>What we did was</a:t>
            </a:r>
            <a:r>
              <a:rPr lang="en-US" baseline="0" dirty="0" smtClean="0"/>
              <a:t> to look at the time a VCPU stays on the same </a:t>
            </a:r>
            <a:r>
              <a:rPr lang="en-US" baseline="0" dirty="0" err="1" smtClean="0"/>
              <a:t>pcpu</a:t>
            </a:r>
            <a:r>
              <a:rPr lang="en-US" baseline="0" dirty="0" smtClean="0"/>
              <a:t> between two core migrations. Here almost 60% of time, a VCPU only stays on a </a:t>
            </a:r>
            <a:r>
              <a:rPr lang="en-US" baseline="0" dirty="0" err="1" smtClean="0"/>
              <a:t>pcpu</a:t>
            </a:r>
            <a:r>
              <a:rPr lang="en-US" baseline="0" dirty="0" smtClean="0"/>
              <a:t> for no more than 10ms, during which very limited information can be transmitted. On the other hand, about 25% of time, a VCPU stays for more than 100ms, during which we can send quite some information. And later we will see implication of this distribution.</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45</a:t>
            </a:fld>
            <a:endParaRPr lang="en-US"/>
          </a:p>
        </p:txBody>
      </p:sp>
    </p:spTree>
    <p:extLst>
      <p:ext uri="{BB962C8B-B14F-4D97-AF65-F5344CB8AC3E}">
        <p14:creationId xmlns:p14="http://schemas.microsoft.com/office/powerpoint/2010/main" val="40360638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5700" y="691515"/>
            <a:ext cx="4622800" cy="3457575"/>
          </a:xfrm>
        </p:spPr>
      </p:sp>
      <p:sp>
        <p:nvSpPr>
          <p:cNvPr id="3" name="Notes Placeholder 2"/>
          <p:cNvSpPr>
            <a:spLocks noGrp="1"/>
          </p:cNvSpPr>
          <p:nvPr>
            <p:ph type="body" idx="1"/>
          </p:nvPr>
        </p:nvSpPr>
        <p:spPr/>
        <p:txBody>
          <a:bodyPr/>
          <a:lstStyle/>
          <a:p>
            <a:r>
              <a:rPr lang="en-US" dirty="0" smtClean="0"/>
              <a:t>Given </a:t>
            </a:r>
            <a:r>
              <a:rPr lang="en-US" baseline="0" dirty="0" smtClean="0"/>
              <a:t>we have explored the two major reasons why the assumption about shared CPU must be challenged in EC2. The question is how do we do synchronization now.</a:t>
            </a:r>
          </a:p>
          <a:p>
            <a:r>
              <a:rPr lang="en-US" baseline="0" dirty="0" smtClean="0"/>
              <a:t>In the original proof-of-concept attack, the authors already took the core migration into account. What they did was…</a:t>
            </a:r>
          </a:p>
          <a:p>
            <a:r>
              <a:rPr lang="en-US" baseline="0" dirty="0" smtClean="0"/>
              <a:t>Based on that, we designed a new protocol that we believe is more resistant to EC2’s CPU scheduling policy. You can find the details on the paper. The key ideas are …</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46</a:t>
            </a:fld>
            <a:endParaRPr lang="en-US"/>
          </a:p>
        </p:txBody>
      </p:sp>
    </p:spTree>
    <p:extLst>
      <p:ext uri="{BB962C8B-B14F-4D97-AF65-F5344CB8AC3E}">
        <p14:creationId xmlns:p14="http://schemas.microsoft.com/office/powerpoint/2010/main" val="37013634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answer this question, we implement the new protocol in</a:t>
            </a:r>
            <a:r>
              <a:rPr lang="en-US" baseline="0" dirty="0" smtClean="0"/>
              <a:t> EC2 and see how well it performed. Here the number of samples taken by the sender and receivers are different is because the time to read and write are different. Given an example.</a:t>
            </a:r>
          </a:p>
          <a:p>
            <a:endParaRPr lang="en-US" baseline="0" dirty="0" smtClean="0"/>
          </a:p>
          <a:p>
            <a:r>
              <a:rPr lang="en-US" baseline="0" dirty="0" smtClean="0"/>
              <a:t>As we can see, we can achieve the best tradeoff b/t bit rate and error rate when sender repeat 9 times. 3.2bps on average. Let’s go back our estimation model if we consider repetition we should receive 10bps without considering core migration. The obvious assumption about the difference b/t 10 and 3 is due to core migration. To answer that, we need to look at the distribution of bit rates.</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47</a:t>
            </a:fld>
            <a:endParaRPr lang="en-US"/>
          </a:p>
        </p:txBody>
      </p:sp>
    </p:spTree>
    <p:extLst>
      <p:ext uri="{BB962C8B-B14F-4D97-AF65-F5344CB8AC3E}">
        <p14:creationId xmlns:p14="http://schemas.microsoft.com/office/powerpoint/2010/main" val="587827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a:t>
            </a:r>
            <a:r>
              <a:rPr lang="en-US" baseline="0" dirty="0" smtClean="0"/>
              <a:t> out that we are able to sometimes achieve 10bps. And this bimodal distribution of channel bit rate is caused by the distribution of core migration time.</a:t>
            </a:r>
          </a:p>
          <a:p>
            <a:endParaRPr lang="en-US" baseline="0" dirty="0" smtClean="0"/>
          </a:p>
          <a:p>
            <a:r>
              <a:rPr lang="en-US" baseline="0" dirty="0" smtClean="0"/>
              <a:t>Now finally our estimation matches with the experiment result in practice. Let ‘s look back and see</a:t>
            </a:r>
          </a:p>
        </p:txBody>
      </p:sp>
      <p:sp>
        <p:nvSpPr>
          <p:cNvPr id="4" name="Slide Number Placeholder 3"/>
          <p:cNvSpPr>
            <a:spLocks noGrp="1"/>
          </p:cNvSpPr>
          <p:nvPr>
            <p:ph type="sldNum" sz="quarter" idx="10"/>
          </p:nvPr>
        </p:nvSpPr>
        <p:spPr/>
        <p:txBody>
          <a:bodyPr/>
          <a:lstStyle/>
          <a:p>
            <a:fld id="{F7AB62EA-25C8-F941-ABDA-55503C67E8F2}" type="slidenum">
              <a:rPr lang="en-US" smtClean="0"/>
              <a:t>48</a:t>
            </a:fld>
            <a:endParaRPr lang="en-US"/>
          </a:p>
        </p:txBody>
      </p:sp>
    </p:spTree>
    <p:extLst>
      <p:ext uri="{BB962C8B-B14F-4D97-AF65-F5344CB8AC3E}">
        <p14:creationId xmlns:p14="http://schemas.microsoft.com/office/powerpoint/2010/main" val="4190668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a:t>
            </a:r>
            <a:r>
              <a:rPr lang="en-US" baseline="0" dirty="0" smtClean="0"/>
              <a:t> </a:t>
            </a:r>
            <a:r>
              <a:rPr lang="en-US" dirty="0" smtClean="0"/>
              <a:t>let’s see if we</a:t>
            </a:r>
            <a:r>
              <a:rPr lang="en-US" baseline="0" dirty="0" smtClean="0"/>
              <a:t> can answer the question we had before. Overall, we have a better picture now.</a:t>
            </a:r>
            <a:endParaRPr lang="en-US" dirty="0" smtClean="0"/>
          </a:p>
          <a:p>
            <a:r>
              <a:rPr lang="en-US" dirty="0" smtClean="0"/>
              <a:t>Cap &amp; migration inherent </a:t>
            </a:r>
          </a:p>
          <a:p>
            <a:r>
              <a:rPr lang="en-US" dirty="0" smtClean="0"/>
              <a:t>Other provider:</a:t>
            </a:r>
            <a:r>
              <a:rPr lang="en-US" baseline="0" dirty="0" smtClean="0"/>
              <a:t> </a:t>
            </a:r>
            <a:r>
              <a:rPr lang="en-US" baseline="0" dirty="0" err="1" smtClean="0"/>
              <a:t>cpu</a:t>
            </a:r>
            <a:r>
              <a:rPr lang="en-US" baseline="0" dirty="0" smtClean="0"/>
              <a:t> </a:t>
            </a:r>
            <a:r>
              <a:rPr lang="en-US" baseline="0" dirty="0" err="1" smtClean="0"/>
              <a:t>config</a:t>
            </a:r>
            <a:r>
              <a:rPr lang="en-US" baseline="0" dirty="0" smtClean="0"/>
              <a:t>: cap &amp; migration in </a:t>
            </a:r>
            <a:r>
              <a:rPr lang="en-US" baseline="0" dirty="0" smtClean="0"/>
              <a:t>Rackspace</a:t>
            </a:r>
          </a:p>
          <a:p>
            <a:endParaRPr lang="en-US" dirty="0"/>
          </a:p>
          <a:p>
            <a:r>
              <a:rPr lang="en-US" dirty="0"/>
              <a:t>Over this threshold of 0.2 bits/s from before. This is a real concern. Are you ever going to do anything with bulk data with this? Absolutely not. But you might over an hour share some reasonably sized key. This is another example of failure of isolation.</a:t>
            </a:r>
            <a:endParaRPr lang="en-US" dirty="0"/>
          </a:p>
        </p:txBody>
      </p:sp>
      <p:sp>
        <p:nvSpPr>
          <p:cNvPr id="4" name="Slide Number Placeholder 3"/>
          <p:cNvSpPr>
            <a:spLocks noGrp="1"/>
          </p:cNvSpPr>
          <p:nvPr>
            <p:ph type="sldNum" sz="quarter" idx="10"/>
          </p:nvPr>
        </p:nvSpPr>
        <p:spPr/>
        <p:txBody>
          <a:bodyPr/>
          <a:lstStyle/>
          <a:p>
            <a:fld id="{F7AB62EA-25C8-F941-ABDA-55503C67E8F2}" type="slidenum">
              <a:rPr lang="en-US" smtClean="0"/>
              <a:t>49</a:t>
            </a:fld>
            <a:endParaRPr lang="en-US"/>
          </a:p>
        </p:txBody>
      </p:sp>
    </p:spTree>
    <p:extLst>
      <p:ext uri="{BB962C8B-B14F-4D97-AF65-F5344CB8AC3E}">
        <p14:creationId xmlns:p14="http://schemas.microsoft.com/office/powerpoint/2010/main" val="3983457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baseline="0" dirty="0" smtClean="0"/>
              <a:t>Point: </a:t>
            </a:r>
            <a:r>
              <a:rPr lang="en-US" b="0" baseline="0" dirty="0" smtClean="0"/>
              <a:t>(data from </a:t>
            </a:r>
            <a:r>
              <a:rPr lang="en-US" b="0" baseline="0" dirty="0" err="1" smtClean="0"/>
              <a:t>Ponemon</a:t>
            </a:r>
            <a:r>
              <a:rPr lang="en-US" b="0" baseline="0" dirty="0" smtClean="0"/>
              <a:t> Institute) </a:t>
            </a:r>
          </a:p>
          <a:p>
            <a:r>
              <a:rPr lang="en-US" b="0" baseline="0" dirty="0" smtClean="0"/>
              <a:t>- Loads of sensitive laptops are lost or stolen in this configuration.</a:t>
            </a:r>
          </a:p>
          <a:p>
            <a:pPr>
              <a:buFontTx/>
              <a:buChar char="-"/>
            </a:pPr>
            <a:r>
              <a:rPr lang="en-US" b="0" baseline="0" dirty="0" smtClean="0"/>
              <a:t> Is encrypting the disk *really* enough to protect them?</a:t>
            </a:r>
          </a:p>
          <a:p>
            <a:pPr>
              <a:buFontTx/>
              <a:buChar char="-"/>
            </a:pPr>
            <a:r>
              <a:rPr lang="en-US" b="0" baseline="0" dirty="0" smtClean="0"/>
              <a:t> Research I present today suggests not.</a:t>
            </a:r>
          </a:p>
          <a:p>
            <a:pPr>
              <a:buFontTx/>
              <a:buNone/>
            </a:pPr>
            <a:endParaRPr lang="en-US" b="0" baseline="0" dirty="0" smtClean="0"/>
          </a:p>
          <a:p>
            <a:pPr>
              <a:buFontTx/>
              <a:buNone/>
            </a:pPr>
            <a:r>
              <a:rPr lang="en-US" b="0" baseline="0" dirty="0" err="1" smtClean="0"/>
              <a:t>Transistion</a:t>
            </a:r>
            <a:r>
              <a:rPr lang="en-US" b="0" baseline="0" dirty="0" smtClean="0"/>
              <a:t>:</a:t>
            </a:r>
          </a:p>
          <a:p>
            <a:pPr>
              <a:buFontTx/>
              <a:buNone/>
            </a:pPr>
            <a:r>
              <a:rPr lang="en-US" b="0" baseline="0" dirty="0" smtClean="0"/>
              <a:t>Lets review how hard drive encryption works…</a:t>
            </a:r>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5</a:t>
            </a:fld>
            <a:endParaRPr lang="en-US"/>
          </a:p>
        </p:txBody>
      </p:sp>
    </p:spTree>
    <p:extLst>
      <p:ext uri="{BB962C8B-B14F-4D97-AF65-F5344CB8AC3E}">
        <p14:creationId xmlns:p14="http://schemas.microsoft.com/office/powerpoint/2010/main" val="2055342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Hi, my name is </a:t>
            </a:r>
            <a:r>
              <a:rPr lang="en-US" altLang="ko-KR" sz="1200" kern="1200" dirty="0" err="1" smtClean="0">
                <a:solidFill>
                  <a:schemeClr val="tx1"/>
                </a:solidFill>
                <a:effectLst/>
                <a:latin typeface="+mn-lt"/>
                <a:ea typeface="+mn-ea"/>
                <a:cs typeface="+mn-cs"/>
              </a:rPr>
              <a:t>Yoongu</a:t>
            </a:r>
            <a:r>
              <a:rPr lang="en-US" altLang="ko-KR" sz="1200" kern="1200" dirty="0" smtClean="0">
                <a:solidFill>
                  <a:schemeClr val="tx1"/>
                </a:solidFill>
                <a:effectLst/>
                <a:latin typeface="+mn-lt"/>
                <a:ea typeface="+mn-ea"/>
                <a:cs typeface="+mn-cs"/>
              </a:rPr>
              <a:t> Kim. And today, I am presenting "Flipping Bits in Memory Without Accessing Them: An Experimental Study of DRAM Disturbance Errors." This is a work done in collaboration with my co-authors from Carnegie Mellon and Intel</a:t>
            </a:r>
            <a:r>
              <a:rPr lang="en-US" altLang="ko-KR"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defRPr/>
            </a:pPr>
            <a:r>
              <a:rPr lang="en-US" dirty="0"/>
              <a:t>The last example is </a:t>
            </a:r>
            <a:r>
              <a:rPr lang="en-US" dirty="0" err="1"/>
              <a:t>rowhammer</a:t>
            </a:r>
            <a:r>
              <a:rPr lang="en-US" dirty="0"/>
              <a:t>. We’ll talk about 2 papers. Talk about the challenges and how it works. Talk about the blog post that google did and the follow up black hat presentation in which they talk about actually exploiting </a:t>
            </a:r>
            <a:r>
              <a:rPr lang="en-US" dirty="0" err="1"/>
              <a:t>rowhammer</a:t>
            </a:r>
            <a:r>
              <a:rPr lang="en-US" dirty="0"/>
              <a:t> to do interesting things. They talk about this assumption about how memory works.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50</a:t>
            </a:fld>
            <a:endParaRPr lang="en-US"/>
          </a:p>
        </p:txBody>
      </p:sp>
    </p:spTree>
    <p:extLst>
      <p:ext uri="{BB962C8B-B14F-4D97-AF65-F5344CB8AC3E}">
        <p14:creationId xmlns:p14="http://schemas.microsoft.com/office/powerpoint/2010/main" val="12302245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DRAM chip consists of multiple rows of cells,</a:t>
            </a:r>
            <a:r>
              <a:rPr lang="en-US" altLang="ko-KR" sz="1200" kern="1200" baseline="0" dirty="0" smtClean="0">
                <a:solidFill>
                  <a:schemeClr val="tx1"/>
                </a:solidFill>
                <a:effectLst/>
                <a:latin typeface="+mn-lt"/>
                <a:ea typeface="+mn-ea"/>
                <a:cs typeface="+mn-cs"/>
              </a:rPr>
              <a:t> where</a:t>
            </a:r>
            <a:r>
              <a:rPr lang="en-US" altLang="ko-KR" sz="1200" kern="1200" dirty="0" smtClean="0">
                <a:solidFill>
                  <a:schemeClr val="tx1"/>
                </a:solidFill>
                <a:effectLst/>
                <a:latin typeface="+mn-lt"/>
                <a:ea typeface="+mn-ea"/>
                <a:cs typeface="+mn-cs"/>
              </a:rPr>
              <a:t> each row is associated with a wire called the </a:t>
            </a:r>
            <a:r>
              <a:rPr lang="en-US" altLang="ko-KR" sz="1200" kern="1200" dirty="0" err="1" smtClean="0">
                <a:solidFill>
                  <a:schemeClr val="tx1"/>
                </a:solidFill>
                <a:effectLst/>
                <a:latin typeface="+mn-lt"/>
                <a:ea typeface="+mn-ea"/>
                <a:cs typeface="+mn-cs"/>
              </a:rPr>
              <a:t>wordline</a:t>
            </a:r>
            <a:r>
              <a:rPr lang="en-US" altLang="ko-KR" sz="1200" kern="1200" dirty="0" smtClean="0">
                <a:solidFill>
                  <a:schemeClr val="tx1"/>
                </a:solidFill>
                <a:effectLst/>
                <a:latin typeface="+mn-lt"/>
                <a:ea typeface="+mn-ea"/>
                <a:cs typeface="+mn-cs"/>
              </a:rPr>
              <a:t>. To access a row, the </a:t>
            </a:r>
            <a:r>
              <a:rPr lang="en-US" altLang="ko-KR" sz="1200" kern="1200" dirty="0" err="1" smtClean="0">
                <a:solidFill>
                  <a:schemeClr val="tx1"/>
                </a:solidFill>
                <a:effectLst/>
                <a:latin typeface="+mn-lt"/>
                <a:ea typeface="+mn-ea"/>
                <a:cs typeface="+mn-cs"/>
              </a:rPr>
              <a:t>wordline</a:t>
            </a:r>
            <a:r>
              <a:rPr lang="en-US" altLang="ko-KR" sz="1200" kern="1200" dirty="0" smtClean="0">
                <a:solidFill>
                  <a:schemeClr val="tx1"/>
                </a:solidFill>
                <a:effectLst/>
                <a:latin typeface="+mn-lt"/>
                <a:ea typeface="+mn-ea"/>
                <a:cs typeface="+mn-cs"/>
              </a:rPr>
              <a:t> voltage must be increased, thereby opening the row. After accessing the row, the </a:t>
            </a:r>
            <a:r>
              <a:rPr lang="en-US" altLang="ko-KR" sz="1200" kern="1200" dirty="0" err="1" smtClean="0">
                <a:solidFill>
                  <a:schemeClr val="tx1"/>
                </a:solidFill>
                <a:effectLst/>
                <a:latin typeface="+mn-lt"/>
                <a:ea typeface="+mn-ea"/>
                <a:cs typeface="+mn-cs"/>
              </a:rPr>
              <a:t>wordline</a:t>
            </a:r>
            <a:r>
              <a:rPr lang="en-US" altLang="ko-KR" sz="1200" kern="1200" dirty="0" smtClean="0">
                <a:solidFill>
                  <a:schemeClr val="tx1"/>
                </a:solidFill>
                <a:effectLst/>
                <a:latin typeface="+mn-lt"/>
                <a:ea typeface="+mn-ea"/>
                <a:cs typeface="+mn-cs"/>
              </a:rPr>
              <a:t> voltage is decreased, thereby closing the row. But if we repeat this procedure, on the same row, over, and over again, we observed that some cells in adjacent rows lose their data. We refer to the row being accessed as the aggressor, and the rows having errors as its victims. In other words,</a:t>
            </a:r>
            <a:r>
              <a:rPr lang="en-US" altLang="ko-KR" sz="1200" kern="1200" baseline="0" dirty="0" smtClean="0">
                <a:solidFill>
                  <a:schemeClr val="tx1"/>
                </a:solidFill>
                <a:effectLst/>
                <a:latin typeface="+mn-lt"/>
                <a:ea typeface="+mn-ea"/>
                <a:cs typeface="+mn-cs"/>
              </a:rPr>
              <a:t> </a:t>
            </a:r>
            <a:r>
              <a:rPr lang="en-US" altLang="ko-KR" sz="1200" kern="1200" dirty="0" smtClean="0">
                <a:solidFill>
                  <a:schemeClr val="tx1"/>
                </a:solidFill>
                <a:effectLst/>
                <a:latin typeface="+mn-lt"/>
                <a:ea typeface="+mn-ea"/>
                <a:cs typeface="+mn-cs"/>
              </a:rPr>
              <a:t>repeatedly opening and closing a row induces disturbance errors in adjacent rows. </a:t>
            </a:r>
            <a:endParaRPr lang="en-US" altLang="ko-KR"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defTabSz="914400">
              <a:defRPr/>
            </a:pPr>
            <a:r>
              <a:rPr lang="en-US" dirty="0"/>
              <a:t>For those of you that don’t spend a lot of time thinking about memory, DRAM is arranged with banks and rows. The basic idea is that you can apply a voltage to a row to set memory in that row. When the voltage is low, the capacitor is closed. The capacitor start to discharge. In the case of </a:t>
            </a:r>
            <a:r>
              <a:rPr lang="en-US" dirty="0" err="1"/>
              <a:t>rowhammer</a:t>
            </a:r>
            <a:r>
              <a:rPr lang="en-US" dirty="0"/>
              <a:t>, what you’re doing is applying over and over again to that row a pattern of behavior and what happens is that adjacent rows in that bank start to see errors. So these things don’t happen completely in a vacuum. These two things are physically adjacent to </a:t>
            </a:r>
            <a:r>
              <a:rPr lang="en-US" dirty="0" err="1"/>
              <a:t>eachother</a:t>
            </a:r>
            <a:r>
              <a:rPr lang="en-US" dirty="0"/>
              <a:t> and you’re able to impact the rate at which the capacitor in the other row decay. So through the application here of a tight loop applying values in this particular row, you’re impacting the values in previous rows. It is a strong assumption that these rows are completely and utterly isolated from </a:t>
            </a:r>
            <a:r>
              <a:rPr lang="en-US" dirty="0" err="1"/>
              <a:t>eachother</a:t>
            </a:r>
            <a:r>
              <a:rPr lang="en-US" dirty="0"/>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51</a:t>
            </a:fld>
            <a:endParaRPr lang="en-US"/>
          </a:p>
        </p:txBody>
      </p:sp>
    </p:spTree>
    <p:extLst>
      <p:ext uri="{BB962C8B-B14F-4D97-AF65-F5344CB8AC3E}">
        <p14:creationId xmlns:p14="http://schemas.microsoft.com/office/powerpoint/2010/main" val="12698013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Here is a quick summary of our paper.</a:t>
            </a:r>
            <a:endParaRPr lang="en-US" sz="1200" kern="1200" dirty="0" smtClean="0">
              <a:solidFill>
                <a:schemeClr val="tx1"/>
              </a:solidFill>
              <a:effectLst/>
              <a:latin typeface="+mn-lt"/>
              <a:ea typeface="+mn-ea"/>
              <a:cs typeface="+mn-cs"/>
            </a:endParaRPr>
          </a:p>
          <a:p>
            <a:r>
              <a:rPr lang="ko-KR" alt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First, we expose the existence, and the prevalence, of disturbance errors in DRAM chips of today. Among 129</a:t>
            </a:r>
            <a:r>
              <a:rPr lang="en-US" altLang="ko-KR" sz="1200" kern="1200" baseline="0" dirty="0" smtClean="0">
                <a:solidFill>
                  <a:schemeClr val="tx1"/>
                </a:solidFill>
                <a:effectLst/>
                <a:latin typeface="+mn-lt"/>
                <a:ea typeface="+mn-ea"/>
                <a:cs typeface="+mn-cs"/>
              </a:rPr>
              <a:t> DRAM </a:t>
            </a:r>
            <a:r>
              <a:rPr lang="en-US" altLang="ko-KR" sz="1200" kern="1200" dirty="0" smtClean="0">
                <a:solidFill>
                  <a:schemeClr val="tx1"/>
                </a:solidFill>
                <a:effectLst/>
                <a:latin typeface="+mn-lt"/>
                <a:ea typeface="+mn-ea"/>
                <a:cs typeface="+mn-cs"/>
              </a:rPr>
              <a:t>modules that we tested, we were able to induce errors in 110 modules,</a:t>
            </a:r>
            <a:r>
              <a:rPr lang="en-US" altLang="ko-KR" sz="1200" kern="1200" baseline="0" dirty="0" smtClean="0">
                <a:solidFill>
                  <a:schemeClr val="tx1"/>
                </a:solidFill>
                <a:effectLst/>
                <a:latin typeface="+mn-lt"/>
                <a:ea typeface="+mn-ea"/>
                <a:cs typeface="+mn-cs"/>
              </a:rPr>
              <a:t> all of which were manufactured in 2010 or later.</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Second, we characterize the cause and symptoms of disturbance errors. When a row is repeatedly toggled, we show that it accelerates the leakage of charge in adjacent rows, through a coupling effect between the rows.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Third, we prevent errors using a system-level approach. Each time a row is opened and closed, our idea is to refresh the charge stored in the adjacent rows with a low probability, thereby offsetting the leakage effect of disturbance.</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52</a:t>
            </a:fld>
            <a:endParaRPr lang="en-US"/>
          </a:p>
        </p:txBody>
      </p:sp>
    </p:spTree>
    <p:extLst>
      <p:ext uri="{BB962C8B-B14F-4D97-AF65-F5344CB8AC3E}">
        <p14:creationId xmlns:p14="http://schemas.microsoft.com/office/powerpoint/2010/main" val="2022641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setup of the system where we induce disturbance errors. It has an x86 processor connected to a DRAM module, which is initially populated with a known data-pattern – in this case, all ‘1’s. Our goal, is to construct a program that repeatedly toggles the row at address X.</a:t>
            </a:r>
          </a:p>
          <a:p>
            <a:endParaRPr lang="en-US" baseline="0" dirty="0" smtClean="0"/>
          </a:p>
          <a:p>
            <a:r>
              <a:rPr lang="en-US" baseline="0" dirty="0" smtClean="0"/>
              <a:t>However, this cannot be achieved just by issuing many loads to address X. This is because of two reasons. First, cache hits in the processor prevent the load from reaching DRAM. But we can avoid this by flushing X from the cache. Second, when there are consecutive accesses to the same row, the processor keeps the row open without closing it. But we can avoid this by interleaving accesses to two different rows: X and Y.</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53</a:t>
            </a:fld>
            <a:endParaRPr lang="en-US"/>
          </a:p>
        </p:txBody>
      </p:sp>
    </p:spTree>
    <p:extLst>
      <p:ext uri="{BB962C8B-B14F-4D97-AF65-F5344CB8AC3E}">
        <p14:creationId xmlns:p14="http://schemas.microsoft.com/office/powerpoint/2010/main" val="3385375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This</a:t>
            </a:r>
            <a:r>
              <a:rPr lang="en-US" baseline="0" dirty="0" smtClean="0"/>
              <a:t> is the assembly code that behaves precisely in the manner that I just described. It first opens row X and fetches a </a:t>
            </a:r>
            <a:r>
              <a:rPr lang="en-US" baseline="0" dirty="0" err="1" smtClean="0"/>
              <a:t>cacheline</a:t>
            </a:r>
            <a:r>
              <a:rPr lang="en-US" baseline="0" dirty="0" smtClean="0"/>
              <a:t> into the processor. But since the next access is to a different row, the processor is forced to close row X before opening row Y. And from row Y, another </a:t>
            </a:r>
            <a:r>
              <a:rPr lang="en-US" baseline="0" dirty="0" err="1" smtClean="0"/>
              <a:t>cacheline</a:t>
            </a:r>
            <a:r>
              <a:rPr lang="en-US" baseline="0" dirty="0" smtClean="0"/>
              <a:t> is fetched. Subsequently, the two flush instructions evict the </a:t>
            </a:r>
            <a:r>
              <a:rPr lang="en-US" baseline="0" dirty="0" err="1" smtClean="0"/>
              <a:t>cachelines</a:t>
            </a:r>
            <a:r>
              <a:rPr lang="en-US" baseline="0" dirty="0" smtClean="0"/>
              <a:t> from the processor. Each iteration of the code toggles the two rows X and Y, and after many iterations, many errors appear in adjacent rows</a:t>
            </a:r>
            <a:r>
              <a:rPr lang="en-US" baseline="0" dirty="0" smtClean="0"/>
              <a:t>.</a:t>
            </a:r>
          </a:p>
          <a:p>
            <a:endParaRPr lang="en-US" dirty="0"/>
          </a:p>
          <a:p>
            <a:r>
              <a:rPr lang="en-US" dirty="0"/>
              <a:t>People that do mem design know these errors exist and attempt to minimize them. So aggressor rows are trying to impact victim rows. You’re trying to get some disturbance in the victim rows. The big deal in this particular paper is that they exist that this happening and talk about its prevalence and measure across a bunch of different chips and they spend some time thinking about where the actual coupling is happening between the actual rows. A violation of this assumption of isolation. One row should not impact another. So, how this works is there is a couple of different errors to worry about. One of them is you have a memory hierarchy and so if you want to actually go into the main memory, you have to avoid cache hits because if trying to write program to do this you can’t hit the cache. You need to go into memory each time. Thee are mechanisms to provide that. You also want to be able to  get around other memory optimizations. It is also the case that if you are constantly accessing that same row, the memory subsystem is going to optimize for that and it is not going to continue its writes to that same piece of memory its essentially going to do </a:t>
            </a:r>
            <a:r>
              <a:rPr lang="en-US" dirty="0" err="1"/>
              <a:t>cacheing</a:t>
            </a:r>
            <a:r>
              <a:rPr lang="en-US" dirty="0"/>
              <a:t>. The other thing to do is make sure that you interchange accesses to the aggressor row with accesses to some other row someplace else to turn off that optimization. You’re </a:t>
            </a:r>
            <a:r>
              <a:rPr lang="en-US" dirty="0" err="1"/>
              <a:t>gonna</a:t>
            </a:r>
            <a:r>
              <a:rPr lang="en-US" dirty="0"/>
              <a:t> move a particular value from </a:t>
            </a:r>
            <a:r>
              <a:rPr lang="en-US" dirty="0" err="1"/>
              <a:t>eax</a:t>
            </a:r>
            <a:r>
              <a:rPr lang="en-US" dirty="0"/>
              <a:t> into the row of memory. You want to look at, interweaving some non aggressor rows, you’re </a:t>
            </a:r>
            <a:r>
              <a:rPr lang="en-US" dirty="0" err="1"/>
              <a:t>gonna</a:t>
            </a:r>
            <a:r>
              <a:rPr lang="en-US" dirty="0"/>
              <a:t> do flush force this to be evicted from the cache and sort of do this in a very tight loop. This is you just hammering that one row over and over again.</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54</a:t>
            </a:fld>
            <a:endParaRPr lang="en-US"/>
          </a:p>
        </p:txBody>
      </p:sp>
    </p:spTree>
    <p:extLst>
      <p:ext uri="{BB962C8B-B14F-4D97-AF65-F5344CB8AC3E}">
        <p14:creationId xmlns:p14="http://schemas.microsoft.com/office/powerpoint/2010/main" val="3880515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addition, they have serious implications for security</a:t>
            </a:r>
          </a:p>
          <a:p>
            <a:endParaRPr lang="en-US" baseline="0" dirty="0" smtClean="0"/>
          </a:p>
          <a:p>
            <a:r>
              <a:rPr lang="en-US" baseline="0" dirty="0" smtClean="0"/>
              <a:t>When disturbance errors occur, they could breach memory protection. This is because an OS page fits inside a DRAM row. So an error in a different DRAM row means an error in a different OS page.</a:t>
            </a:r>
          </a:p>
          <a:p>
            <a:endParaRPr lang="en-US" baseline="0" dirty="0" smtClean="0"/>
          </a:p>
          <a:p>
            <a:r>
              <a:rPr lang="en-US" baseline="0" dirty="0" smtClean="0"/>
              <a:t>This opens up a vulnerability to disturbance attacks. Just by accessing its own page, a malicious program could corrupt pages belonging to another program.</a:t>
            </a:r>
          </a:p>
          <a:p>
            <a:endParaRPr lang="en-US" baseline="0" dirty="0" smtClean="0"/>
          </a:p>
          <a:p>
            <a:r>
              <a:rPr lang="en-US" baseline="0" dirty="0" smtClean="0"/>
              <a:t>And, as shown previously, we constructed a proof-of-concept using only user-level instructions.</a:t>
            </a:r>
            <a:endParaRPr lang="en-US" dirty="0"/>
          </a:p>
        </p:txBody>
      </p:sp>
      <p:sp>
        <p:nvSpPr>
          <p:cNvPr id="4" name="Slide Number Placeholder 3"/>
          <p:cNvSpPr>
            <a:spLocks noGrp="1"/>
          </p:cNvSpPr>
          <p:nvPr>
            <p:ph type="sldNum" sz="quarter" idx="10"/>
          </p:nvPr>
        </p:nvSpPr>
        <p:spPr/>
        <p:txBody>
          <a:bodyPr/>
          <a:lstStyle/>
          <a:p>
            <a:fld id="{EF7F79D3-8C36-4CB5-B03B-F440DA7B71AF}" type="slidenum">
              <a:rPr lang="en-US" smtClean="0"/>
              <a:t>55</a:t>
            </a:fld>
            <a:endParaRPr lang="en-US"/>
          </a:p>
        </p:txBody>
      </p:sp>
    </p:spTree>
    <p:extLst>
      <p:ext uri="{BB962C8B-B14F-4D97-AF65-F5344CB8AC3E}">
        <p14:creationId xmlns:p14="http://schemas.microsoft.com/office/powerpoint/2010/main" val="24106093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So, basically this paper was done a year ago, showed this was possible. Showed that the violation of the isolation can result in the aggressor row corrupting values in the victim rows. They positive that if you can corrupt adjacent rows, you can do all kinds of things. You can make systems crash if you put random values in places. If we crash in just the right way we might be able to do security things that we like to not have happen. They didn’t really go much farther than that other than say it is a possibility. Just this year, this group wrote this blog post talking about how they took this idea and actually used it to selectively write important things to memory. How do you create random errors in rows adjacent to you, where randomness actually helps you? You don’t have a lot of control over what bits or bytes are being flicked and what they get flipped to. Generally there’s this issue of what can you do to the bits next to you an then the issue of finding some place in memory where it would be useful to flip the bits. You’d be interested in something like a control flow issue you can change, or changing the bit on a page does something, but knowing where that is in memory is actually hard to do as well. You don’t necessarily what is going to happen when you hammer a set of rows and where you’re going to find the interesting parts. You’re looking at some kid of boundary, you’d be looking for a situation to exploit where you have memory that you can use and write things to that is adjacent to memory that you don’t have control over, because somebody else has memory, property bit on a page someplace. Just like the example before, it is one thing to say these channels exist, another thing to go from the basic idea of them happening to do something very useful</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56</a:t>
            </a:fld>
            <a:endParaRPr lang="en-US"/>
          </a:p>
        </p:txBody>
      </p:sp>
    </p:spTree>
    <p:extLst>
      <p:ext uri="{BB962C8B-B14F-4D97-AF65-F5344CB8AC3E}">
        <p14:creationId xmlns:p14="http://schemas.microsoft.com/office/powerpoint/2010/main" val="3205061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talk about in there example that they used </a:t>
            </a:r>
            <a:r>
              <a:rPr lang="en-US" dirty="0" err="1"/>
              <a:t>rowhammer</a:t>
            </a:r>
            <a:r>
              <a:rPr lang="en-US" dirty="0"/>
              <a:t> to break out of a lot of different things. They talk about the sandbox that chrome runs and how they can break out of the chrome sandbox. They talked about doing kernel exploits and how they’re going to attempt to get privileged access in the kernel using </a:t>
            </a:r>
            <a:r>
              <a:rPr lang="en-US" dirty="0" err="1"/>
              <a:t>rowhammer</a:t>
            </a:r>
            <a:r>
              <a:rPr lang="en-US" dirty="0"/>
              <a:t>. In order to understand how this is going to work. In x86 there’s page table entries that they control access to physical memory. The page table entries help us index the physical memory. It turns out page table entries, because they do this indirect mapping between virtual address and physical address can give you control over pieces of physical memories if you have a mapping to that physical address. The basic idea is that we’re </a:t>
            </a:r>
            <a:r>
              <a:rPr lang="en-US" dirty="0" err="1"/>
              <a:t>gonna</a:t>
            </a:r>
            <a:r>
              <a:rPr lang="en-US" dirty="0"/>
              <a:t> get access to a page table and attempt to modify it in a way that give us access to physical memory we shouldn’t have access to. From there we can do all kinds of things like write to basically passwords, keys, all kinds of useful things. We’re going to do something called spraying which you’ve </a:t>
            </a:r>
            <a:r>
              <a:rPr lang="en-US" dirty="0" err="1"/>
              <a:t>seena</a:t>
            </a:r>
            <a:r>
              <a:rPr lang="en-US" dirty="0"/>
              <a:t> bit of, </a:t>
            </a:r>
            <a:r>
              <a:rPr lang="en-US" dirty="0" err="1"/>
              <a:t>atleast</a:t>
            </a:r>
            <a:r>
              <a:rPr lang="en-US" dirty="0"/>
              <a:t> alluded to in some of the buffer overflow and exploit stuff</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57</a:t>
            </a:fld>
            <a:endParaRPr lang="en-US"/>
          </a:p>
        </p:txBody>
      </p:sp>
    </p:spTree>
    <p:extLst>
      <p:ext uri="{BB962C8B-B14F-4D97-AF65-F5344CB8AC3E}">
        <p14:creationId xmlns:p14="http://schemas.microsoft.com/office/powerpoint/2010/main" val="3350386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64 bit x86 page table entry looks like. One thing that we might choose to do is try to get ourselves next to a page table entry inside of physical memory and try to flip an important bit like the writeable permission bit. Unfortunately this bit is quite small compared to the page table entry, so the chance that it is a position that we can flip it to something useful is quite small. Instead you can see that the page table number it points to is quite large and we have a much larger chance of being able to modify that if we are adjacent to one of these page table entries. We’re talking about virtual addressing, so we have some virtual address space oftentimes much larger than physical address space. What happens when we map a file with a read write permissions. We have some sort of mapping with that virtual address space, and some block of physical memory. When we map this via virtual memory opposed to doing a direct mapping, we have these page table entries that are essentially a small block of memory that does this translation between virtual and physical addresses.</a:t>
            </a:r>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58</a:t>
            </a:fld>
            <a:endParaRPr lang="en-US"/>
          </a:p>
        </p:txBody>
      </p:sp>
    </p:spTree>
    <p:extLst>
      <p:ext uri="{BB962C8B-B14F-4D97-AF65-F5344CB8AC3E}">
        <p14:creationId xmlns:p14="http://schemas.microsoft.com/office/powerpoint/2010/main" val="3558015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59</a:t>
            </a:fld>
            <a:endParaRPr lang="en-US"/>
          </a:p>
        </p:txBody>
      </p:sp>
    </p:spTree>
    <p:extLst>
      <p:ext uri="{BB962C8B-B14F-4D97-AF65-F5344CB8AC3E}">
        <p14:creationId xmlns:p14="http://schemas.microsoft.com/office/powerpoint/2010/main" val="3313780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r>
              <a:rPr lang="en-US" dirty="0" smtClean="0"/>
              <a:t>- Let’s review how disk encryption</a:t>
            </a:r>
            <a:r>
              <a:rPr lang="en-US" baseline="0" dirty="0" smtClean="0"/>
              <a:t> works</a:t>
            </a:r>
          </a:p>
          <a:p>
            <a:pPr>
              <a:buFontTx/>
              <a:buChar char="-"/>
            </a:pPr>
            <a:r>
              <a:rPr lang="en-US" baseline="0" dirty="0" smtClean="0"/>
              <a:t> Adds a transparent crypto [next] between file system and disk</a:t>
            </a:r>
          </a:p>
          <a:p>
            <a:pPr defTabSz="461543">
              <a:buFontTx/>
              <a:buChar char="-"/>
              <a:defRPr/>
            </a:pPr>
            <a:r>
              <a:rPr lang="en-US" b="0" baseline="0" dirty="0" smtClean="0"/>
              <a:t> E</a:t>
            </a:r>
            <a:r>
              <a:rPr lang="en-US" b="0" dirty="0" smtClean="0"/>
              <a:t>ncrypts</a:t>
            </a:r>
            <a:r>
              <a:rPr lang="en-US" b="0" baseline="0" dirty="0" smtClean="0"/>
              <a:t> data on-the-fly as written, decrypts as read</a:t>
            </a:r>
            <a:endParaRPr lang="en-US" b="0" dirty="0" smtClean="0"/>
          </a:p>
          <a:p>
            <a:pPr>
              <a:buFontTx/>
              <a:buChar char="-"/>
            </a:pPr>
            <a:r>
              <a:rPr lang="en-US" baseline="0" dirty="0" smtClean="0"/>
              <a:t> Accessing the disk requires a key [next]</a:t>
            </a:r>
          </a:p>
          <a:p>
            <a:pPr>
              <a:buFontTx/>
              <a:buChar char="-"/>
            </a:pPr>
            <a:r>
              <a:rPr lang="en-US" dirty="0" smtClean="0"/>
              <a:t> Usually derived from a password entered</a:t>
            </a:r>
            <a:r>
              <a:rPr lang="en-US" baseline="0" dirty="0" smtClean="0"/>
              <a:t> by user</a:t>
            </a:r>
          </a:p>
          <a:p>
            <a:r>
              <a:rPr lang="en-US" dirty="0" smtClean="0"/>
              <a:t>- </a:t>
            </a:r>
            <a:r>
              <a:rPr lang="en-US" baseline="0" dirty="0" smtClean="0"/>
              <a:t>Key needs to be kept in RAM [next] for as long as disk is mounted</a:t>
            </a:r>
          </a:p>
          <a:p>
            <a:r>
              <a:rPr lang="en-US" baseline="0" dirty="0" smtClean="0"/>
              <a:t>- (Nowhere else to put it!)</a:t>
            </a:r>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6</a:t>
            </a:fld>
            <a:endParaRPr lang="en-US"/>
          </a:p>
        </p:txBody>
      </p:sp>
    </p:spTree>
    <p:extLst>
      <p:ext uri="{BB962C8B-B14F-4D97-AF65-F5344CB8AC3E}">
        <p14:creationId xmlns:p14="http://schemas.microsoft.com/office/powerpoint/2010/main" val="41751228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60</a:t>
            </a:fld>
            <a:endParaRPr lang="en-US"/>
          </a:p>
        </p:txBody>
      </p:sp>
    </p:spTree>
    <p:extLst>
      <p:ext uri="{BB962C8B-B14F-4D97-AF65-F5344CB8AC3E}">
        <p14:creationId xmlns:p14="http://schemas.microsoft.com/office/powerpoint/2010/main" val="123838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61</a:t>
            </a:fld>
            <a:endParaRPr lang="en-US"/>
          </a:p>
        </p:txBody>
      </p:sp>
    </p:spTree>
    <p:extLst>
      <p:ext uri="{BB962C8B-B14F-4D97-AF65-F5344CB8AC3E}">
        <p14:creationId xmlns:p14="http://schemas.microsoft.com/office/powerpoint/2010/main" val="196707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62</a:t>
            </a:fld>
            <a:endParaRPr lang="en-US"/>
          </a:p>
        </p:txBody>
      </p:sp>
    </p:spTree>
    <p:extLst>
      <p:ext uri="{BB962C8B-B14F-4D97-AF65-F5344CB8AC3E}">
        <p14:creationId xmlns:p14="http://schemas.microsoft.com/office/powerpoint/2010/main" val="3964565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63</a:t>
            </a:fld>
            <a:endParaRPr lang="en-US"/>
          </a:p>
        </p:txBody>
      </p:sp>
    </p:spTree>
    <p:extLst>
      <p:ext uri="{BB962C8B-B14F-4D97-AF65-F5344CB8AC3E}">
        <p14:creationId xmlns:p14="http://schemas.microsoft.com/office/powerpoint/2010/main" val="16301558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64</a:t>
            </a:fld>
            <a:endParaRPr lang="en-US"/>
          </a:p>
        </p:txBody>
      </p:sp>
    </p:spTree>
    <p:extLst>
      <p:ext uri="{BB962C8B-B14F-4D97-AF65-F5344CB8AC3E}">
        <p14:creationId xmlns:p14="http://schemas.microsoft.com/office/powerpoint/2010/main" val="4605089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65</a:t>
            </a:fld>
            <a:endParaRPr lang="en-US"/>
          </a:p>
        </p:txBody>
      </p:sp>
    </p:spTree>
    <p:extLst>
      <p:ext uri="{BB962C8B-B14F-4D97-AF65-F5344CB8AC3E}">
        <p14:creationId xmlns:p14="http://schemas.microsoft.com/office/powerpoint/2010/main" val="21404255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little pieces of memory full of page table entries pointers to physical memory. Repeatedly map a file directly, we see something like this. When we repeatedly map through virtual memory manager, we have multiple </a:t>
            </a:r>
            <a:r>
              <a:rPr lang="en-US" dirty="0" err="1"/>
              <a:t>pt</a:t>
            </a:r>
            <a:r>
              <a:rPr lang="en-US" dirty="0"/>
              <a:t> entries for virtual addresses pointing to potentially the same physical address location. The key here is that because we can create more </a:t>
            </a:r>
            <a:r>
              <a:rPr lang="en-US" dirty="0" err="1"/>
              <a:t>pt</a:t>
            </a:r>
            <a:r>
              <a:rPr lang="en-US" dirty="0"/>
              <a:t> entries by repeatedly mapping virtual addresses to a same block in the memory. We can essentially fill up large swathes of memory with </a:t>
            </a:r>
            <a:r>
              <a:rPr lang="en-US" dirty="0" err="1"/>
              <a:t>pt</a:t>
            </a:r>
            <a:r>
              <a:rPr lang="en-US" dirty="0"/>
              <a:t> entries all of which wind up pointing to the same physical block in memory. So, if we can apply the </a:t>
            </a:r>
            <a:r>
              <a:rPr lang="en-US" dirty="0" err="1"/>
              <a:t>rowhammer</a:t>
            </a:r>
            <a:r>
              <a:rPr lang="en-US" dirty="0"/>
              <a:t> attack and it just so happens that we can get the right bit in the right place, we can essentially make that </a:t>
            </a:r>
            <a:r>
              <a:rPr lang="en-US" dirty="0" err="1"/>
              <a:t>pt</a:t>
            </a:r>
            <a:r>
              <a:rPr lang="en-US" dirty="0"/>
              <a:t> entry now point to some other point in memory. Because we filled all of these </a:t>
            </a:r>
            <a:r>
              <a:rPr lang="en-US" dirty="0" err="1"/>
              <a:t>pt</a:t>
            </a:r>
            <a:r>
              <a:rPr lang="en-US" dirty="0"/>
              <a:t> entries, this is essentially going to allow us to access through this virtual address space the memory in a page table</a:t>
            </a:r>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66</a:t>
            </a:fld>
            <a:endParaRPr lang="en-US"/>
          </a:p>
        </p:txBody>
      </p:sp>
    </p:spTree>
    <p:extLst>
      <p:ext uri="{BB962C8B-B14F-4D97-AF65-F5344CB8AC3E}">
        <p14:creationId xmlns:p14="http://schemas.microsoft.com/office/powerpoint/2010/main" val="20773468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67</a:t>
            </a:fld>
            <a:endParaRPr lang="en-US"/>
          </a:p>
        </p:txBody>
      </p:sp>
    </p:spTree>
    <p:extLst>
      <p:ext uri="{BB962C8B-B14F-4D97-AF65-F5344CB8AC3E}">
        <p14:creationId xmlns:p14="http://schemas.microsoft.com/office/powerpoint/2010/main" val="19357895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68</a:t>
            </a:fld>
            <a:endParaRPr lang="en-US"/>
          </a:p>
        </p:txBody>
      </p:sp>
    </p:spTree>
    <p:extLst>
      <p:ext uri="{BB962C8B-B14F-4D97-AF65-F5344CB8AC3E}">
        <p14:creationId xmlns:p14="http://schemas.microsoft.com/office/powerpoint/2010/main" val="10249334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69</a:t>
            </a:fld>
            <a:endParaRPr lang="en-US"/>
          </a:p>
        </p:txBody>
      </p:sp>
    </p:spTree>
    <p:extLst>
      <p:ext uri="{BB962C8B-B14F-4D97-AF65-F5344CB8AC3E}">
        <p14:creationId xmlns:p14="http://schemas.microsoft.com/office/powerpoint/2010/main" val="134983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pPr>
              <a:buFontTx/>
              <a:buChar char="-"/>
            </a:pPr>
            <a:r>
              <a:rPr lang="en-US" b="0" baseline="0" dirty="0" smtClean="0"/>
              <a:t> So it’s a very common scenario for the attacker to gain access a locked machine with a mounted, encrypted disk</a:t>
            </a:r>
          </a:p>
          <a:p>
            <a:pPr>
              <a:buFontTx/>
              <a:buChar char="-"/>
            </a:pPr>
            <a:r>
              <a:rPr lang="en-US" b="0" baseline="0" dirty="0" smtClean="0"/>
              <a:t> Assume strong encryption prevents from reading disk directly</a:t>
            </a:r>
          </a:p>
          <a:p>
            <a:pPr>
              <a:buFontTx/>
              <a:buChar char="-"/>
            </a:pPr>
            <a:r>
              <a:rPr lang="en-US" b="0" baseline="0" dirty="0" smtClean="0"/>
              <a:t>The key’s in RAM, but assume the OS won’t let him read it [next]</a:t>
            </a:r>
          </a:p>
          <a:p>
            <a:pPr>
              <a:buFontTx/>
              <a:buChar char="-"/>
            </a:pPr>
            <a:r>
              <a:rPr lang="en-US" b="0" baseline="0" dirty="0" smtClean="0"/>
              <a:t> Sure, he could try rebooting to circumvent the OS, [next] but then, since RAM is volatile, the key will be lost ... won’t it</a:t>
            </a:r>
            <a:r>
              <a:rPr lang="en-US" b="0" baseline="0" dirty="0" smtClean="0"/>
              <a:t>?</a:t>
            </a:r>
          </a:p>
          <a:p>
            <a:pPr>
              <a:buFontTx/>
              <a:buChar char="-"/>
            </a:pPr>
            <a:endParaRPr lang="en-US" b="0" baseline="0" dirty="0" smtClean="0"/>
          </a:p>
          <a:p>
            <a:pPr>
              <a:buFontTx/>
              <a:buChar char="-"/>
            </a:pPr>
            <a:r>
              <a:rPr lang="en-US" dirty="0"/>
              <a:t>The basic assumption is the key material is in RAM, volatile memory, so when you reboot key material goes away. so just a reminder of how DRAM works. Essentially a mini capacitors have little cells, you put a charge on them, you move them </a:t>
            </a:r>
            <a:r>
              <a:rPr lang="en-US" dirty="0" err="1"/>
              <a:t>upto</a:t>
            </a:r>
            <a:r>
              <a:rPr lang="en-US" dirty="0"/>
              <a:t> one. overtime because they are capacitors the charge dissipating in the RAM so occasionally we're going to refresh the RAM with the signals that we wanted to put on them. And what happens if we don’t refresh, we start to see a gradual degradation in the capacitor to a charge of zero. The security assumption is that this capacitor changes state instantaneously and this is absolutely not true. </a:t>
            </a:r>
            <a:endParaRPr lang="en-US" b="0" baseline="0" dirty="0" smtClean="0"/>
          </a:p>
        </p:txBody>
      </p:sp>
      <p:sp>
        <p:nvSpPr>
          <p:cNvPr id="4" name="Slide Number Placeholder 3"/>
          <p:cNvSpPr>
            <a:spLocks noGrp="1"/>
          </p:cNvSpPr>
          <p:nvPr>
            <p:ph type="sldNum" sz="quarter" idx="10"/>
          </p:nvPr>
        </p:nvSpPr>
        <p:spPr/>
        <p:txBody>
          <a:bodyPr/>
          <a:lstStyle/>
          <a:p>
            <a:fld id="{373980AE-AC8B-F542-BCC0-271A2C27EA39}" type="slidenum">
              <a:rPr lang="en-US" smtClean="0"/>
              <a:pPr/>
              <a:t>7</a:t>
            </a:fld>
            <a:endParaRPr lang="en-US"/>
          </a:p>
        </p:txBody>
      </p:sp>
    </p:spTree>
    <p:extLst>
      <p:ext uri="{BB962C8B-B14F-4D97-AF65-F5344CB8AC3E}">
        <p14:creationId xmlns:p14="http://schemas.microsoft.com/office/powerpoint/2010/main" val="10742372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70</a:t>
            </a:fld>
            <a:endParaRPr lang="en-US"/>
          </a:p>
        </p:txBody>
      </p:sp>
    </p:spTree>
    <p:extLst>
      <p:ext uri="{BB962C8B-B14F-4D97-AF65-F5344CB8AC3E}">
        <p14:creationId xmlns:p14="http://schemas.microsoft.com/office/powerpoint/2010/main" val="3555178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pointer now is pointing to a </a:t>
            </a:r>
            <a:r>
              <a:rPr lang="en-US" dirty="0" err="1"/>
              <a:t>pt</a:t>
            </a:r>
            <a:r>
              <a:rPr lang="en-US" dirty="0"/>
              <a:t> entry that we can in fact actually modify. This allows us to do is we can now essentially remap all the virtual and physical memory. That allows us to do all kinds of interesting things. Go ahead and modify the contents of some secret, password or a log. Even this sort of complicated shift from the ability to flip bits to finding a pattern to flip bits which are useful to you. There are lots of reasons why going through these sort of processes, lots of complications here as well. We had an isolation assumption that rows inside of memory should not be able to impact </a:t>
            </a:r>
            <a:r>
              <a:rPr lang="en-US" dirty="0" err="1"/>
              <a:t>eachother</a:t>
            </a:r>
            <a:r>
              <a:rPr lang="en-US" dirty="0"/>
              <a:t> and were actually able to violate that assumption and the translation of that  isolation violation is actually practical. </a:t>
            </a:r>
          </a:p>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71</a:t>
            </a:fld>
            <a:endParaRPr lang="en-US"/>
          </a:p>
        </p:txBody>
      </p:sp>
    </p:spTree>
    <p:extLst>
      <p:ext uri="{BB962C8B-B14F-4D97-AF65-F5344CB8AC3E}">
        <p14:creationId xmlns:p14="http://schemas.microsoft.com/office/powerpoint/2010/main" val="4049361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73980AE-AC8B-F542-BCC0-271A2C27EA39}" type="slidenum">
              <a:rPr lang="en-US" smtClean="0"/>
              <a:pPr/>
              <a:t>72</a:t>
            </a:fld>
            <a:endParaRPr lang="en-US"/>
          </a:p>
        </p:txBody>
      </p:sp>
    </p:spTree>
    <p:extLst>
      <p:ext uri="{BB962C8B-B14F-4D97-AF65-F5344CB8AC3E}">
        <p14:creationId xmlns:p14="http://schemas.microsoft.com/office/powerpoint/2010/main" val="147424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73980AE-AC8B-F542-BCC0-271A2C27EA39}" type="slidenum">
              <a:rPr lang="en-US" smtClean="0"/>
              <a:pPr/>
              <a:t>8</a:t>
            </a:fld>
            <a:endParaRPr lang="en-US"/>
          </a:p>
        </p:txBody>
      </p:sp>
    </p:spTree>
    <p:extLst>
      <p:ext uri="{BB962C8B-B14F-4D97-AF65-F5344CB8AC3E}">
        <p14:creationId xmlns:p14="http://schemas.microsoft.com/office/powerpoint/2010/main" val="3496538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Point:</a:t>
            </a:r>
          </a:p>
          <a:p>
            <a:pPr>
              <a:buFontTx/>
              <a:buChar char="-"/>
            </a:pPr>
            <a:r>
              <a:rPr lang="en-US" baseline="0" dirty="0" smtClean="0"/>
              <a:t>As an illustration of our findings, we loaded this bitmap into memory and read it back after cutting power for varying periods of time</a:t>
            </a:r>
          </a:p>
          <a:p>
            <a:pPr>
              <a:buFontTx/>
              <a:buChar char="-"/>
            </a:pPr>
            <a:r>
              <a:rPr lang="en-US" baseline="0" dirty="0" smtClean="0"/>
              <a:t>(</a:t>
            </a:r>
            <a:r>
              <a:rPr lang="en-US" i="1" baseline="0" dirty="0" smtClean="0"/>
              <a:t>You don’t have to say it’s the Mona Lisa</a:t>
            </a:r>
            <a:r>
              <a:rPr lang="en-US" i="1" baseline="0" dirty="0" smtClean="0"/>
              <a:t>.)</a:t>
            </a:r>
          </a:p>
          <a:p>
            <a:pPr>
              <a:buFontTx/>
              <a:buChar char="-"/>
            </a:pPr>
            <a:endParaRPr lang="en-US" i="1" dirty="0"/>
          </a:p>
          <a:p>
            <a:pPr>
              <a:buFontTx/>
              <a:buChar char="-"/>
            </a:pPr>
            <a:r>
              <a:rPr lang="en-US" dirty="0"/>
              <a:t>The next example is just to illustrate how  this degradation actually happens over time here is the JPEG storage or GIF stored in memory and here’s what this starts to look like overtime after you cut the power to those DRAM banks. Even 30 secs after you see some degradation but you still see resemblance to the original pictures. This assumption that it is instantaneous is not true. There is lots of information staying around as they start to discharge. 2 or 3 properties that the authors thought were interesting about the changes were that the changes actually are gradual, happens in one particular direction </a:t>
            </a:r>
            <a:r>
              <a:rPr lang="en-US" dirty="0" err="1"/>
              <a:t>hight</a:t>
            </a:r>
            <a:r>
              <a:rPr lang="en-US" dirty="0"/>
              <a:t> to low and that many cases is actually predictable. </a:t>
            </a:r>
            <a:endParaRPr lang="en-US" dirty="0" smtClean="0"/>
          </a:p>
        </p:txBody>
      </p:sp>
      <p:sp>
        <p:nvSpPr>
          <p:cNvPr id="4" name="Slide Number Placeholder 3"/>
          <p:cNvSpPr>
            <a:spLocks noGrp="1"/>
          </p:cNvSpPr>
          <p:nvPr>
            <p:ph type="sldNum" sz="quarter" idx="10"/>
          </p:nvPr>
        </p:nvSpPr>
        <p:spPr/>
        <p:txBody>
          <a:bodyPr/>
          <a:lstStyle/>
          <a:p>
            <a:fld id="{7561DA59-5FD3-4F74-9231-A05B1B9C4629}" type="slidenum">
              <a:rPr lang="en-US" smtClean="0"/>
              <a:pPr/>
              <a:t>9</a:t>
            </a:fld>
            <a:endParaRPr lang="en-US"/>
          </a:p>
        </p:txBody>
      </p:sp>
    </p:spTree>
    <p:extLst>
      <p:ext uri="{BB962C8B-B14F-4D97-AF65-F5344CB8AC3E}">
        <p14:creationId xmlns:p14="http://schemas.microsoft.com/office/powerpoint/2010/main" val="99998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9CB582-8B83-8842-AF7B-42720F8AC76C}" type="datetimeFigureOut">
              <a:rPr lang="en-US" smtClean="0"/>
              <a:pPr/>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6721B-4C50-6A43-AD88-E4DDFC14FFD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9CB582-8B83-8842-AF7B-42720F8AC76C}" type="datetimeFigureOut">
              <a:rPr lang="en-US" smtClean="0"/>
              <a:pPr/>
              <a:t>12/18/2015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66721B-4C50-6A43-AD88-E4DDFC14FFD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wmf"/><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wmf"/><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wmf"/></Relationships>
</file>

<file path=ppt/slides/_rels/slide70.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9600" y="2362200"/>
            <a:ext cx="7772400" cy="1470025"/>
          </a:xfrm>
        </p:spPr>
        <p:txBody>
          <a:bodyPr>
            <a:noAutofit/>
          </a:bodyPr>
          <a:lstStyle/>
          <a:p>
            <a:pPr algn="l"/>
            <a:r>
              <a:rPr lang="en-US" sz="2400" dirty="0" smtClean="0">
                <a:latin typeface="Tahoma" pitchFamily="34" charset="0"/>
                <a:ea typeface="Tahoma" pitchFamily="34" charset="0"/>
                <a:cs typeface="Tahoma" pitchFamily="34" charset="0"/>
              </a:rPr>
              <a:t/>
            </a:r>
            <a:br>
              <a:rPr lang="en-US" sz="2400" dirty="0" smtClean="0">
                <a:latin typeface="Tahoma" pitchFamily="34" charset="0"/>
                <a:ea typeface="Tahoma" pitchFamily="34" charset="0"/>
                <a:cs typeface="Tahoma" pitchFamily="34" charset="0"/>
              </a:rPr>
            </a:br>
            <a:r>
              <a:rPr lang="en-US" sz="5400" dirty="0" smtClean="0">
                <a:latin typeface="Tahoma" pitchFamily="34" charset="0"/>
                <a:ea typeface="Tahoma" pitchFamily="34" charset="0"/>
                <a:cs typeface="Tahoma" pitchFamily="34" charset="0"/>
              </a:rPr>
              <a:t>Side channel example:</a:t>
            </a:r>
            <a:br>
              <a:rPr lang="en-US" sz="5400" dirty="0" smtClean="0">
                <a:latin typeface="Tahoma" pitchFamily="34" charset="0"/>
                <a:ea typeface="Tahoma" pitchFamily="34" charset="0"/>
                <a:cs typeface="Tahoma" pitchFamily="34" charset="0"/>
              </a:rPr>
            </a:br>
            <a:r>
              <a:rPr lang="en-US" sz="5400" dirty="0" smtClean="0">
                <a:latin typeface="Tahoma" pitchFamily="34" charset="0"/>
                <a:ea typeface="Tahoma" pitchFamily="34" charset="0"/>
                <a:cs typeface="Tahoma" pitchFamily="34" charset="0"/>
              </a:rPr>
              <a:t>The Cold-Boot Attack</a:t>
            </a:r>
            <a:endParaRPr lang="en-US" sz="5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3242168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Decay After Cutting Power</a:t>
            </a:r>
            <a:endParaRPr lang="en-US" dirty="0"/>
          </a:p>
        </p:txBody>
      </p:sp>
      <p:cxnSp>
        <p:nvCxnSpPr>
          <p:cNvPr id="19" name="Straight Connector 18"/>
          <p:cNvCxnSpPr/>
          <p:nvPr/>
        </p:nvCxnSpPr>
        <p:spPr bwMode="auto">
          <a:xfrm>
            <a:off x="5715000" y="4023955"/>
            <a:ext cx="914400" cy="914400"/>
          </a:xfrm>
          <a:prstGeom prst="line">
            <a:avLst/>
          </a:prstGeom>
          <a:noFill/>
          <a:ln w="9525" cap="flat" cmpd="sng" algn="ctr">
            <a:noFill/>
            <a:prstDash val="solid"/>
            <a:round/>
            <a:headEnd type="none" w="med" len="med"/>
            <a:tailEnd type="none" w="med" len="med"/>
          </a:ln>
          <a:effectLst/>
        </p:spPr>
      </p:cxnSp>
      <p:pic>
        <p:nvPicPr>
          <p:cNvPr id="20" name="Picture 19" descr="mona_5s.png"/>
          <p:cNvPicPr>
            <a:picLocks noChangeAspect="1"/>
          </p:cNvPicPr>
          <p:nvPr/>
        </p:nvPicPr>
        <p:blipFill>
          <a:blip r:embed="rId3"/>
          <a:stretch>
            <a:fillRect/>
          </a:stretch>
        </p:blipFill>
        <p:spPr>
          <a:xfrm>
            <a:off x="457199" y="1504890"/>
            <a:ext cx="2058550" cy="3200400"/>
          </a:xfrm>
          <a:prstGeom prst="rect">
            <a:avLst/>
          </a:prstGeom>
        </p:spPr>
      </p:pic>
      <p:pic>
        <p:nvPicPr>
          <p:cNvPr id="21" name="Picture 20" descr="mona_300s.png"/>
          <p:cNvPicPr>
            <a:picLocks noChangeAspect="1"/>
          </p:cNvPicPr>
          <p:nvPr/>
        </p:nvPicPr>
        <p:blipFill>
          <a:blip r:embed="rId4"/>
          <a:stretch>
            <a:fillRect/>
          </a:stretch>
        </p:blipFill>
        <p:spPr>
          <a:xfrm>
            <a:off x="6629400" y="1504890"/>
            <a:ext cx="2058550" cy="3200400"/>
          </a:xfrm>
          <a:prstGeom prst="rect">
            <a:avLst/>
          </a:prstGeom>
        </p:spPr>
      </p:pic>
      <p:pic>
        <p:nvPicPr>
          <p:cNvPr id="22" name="Picture 21" descr="mona_30s.png"/>
          <p:cNvPicPr>
            <a:picLocks noChangeAspect="1"/>
          </p:cNvPicPr>
          <p:nvPr/>
        </p:nvPicPr>
        <p:blipFill>
          <a:blip r:embed="rId5"/>
          <a:stretch>
            <a:fillRect/>
          </a:stretch>
        </p:blipFill>
        <p:spPr>
          <a:xfrm>
            <a:off x="2514600" y="1504890"/>
            <a:ext cx="2058550" cy="3200400"/>
          </a:xfrm>
          <a:prstGeom prst="rect">
            <a:avLst/>
          </a:prstGeom>
        </p:spPr>
      </p:pic>
      <p:pic>
        <p:nvPicPr>
          <p:cNvPr id="23" name="Picture 22" descr="mona_60s.png"/>
          <p:cNvPicPr>
            <a:picLocks noChangeAspect="1"/>
          </p:cNvPicPr>
          <p:nvPr/>
        </p:nvPicPr>
        <p:blipFill>
          <a:blip r:embed="rId6"/>
          <a:stretch>
            <a:fillRect/>
          </a:stretch>
        </p:blipFill>
        <p:spPr>
          <a:xfrm>
            <a:off x="4572000" y="1504890"/>
            <a:ext cx="2058550" cy="3200400"/>
          </a:xfrm>
          <a:prstGeom prst="rect">
            <a:avLst/>
          </a:prstGeom>
        </p:spPr>
      </p:pic>
      <p:sp>
        <p:nvSpPr>
          <p:cNvPr id="24" name="TextBox 23"/>
          <p:cNvSpPr txBox="1"/>
          <p:nvPr/>
        </p:nvSpPr>
        <p:spPr>
          <a:xfrm>
            <a:off x="1043885" y="4705290"/>
            <a:ext cx="885178" cy="400110"/>
          </a:xfrm>
          <a:prstGeom prst="rect">
            <a:avLst/>
          </a:prstGeom>
          <a:noFill/>
        </p:spPr>
        <p:txBody>
          <a:bodyPr wrap="none" rtlCol="0">
            <a:spAutoFit/>
          </a:bodyPr>
          <a:lstStyle/>
          <a:p>
            <a:r>
              <a:rPr lang="en-US" sz="2000" dirty="0" smtClean="0">
                <a:solidFill>
                  <a:schemeClr val="tx1"/>
                </a:solidFill>
              </a:rPr>
              <a:t>5 </a:t>
            </a:r>
            <a:r>
              <a:rPr lang="en-US" sz="2000" dirty="0" err="1" smtClean="0">
                <a:solidFill>
                  <a:schemeClr val="tx1"/>
                </a:solidFill>
              </a:rPr>
              <a:t>secs</a:t>
            </a:r>
            <a:endParaRPr lang="en-US" sz="2000" dirty="0">
              <a:solidFill>
                <a:schemeClr val="tx1"/>
              </a:solidFill>
            </a:endParaRPr>
          </a:p>
        </p:txBody>
      </p:sp>
      <p:sp>
        <p:nvSpPr>
          <p:cNvPr id="25" name="TextBox 24"/>
          <p:cNvSpPr txBox="1"/>
          <p:nvPr/>
        </p:nvSpPr>
        <p:spPr>
          <a:xfrm>
            <a:off x="3031556" y="4705290"/>
            <a:ext cx="1024639" cy="400110"/>
          </a:xfrm>
          <a:prstGeom prst="rect">
            <a:avLst/>
          </a:prstGeom>
          <a:noFill/>
        </p:spPr>
        <p:txBody>
          <a:bodyPr wrap="none" rtlCol="0">
            <a:spAutoFit/>
          </a:bodyPr>
          <a:lstStyle/>
          <a:p>
            <a:r>
              <a:rPr lang="en-US" sz="2000" dirty="0" smtClean="0">
                <a:solidFill>
                  <a:schemeClr val="tx1"/>
                </a:solidFill>
              </a:rPr>
              <a:t>30 </a:t>
            </a:r>
            <a:r>
              <a:rPr lang="en-US" sz="2000" dirty="0" err="1" smtClean="0">
                <a:solidFill>
                  <a:schemeClr val="tx1"/>
                </a:solidFill>
              </a:rPr>
              <a:t>secs</a:t>
            </a:r>
            <a:endParaRPr lang="en-US" sz="2000" dirty="0">
              <a:solidFill>
                <a:schemeClr val="tx1"/>
              </a:solidFill>
            </a:endParaRPr>
          </a:p>
        </p:txBody>
      </p:sp>
      <p:sp>
        <p:nvSpPr>
          <p:cNvPr id="26" name="TextBox 25"/>
          <p:cNvSpPr txBox="1"/>
          <p:nvPr/>
        </p:nvSpPr>
        <p:spPr>
          <a:xfrm>
            <a:off x="5088956" y="4705290"/>
            <a:ext cx="1024639" cy="400110"/>
          </a:xfrm>
          <a:prstGeom prst="rect">
            <a:avLst/>
          </a:prstGeom>
          <a:noFill/>
        </p:spPr>
        <p:txBody>
          <a:bodyPr wrap="none" rtlCol="0">
            <a:spAutoFit/>
          </a:bodyPr>
          <a:lstStyle/>
          <a:p>
            <a:r>
              <a:rPr lang="en-US" sz="2000" dirty="0" smtClean="0">
                <a:solidFill>
                  <a:schemeClr val="tx1"/>
                </a:solidFill>
              </a:rPr>
              <a:t>60 </a:t>
            </a:r>
            <a:r>
              <a:rPr lang="en-US" sz="2000" dirty="0" err="1" smtClean="0">
                <a:solidFill>
                  <a:schemeClr val="tx1"/>
                </a:solidFill>
              </a:rPr>
              <a:t>secs</a:t>
            </a:r>
            <a:endParaRPr lang="en-US" sz="2000" dirty="0">
              <a:solidFill>
                <a:schemeClr val="tx1"/>
              </a:solidFill>
            </a:endParaRPr>
          </a:p>
        </p:txBody>
      </p:sp>
      <p:sp>
        <p:nvSpPr>
          <p:cNvPr id="27" name="TextBox 26"/>
          <p:cNvSpPr txBox="1"/>
          <p:nvPr/>
        </p:nvSpPr>
        <p:spPr>
          <a:xfrm>
            <a:off x="7076625" y="4705290"/>
            <a:ext cx="1164100" cy="400110"/>
          </a:xfrm>
          <a:prstGeom prst="rect">
            <a:avLst/>
          </a:prstGeom>
          <a:noFill/>
        </p:spPr>
        <p:txBody>
          <a:bodyPr wrap="none" rtlCol="0">
            <a:spAutoFit/>
          </a:bodyPr>
          <a:lstStyle/>
          <a:p>
            <a:r>
              <a:rPr lang="en-US" sz="2000" dirty="0" smtClean="0">
                <a:solidFill>
                  <a:schemeClr val="tx1"/>
                </a:solidFill>
              </a:rPr>
              <a:t>300 </a:t>
            </a:r>
            <a:r>
              <a:rPr lang="en-US" sz="2000" dirty="0" err="1" smtClean="0">
                <a:solidFill>
                  <a:schemeClr val="tx1"/>
                </a:solidFill>
              </a:rPr>
              <a:t>secs</a:t>
            </a:r>
            <a:endParaRPr lang="en-US" sz="2000" dirty="0">
              <a:solidFill>
                <a:schemeClr val="tx1"/>
              </a:solidFill>
            </a:endParaRPr>
          </a:p>
        </p:txBody>
      </p:sp>
    </p:spTree>
    <p:extLst>
      <p:ext uri="{BB962C8B-B14F-4D97-AF65-F5344CB8AC3E}">
        <p14:creationId xmlns:p14="http://schemas.microsoft.com/office/powerpoint/2010/main" val="128559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xfrm>
            <a:off x="458350" y="3886200"/>
            <a:ext cx="8229600" cy="1143000"/>
          </a:xfrm>
        </p:spPr>
        <p:txBody>
          <a:bodyPr/>
          <a:lstStyle/>
          <a:p>
            <a:r>
              <a:rPr lang="en-US" dirty="0" smtClean="0"/>
              <a:t>DRAM Remanence</a:t>
            </a:r>
            <a:endParaRPr lang="en-US" dirty="0"/>
          </a:p>
        </p:txBody>
      </p:sp>
      <p:sp>
        <p:nvSpPr>
          <p:cNvPr id="19" name="Rectangle 18"/>
          <p:cNvSpPr/>
          <p:nvPr/>
        </p:nvSpPr>
        <p:spPr>
          <a:xfrm>
            <a:off x="457200" y="5410200"/>
            <a:ext cx="2209800" cy="762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smtClean="0">
                <a:solidFill>
                  <a:schemeClr val="tx1"/>
                </a:solidFill>
              </a:rPr>
              <a:t>Gradual</a:t>
            </a:r>
            <a:endParaRPr lang="en-US" dirty="0">
              <a:solidFill>
                <a:schemeClr val="tx1"/>
              </a:solidFill>
            </a:endParaRPr>
          </a:p>
        </p:txBody>
      </p:sp>
      <p:sp>
        <p:nvSpPr>
          <p:cNvPr id="21" name="Rectangle 20"/>
          <p:cNvSpPr/>
          <p:nvPr/>
        </p:nvSpPr>
        <p:spPr>
          <a:xfrm>
            <a:off x="2972950" y="5410200"/>
            <a:ext cx="2781300" cy="762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smtClean="0">
                <a:solidFill>
                  <a:schemeClr val="tx1"/>
                </a:solidFill>
              </a:rPr>
              <a:t>Unidirectional</a:t>
            </a:r>
            <a:endParaRPr lang="en-US" dirty="0">
              <a:solidFill>
                <a:schemeClr val="tx1"/>
              </a:solidFill>
            </a:endParaRPr>
          </a:p>
        </p:txBody>
      </p:sp>
      <p:sp>
        <p:nvSpPr>
          <p:cNvPr id="22" name="Rectangle 21"/>
          <p:cNvSpPr/>
          <p:nvPr/>
        </p:nvSpPr>
        <p:spPr>
          <a:xfrm>
            <a:off x="6059050" y="5410200"/>
            <a:ext cx="2628900" cy="7620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smtClean="0">
                <a:solidFill>
                  <a:schemeClr val="tx1"/>
                </a:solidFill>
              </a:rPr>
              <a:t>Predictable</a:t>
            </a:r>
            <a:endParaRPr lang="en-US" dirty="0">
              <a:solidFill>
                <a:schemeClr val="tx1"/>
              </a:solidFill>
            </a:endParaRPr>
          </a:p>
        </p:txBody>
      </p:sp>
      <p:sp>
        <p:nvSpPr>
          <p:cNvPr id="32" name="Rectangle 31"/>
          <p:cNvSpPr/>
          <p:nvPr/>
        </p:nvSpPr>
        <p:spPr>
          <a:xfrm>
            <a:off x="381000" y="4800600"/>
            <a:ext cx="8382000" cy="830997"/>
          </a:xfrm>
          <a:prstGeom prst="rect">
            <a:avLst/>
          </a:prstGeom>
        </p:spPr>
        <p:txBody>
          <a:bodyPr wrap="square">
            <a:spAutoFit/>
          </a:bodyPr>
          <a:lstStyle/>
          <a:p>
            <a:pPr algn="ctr"/>
            <a:r>
              <a:rPr lang="en-US" sz="2400" dirty="0" smtClean="0">
                <a:solidFill>
                  <a:srgbClr val="FF0000"/>
                </a:solidFill>
              </a:rPr>
              <a:t>DRAM data disappears almost instantaneously without refresh</a:t>
            </a:r>
            <a:r>
              <a:rPr lang="en-US" sz="2400" strike="sngStrike" dirty="0" smtClean="0">
                <a:solidFill>
                  <a:schemeClr val="accent1"/>
                </a:solidFill>
              </a:rPr>
              <a:t/>
            </a:r>
            <a:br>
              <a:rPr lang="en-US" sz="2400" strike="sngStrike" dirty="0" smtClean="0">
                <a:solidFill>
                  <a:schemeClr val="accent1"/>
                </a:solidFill>
              </a:rPr>
            </a:br>
            <a:endParaRPr lang="en-US" sz="2400" dirty="0">
              <a:solidFill>
                <a:schemeClr val="tx2">
                  <a:lumMod val="75000"/>
                </a:schemeClr>
              </a:solidFill>
            </a:endParaRPr>
          </a:p>
        </p:txBody>
      </p:sp>
      <p:cxnSp>
        <p:nvCxnSpPr>
          <p:cNvPr id="33" name="Straight Connector 32"/>
          <p:cNvCxnSpPr/>
          <p:nvPr/>
        </p:nvCxnSpPr>
        <p:spPr>
          <a:xfrm>
            <a:off x="674675" y="5065831"/>
            <a:ext cx="7783525"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36" name="Straight Connector 35"/>
          <p:cNvCxnSpPr/>
          <p:nvPr/>
        </p:nvCxnSpPr>
        <p:spPr bwMode="auto">
          <a:xfrm>
            <a:off x="5715000" y="4023955"/>
            <a:ext cx="914400" cy="914400"/>
          </a:xfrm>
          <a:prstGeom prst="line">
            <a:avLst/>
          </a:prstGeom>
          <a:noFill/>
          <a:ln w="9525" cap="flat" cmpd="sng" algn="ctr">
            <a:noFill/>
            <a:prstDash val="solid"/>
            <a:round/>
            <a:headEnd type="none" w="med" len="med"/>
            <a:tailEnd type="none" w="med" len="med"/>
          </a:ln>
          <a:effectLst/>
        </p:spPr>
      </p:cxnSp>
      <p:sp>
        <p:nvSpPr>
          <p:cNvPr id="46" name="Title 17"/>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smtClean="0">
                <a:ln>
                  <a:noFill/>
                </a:ln>
                <a:solidFill>
                  <a:schemeClr val="tx1"/>
                </a:solidFill>
                <a:effectLst/>
                <a:uLnTx/>
                <a:uFillTx/>
                <a:latin typeface="+mj-lt"/>
                <a:ea typeface="+mj-ea"/>
                <a:cs typeface="+mj-cs"/>
              </a:rPr>
              <a:t>Decay After Cutting Power</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2" name="Group 44"/>
          <p:cNvGrpSpPr/>
          <p:nvPr/>
        </p:nvGrpSpPr>
        <p:grpSpPr>
          <a:xfrm>
            <a:off x="458350" y="1504890"/>
            <a:ext cx="8229600" cy="3600510"/>
            <a:chOff x="458350" y="1504890"/>
            <a:chExt cx="8229600" cy="3600510"/>
          </a:xfrm>
        </p:grpSpPr>
        <p:pic>
          <p:nvPicPr>
            <p:cNvPr id="37" name="Picture 36" descr="mona_5s.png"/>
            <p:cNvPicPr>
              <a:picLocks noChangeAspect="1"/>
            </p:cNvPicPr>
            <p:nvPr/>
          </p:nvPicPr>
          <p:blipFill>
            <a:blip r:embed="rId3"/>
            <a:stretch>
              <a:fillRect/>
            </a:stretch>
          </p:blipFill>
          <p:spPr>
            <a:xfrm>
              <a:off x="458350" y="1504890"/>
              <a:ext cx="2058550" cy="3200400"/>
            </a:xfrm>
            <a:prstGeom prst="rect">
              <a:avLst/>
            </a:prstGeom>
          </p:spPr>
        </p:pic>
        <p:pic>
          <p:nvPicPr>
            <p:cNvPr id="38" name="Picture 37" descr="mona_300s.png"/>
            <p:cNvPicPr>
              <a:picLocks noChangeAspect="1"/>
            </p:cNvPicPr>
            <p:nvPr/>
          </p:nvPicPr>
          <p:blipFill>
            <a:blip r:embed="rId4"/>
            <a:stretch>
              <a:fillRect/>
            </a:stretch>
          </p:blipFill>
          <p:spPr>
            <a:xfrm>
              <a:off x="6629400" y="1504890"/>
              <a:ext cx="2058550" cy="3200400"/>
            </a:xfrm>
            <a:prstGeom prst="rect">
              <a:avLst/>
            </a:prstGeom>
          </p:spPr>
        </p:pic>
        <p:pic>
          <p:nvPicPr>
            <p:cNvPr id="39" name="Picture 38" descr="mona_30s.png"/>
            <p:cNvPicPr>
              <a:picLocks noChangeAspect="1"/>
            </p:cNvPicPr>
            <p:nvPr/>
          </p:nvPicPr>
          <p:blipFill>
            <a:blip r:embed="rId5"/>
            <a:stretch>
              <a:fillRect/>
            </a:stretch>
          </p:blipFill>
          <p:spPr>
            <a:xfrm>
              <a:off x="2515751" y="1504890"/>
              <a:ext cx="2058550" cy="3200400"/>
            </a:xfrm>
            <a:prstGeom prst="rect">
              <a:avLst/>
            </a:prstGeom>
          </p:spPr>
        </p:pic>
        <p:pic>
          <p:nvPicPr>
            <p:cNvPr id="40" name="Picture 39" descr="mona_60s.png"/>
            <p:cNvPicPr>
              <a:picLocks noChangeAspect="1"/>
            </p:cNvPicPr>
            <p:nvPr/>
          </p:nvPicPr>
          <p:blipFill>
            <a:blip r:embed="rId6"/>
            <a:stretch>
              <a:fillRect/>
            </a:stretch>
          </p:blipFill>
          <p:spPr>
            <a:xfrm>
              <a:off x="4573151" y="1504890"/>
              <a:ext cx="2058550" cy="3200400"/>
            </a:xfrm>
            <a:prstGeom prst="rect">
              <a:avLst/>
            </a:prstGeom>
          </p:spPr>
        </p:pic>
        <p:sp>
          <p:nvSpPr>
            <p:cNvPr id="41" name="TextBox 40"/>
            <p:cNvSpPr txBox="1"/>
            <p:nvPr/>
          </p:nvSpPr>
          <p:spPr>
            <a:xfrm>
              <a:off x="1045036" y="4705290"/>
              <a:ext cx="885178" cy="400110"/>
            </a:xfrm>
            <a:prstGeom prst="rect">
              <a:avLst/>
            </a:prstGeom>
            <a:noFill/>
          </p:spPr>
          <p:txBody>
            <a:bodyPr wrap="none" rtlCol="0">
              <a:spAutoFit/>
            </a:bodyPr>
            <a:lstStyle/>
            <a:p>
              <a:r>
                <a:rPr lang="en-US" sz="2000" dirty="0" smtClean="0">
                  <a:solidFill>
                    <a:schemeClr val="tx1"/>
                  </a:solidFill>
                </a:rPr>
                <a:t>5 </a:t>
              </a:r>
              <a:r>
                <a:rPr lang="en-US" sz="2000" dirty="0" err="1" smtClean="0">
                  <a:solidFill>
                    <a:schemeClr val="tx1"/>
                  </a:solidFill>
                </a:rPr>
                <a:t>secs</a:t>
              </a:r>
              <a:endParaRPr lang="en-US" sz="2000" dirty="0">
                <a:solidFill>
                  <a:schemeClr val="tx1"/>
                </a:solidFill>
              </a:endParaRPr>
            </a:p>
          </p:txBody>
        </p:sp>
        <p:sp>
          <p:nvSpPr>
            <p:cNvPr id="42" name="TextBox 41"/>
            <p:cNvSpPr txBox="1"/>
            <p:nvPr/>
          </p:nvSpPr>
          <p:spPr>
            <a:xfrm>
              <a:off x="3032707" y="4705290"/>
              <a:ext cx="1024639" cy="400110"/>
            </a:xfrm>
            <a:prstGeom prst="rect">
              <a:avLst/>
            </a:prstGeom>
            <a:noFill/>
          </p:spPr>
          <p:txBody>
            <a:bodyPr wrap="none" rtlCol="0">
              <a:spAutoFit/>
            </a:bodyPr>
            <a:lstStyle/>
            <a:p>
              <a:r>
                <a:rPr lang="en-US" sz="2000" dirty="0" smtClean="0">
                  <a:solidFill>
                    <a:schemeClr val="tx1"/>
                  </a:solidFill>
                </a:rPr>
                <a:t>30 </a:t>
              </a:r>
              <a:r>
                <a:rPr lang="en-US" sz="2000" dirty="0" err="1" smtClean="0">
                  <a:solidFill>
                    <a:schemeClr val="tx1"/>
                  </a:solidFill>
                </a:rPr>
                <a:t>secs</a:t>
              </a:r>
              <a:endParaRPr lang="en-US" sz="2000" dirty="0">
                <a:solidFill>
                  <a:schemeClr val="tx1"/>
                </a:solidFill>
              </a:endParaRPr>
            </a:p>
          </p:txBody>
        </p:sp>
        <p:sp>
          <p:nvSpPr>
            <p:cNvPr id="43" name="TextBox 42"/>
            <p:cNvSpPr txBox="1"/>
            <p:nvPr/>
          </p:nvSpPr>
          <p:spPr>
            <a:xfrm>
              <a:off x="5088956" y="4705290"/>
              <a:ext cx="1024639" cy="400110"/>
            </a:xfrm>
            <a:prstGeom prst="rect">
              <a:avLst/>
            </a:prstGeom>
            <a:noFill/>
          </p:spPr>
          <p:txBody>
            <a:bodyPr wrap="none" rtlCol="0">
              <a:spAutoFit/>
            </a:bodyPr>
            <a:lstStyle/>
            <a:p>
              <a:r>
                <a:rPr lang="en-US" sz="2000" dirty="0" smtClean="0">
                  <a:solidFill>
                    <a:schemeClr val="tx1"/>
                  </a:solidFill>
                </a:rPr>
                <a:t>60 </a:t>
              </a:r>
              <a:r>
                <a:rPr lang="en-US" sz="2000" dirty="0" err="1" smtClean="0">
                  <a:solidFill>
                    <a:schemeClr val="tx1"/>
                  </a:solidFill>
                </a:rPr>
                <a:t>secs</a:t>
              </a:r>
              <a:endParaRPr lang="en-US" sz="2000" dirty="0">
                <a:solidFill>
                  <a:schemeClr val="tx1"/>
                </a:solidFill>
              </a:endParaRPr>
            </a:p>
          </p:txBody>
        </p:sp>
        <p:sp>
          <p:nvSpPr>
            <p:cNvPr id="44" name="TextBox 43"/>
            <p:cNvSpPr txBox="1"/>
            <p:nvPr/>
          </p:nvSpPr>
          <p:spPr>
            <a:xfrm>
              <a:off x="7076625" y="4705290"/>
              <a:ext cx="1164100" cy="400110"/>
            </a:xfrm>
            <a:prstGeom prst="rect">
              <a:avLst/>
            </a:prstGeom>
            <a:noFill/>
          </p:spPr>
          <p:txBody>
            <a:bodyPr wrap="none" rtlCol="0">
              <a:spAutoFit/>
            </a:bodyPr>
            <a:lstStyle/>
            <a:p>
              <a:r>
                <a:rPr lang="en-US" sz="2000" dirty="0" smtClean="0">
                  <a:solidFill>
                    <a:schemeClr val="tx1"/>
                  </a:solidFill>
                </a:rPr>
                <a:t>300 </a:t>
              </a:r>
              <a:r>
                <a:rPr lang="en-US" sz="2000" dirty="0" err="1" smtClean="0">
                  <a:solidFill>
                    <a:schemeClr val="tx1"/>
                  </a:solidFill>
                </a:rPr>
                <a:t>secs</a:t>
              </a:r>
              <a:endParaRPr lang="en-US" sz="2000" dirty="0">
                <a:solidFill>
                  <a:schemeClr val="tx1"/>
                </a:solidFill>
              </a:endParaRPr>
            </a:p>
          </p:txBody>
        </p:sp>
      </p:grpSp>
    </p:spTree>
    <p:extLst>
      <p:ext uri="{BB962C8B-B14F-4D97-AF65-F5344CB8AC3E}">
        <p14:creationId xmlns:p14="http://schemas.microsoft.com/office/powerpoint/2010/main" val="19421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3.61111E-6 6.93963E-9 L -3.61111E-6 -0.14851 " pathEditMode="relative" rAng="0" ptsTypes="AA">
                                      <p:cBhvr>
                                        <p:cTn id="6" dur="2000" fill="hold"/>
                                        <p:tgtEl>
                                          <p:spTgt spid="2"/>
                                        </p:tgtEl>
                                        <p:attrNameLst>
                                          <p:attrName>ppt_x</p:attrName>
                                          <p:attrName>ppt_y</p:attrName>
                                        </p:attrNameLst>
                                      </p:cBhvr>
                                      <p:rCtr x="0" y="-7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Capturing Residual Data</a:t>
            </a:r>
            <a:endParaRPr lang="en-US" dirty="0"/>
          </a:p>
        </p:txBody>
      </p:sp>
      <p:sp>
        <p:nvSpPr>
          <p:cNvPr id="4" name="Rectangle 3"/>
          <p:cNvSpPr/>
          <p:nvPr/>
        </p:nvSpPr>
        <p:spPr>
          <a:xfrm>
            <a:off x="381000" y="1492984"/>
            <a:ext cx="8382000" cy="800219"/>
          </a:xfrm>
          <a:prstGeom prst="rect">
            <a:avLst/>
          </a:prstGeom>
        </p:spPr>
        <p:txBody>
          <a:bodyPr wrap="square">
            <a:spAutoFit/>
          </a:bodyPr>
          <a:lstStyle/>
          <a:p>
            <a:r>
              <a:rPr lang="en-US" sz="2200" dirty="0" smtClean="0">
                <a:solidFill>
                  <a:srgbClr val="FF0000"/>
                </a:solidFill>
              </a:rPr>
              <a:t>Any residual data is difficult to recover</a:t>
            </a:r>
            <a:r>
              <a:rPr lang="en-US" strike="sngStrike" dirty="0" smtClean="0">
                <a:solidFill>
                  <a:schemeClr val="accent1"/>
                </a:solidFill>
              </a:rPr>
              <a:t/>
            </a:r>
            <a:br>
              <a:rPr lang="en-US" strike="sngStrike" dirty="0" smtClean="0">
                <a:solidFill>
                  <a:schemeClr val="accent1"/>
                </a:solidFill>
              </a:rPr>
            </a:br>
            <a:endParaRPr lang="en-US" sz="2400" dirty="0">
              <a:solidFill>
                <a:schemeClr val="tx2">
                  <a:lumMod val="75000"/>
                </a:schemeClr>
              </a:solidFill>
            </a:endParaRPr>
          </a:p>
        </p:txBody>
      </p:sp>
      <p:sp>
        <p:nvSpPr>
          <p:cNvPr id="5" name="TextBox 4"/>
          <p:cNvSpPr txBox="1"/>
          <p:nvPr/>
        </p:nvSpPr>
        <p:spPr>
          <a:xfrm>
            <a:off x="381000" y="2438400"/>
            <a:ext cx="6629400" cy="1107996"/>
          </a:xfrm>
          <a:prstGeom prst="rect">
            <a:avLst/>
          </a:prstGeom>
          <a:noFill/>
        </p:spPr>
        <p:txBody>
          <a:bodyPr wrap="square" rtlCol="0">
            <a:spAutoFit/>
          </a:bodyPr>
          <a:lstStyle/>
          <a:p>
            <a:pPr algn="l"/>
            <a:r>
              <a:rPr lang="en-US" sz="2400" b="1" dirty="0" smtClean="0">
                <a:solidFill>
                  <a:srgbClr val="7030A0"/>
                </a:solidFill>
              </a:rPr>
              <a:t>Complication</a:t>
            </a:r>
            <a:r>
              <a:rPr lang="en-US" dirty="0" smtClean="0">
                <a:solidFill>
                  <a:schemeClr val="tx1"/>
                </a:solidFill>
              </a:rPr>
              <a:t/>
            </a:r>
            <a:br>
              <a:rPr lang="en-US" dirty="0" smtClean="0">
                <a:solidFill>
                  <a:schemeClr val="tx1"/>
                </a:solidFill>
              </a:rPr>
            </a:br>
            <a:r>
              <a:rPr lang="en-US" sz="2200" dirty="0" smtClean="0">
                <a:solidFill>
                  <a:schemeClr val="tx2">
                    <a:lumMod val="75000"/>
                  </a:schemeClr>
                </a:solidFill>
              </a:rPr>
              <a:t>Booting full OS overwrites large areas of RAM</a:t>
            </a:r>
          </a:p>
          <a:p>
            <a:pPr algn="l"/>
            <a:endParaRPr lang="en-US" dirty="0" smtClean="0">
              <a:solidFill>
                <a:schemeClr val="tx2">
                  <a:lumMod val="75000"/>
                </a:schemeClr>
              </a:solidFill>
            </a:endParaRPr>
          </a:p>
        </p:txBody>
      </p:sp>
      <p:sp>
        <p:nvSpPr>
          <p:cNvPr id="6" name="TextBox 5"/>
          <p:cNvSpPr txBox="1"/>
          <p:nvPr/>
        </p:nvSpPr>
        <p:spPr>
          <a:xfrm>
            <a:off x="381000" y="3429000"/>
            <a:ext cx="8293142" cy="1446550"/>
          </a:xfrm>
          <a:prstGeom prst="rect">
            <a:avLst/>
          </a:prstGeom>
          <a:noFill/>
        </p:spPr>
        <p:txBody>
          <a:bodyPr wrap="square" rtlCol="0">
            <a:spAutoFit/>
          </a:bodyPr>
          <a:lstStyle/>
          <a:p>
            <a:r>
              <a:rPr lang="en-US" sz="2400" b="1" dirty="0" smtClean="0">
                <a:solidFill>
                  <a:srgbClr val="7030A0"/>
                </a:solidFill>
              </a:rPr>
              <a:t>Solution</a:t>
            </a:r>
            <a:r>
              <a:rPr lang="en-US" dirty="0" smtClean="0">
                <a:solidFill>
                  <a:schemeClr val="tx2">
                    <a:lumMod val="75000"/>
                  </a:schemeClr>
                </a:solidFill>
              </a:rPr>
              <a:t/>
            </a:r>
            <a:br>
              <a:rPr lang="en-US" dirty="0" smtClean="0">
                <a:solidFill>
                  <a:schemeClr val="tx2">
                    <a:lumMod val="75000"/>
                  </a:schemeClr>
                </a:solidFill>
              </a:rPr>
            </a:br>
            <a:r>
              <a:rPr lang="en-US" sz="2200" dirty="0" smtClean="0">
                <a:solidFill>
                  <a:schemeClr val="tx2">
                    <a:lumMod val="75000"/>
                  </a:schemeClr>
                </a:solidFill>
              </a:rPr>
              <a:t>Boot a small low-level program to write out (dump) memory content</a:t>
            </a:r>
          </a:p>
          <a:p>
            <a:endParaRPr lang="en-US" sz="2400" b="1" dirty="0" smtClean="0">
              <a:solidFill>
                <a:srgbClr val="7030A0"/>
              </a:solidFill>
            </a:endParaRPr>
          </a:p>
          <a:p>
            <a:endParaRPr lang="en-US" dirty="0"/>
          </a:p>
        </p:txBody>
      </p:sp>
      <p:sp>
        <p:nvSpPr>
          <p:cNvPr id="7" name="TextBox 6"/>
          <p:cNvSpPr txBox="1"/>
          <p:nvPr/>
        </p:nvSpPr>
        <p:spPr>
          <a:xfrm>
            <a:off x="762000" y="4965357"/>
            <a:ext cx="2438400" cy="685800"/>
          </a:xfrm>
          <a:prstGeom prst="rect">
            <a:avLst/>
          </a:pr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2200" b="1" dirty="0" smtClean="0">
                <a:solidFill>
                  <a:schemeClr val="accent1">
                    <a:lumMod val="75000"/>
                  </a:schemeClr>
                </a:solidFill>
              </a:rPr>
              <a:t>PXE Dump</a:t>
            </a:r>
            <a:r>
              <a:rPr lang="en-US" sz="2200" dirty="0" smtClean="0">
                <a:solidFill>
                  <a:schemeClr val="accent1">
                    <a:lumMod val="75000"/>
                  </a:schemeClr>
                </a:solidFill>
              </a:rPr>
              <a:t> </a:t>
            </a:r>
            <a:r>
              <a:rPr lang="en-US" sz="2000" dirty="0" smtClean="0">
                <a:solidFill>
                  <a:schemeClr val="tx1"/>
                </a:solidFill>
              </a:rPr>
              <a:t>(9 KB)</a:t>
            </a:r>
            <a:endParaRPr lang="en-US" sz="2000" dirty="0">
              <a:solidFill>
                <a:schemeClr val="tx1"/>
              </a:solidFill>
            </a:endParaRPr>
          </a:p>
        </p:txBody>
      </p:sp>
      <p:sp>
        <p:nvSpPr>
          <p:cNvPr id="8" name="TextBox 7"/>
          <p:cNvSpPr txBox="1"/>
          <p:nvPr/>
        </p:nvSpPr>
        <p:spPr>
          <a:xfrm>
            <a:off x="3314700" y="4965357"/>
            <a:ext cx="2438400" cy="685800"/>
          </a:xfrm>
          <a:prstGeom prst="rect">
            <a:avLst/>
          </a:pr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2200" b="1" dirty="0" smtClean="0">
                <a:solidFill>
                  <a:schemeClr val="accent1">
                    <a:lumMod val="75000"/>
                  </a:schemeClr>
                </a:solidFill>
              </a:rPr>
              <a:t>EFI Dump</a:t>
            </a:r>
            <a:r>
              <a:rPr lang="en-US" sz="2200" dirty="0" smtClean="0">
                <a:solidFill>
                  <a:schemeClr val="tx2">
                    <a:lumMod val="75000"/>
                  </a:schemeClr>
                </a:solidFill>
              </a:rPr>
              <a:t> </a:t>
            </a:r>
            <a:r>
              <a:rPr lang="en-US" sz="2000" dirty="0" smtClean="0">
                <a:solidFill>
                  <a:schemeClr val="tx1"/>
                </a:solidFill>
              </a:rPr>
              <a:t>(10 KB)</a:t>
            </a:r>
            <a:endParaRPr lang="en-US" sz="2000" dirty="0">
              <a:solidFill>
                <a:schemeClr val="tx1"/>
              </a:solidFill>
            </a:endParaRPr>
          </a:p>
        </p:txBody>
      </p:sp>
      <p:sp>
        <p:nvSpPr>
          <p:cNvPr id="9" name="TextBox 8"/>
          <p:cNvSpPr txBox="1"/>
          <p:nvPr/>
        </p:nvSpPr>
        <p:spPr>
          <a:xfrm>
            <a:off x="5867400" y="4965357"/>
            <a:ext cx="2514600" cy="685800"/>
          </a:xfrm>
          <a:prstGeom prst="rect">
            <a:avLst/>
          </a:pr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a:r>
              <a:rPr lang="en-US" sz="2200" b="1" dirty="0" smtClean="0">
                <a:solidFill>
                  <a:schemeClr val="accent1">
                    <a:lumMod val="75000"/>
                  </a:schemeClr>
                </a:solidFill>
              </a:rPr>
              <a:t>USB Dump</a:t>
            </a:r>
            <a:r>
              <a:rPr lang="en-US" sz="2200" dirty="0" smtClean="0">
                <a:solidFill>
                  <a:schemeClr val="tx2">
                    <a:lumMod val="75000"/>
                  </a:schemeClr>
                </a:solidFill>
              </a:rPr>
              <a:t> </a:t>
            </a:r>
            <a:r>
              <a:rPr lang="en-US" sz="2000" dirty="0" smtClean="0">
                <a:solidFill>
                  <a:schemeClr val="tx1"/>
                </a:solidFill>
              </a:rPr>
              <a:t>(22 KB)</a:t>
            </a:r>
            <a:endParaRPr lang="en-US" sz="2000" dirty="0">
              <a:solidFill>
                <a:schemeClr val="tx1"/>
              </a:solidFill>
            </a:endParaRPr>
          </a:p>
        </p:txBody>
      </p:sp>
      <p:sp>
        <p:nvSpPr>
          <p:cNvPr id="10" name="TextBox 9"/>
          <p:cNvSpPr txBox="1"/>
          <p:nvPr/>
        </p:nvSpPr>
        <p:spPr>
          <a:xfrm>
            <a:off x="381000" y="4415134"/>
            <a:ext cx="2370392" cy="461665"/>
          </a:xfrm>
          <a:prstGeom prst="rect">
            <a:avLst/>
          </a:prstGeom>
          <a:noFill/>
        </p:spPr>
        <p:txBody>
          <a:bodyPr wrap="none" rtlCol="0">
            <a:spAutoFit/>
          </a:bodyPr>
          <a:lstStyle/>
          <a:p>
            <a:r>
              <a:rPr lang="en-US" sz="2400" b="1" dirty="0" smtClean="0">
                <a:solidFill>
                  <a:srgbClr val="7030A0"/>
                </a:solidFill>
              </a:rPr>
              <a:t>Implementations</a:t>
            </a:r>
            <a:endParaRPr lang="en-US" sz="2400" b="1" dirty="0">
              <a:solidFill>
                <a:schemeClr val="accent4">
                  <a:lumMod val="75000"/>
                </a:schemeClr>
              </a:solidFill>
            </a:endParaRPr>
          </a:p>
        </p:txBody>
      </p:sp>
      <p:cxnSp>
        <p:nvCxnSpPr>
          <p:cNvPr id="12" name="Straight Connector 11"/>
          <p:cNvCxnSpPr/>
          <p:nvPr/>
        </p:nvCxnSpPr>
        <p:spPr>
          <a:xfrm>
            <a:off x="457200" y="1758215"/>
            <a:ext cx="4572000" cy="1588"/>
          </a:xfrm>
          <a:prstGeom prst="line">
            <a:avLst/>
          </a:prstGeom>
        </p:spPr>
        <p:style>
          <a:lnRef idx="3">
            <a:schemeClr val="accent2"/>
          </a:lnRef>
          <a:fillRef idx="0">
            <a:schemeClr val="accent2"/>
          </a:fillRef>
          <a:effectRef idx="2">
            <a:schemeClr val="accent2"/>
          </a:effectRef>
          <a:fontRef idx="minor">
            <a:schemeClr val="tx1"/>
          </a:fontRef>
        </p:style>
      </p:cxnSp>
      <p:sp>
        <p:nvSpPr>
          <p:cNvPr id="14" name="TextBox 13"/>
          <p:cNvSpPr txBox="1"/>
          <p:nvPr/>
        </p:nvSpPr>
        <p:spPr>
          <a:xfrm>
            <a:off x="381000" y="1836003"/>
            <a:ext cx="8153400" cy="830997"/>
          </a:xfrm>
          <a:prstGeom prst="rect">
            <a:avLst/>
          </a:prstGeom>
          <a:noFill/>
        </p:spPr>
        <p:txBody>
          <a:bodyPr wrap="square" rtlCol="0">
            <a:spAutoFit/>
          </a:bodyPr>
          <a:lstStyle/>
          <a:p>
            <a:r>
              <a:rPr lang="en-US" sz="2400" dirty="0" smtClean="0">
                <a:solidFill>
                  <a:schemeClr val="tx2">
                    <a:lumMod val="75000"/>
                  </a:schemeClr>
                </a:solidFill>
              </a:rPr>
              <a:t>Residual data can be captured easily, with no special equipment</a:t>
            </a:r>
          </a:p>
          <a:p>
            <a:endParaRPr lang="en-US" sz="2400" dirty="0"/>
          </a:p>
        </p:txBody>
      </p:sp>
    </p:spTree>
    <p:extLst>
      <p:ext uri="{BB962C8B-B14F-4D97-AF65-F5344CB8AC3E}">
        <p14:creationId xmlns:p14="http://schemas.microsoft.com/office/powerpoint/2010/main" val="3541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9" grpId="0" animBg="1"/>
      <p:bldP spid="10"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Delivering the Attack</a:t>
            </a:r>
            <a:endParaRPr lang="en-US" dirty="0"/>
          </a:p>
        </p:txBody>
      </p:sp>
      <p:pic>
        <p:nvPicPr>
          <p:cNvPr id="5" name="Picture 4" descr="USB_Flash_Drive.png"/>
          <p:cNvPicPr>
            <a:picLocks noChangeAspect="1"/>
          </p:cNvPicPr>
          <p:nvPr/>
        </p:nvPicPr>
        <p:blipFill>
          <a:blip r:embed="rId3"/>
          <a:srcRect r="55302" b="5066"/>
          <a:stretch>
            <a:fillRect/>
          </a:stretch>
        </p:blipFill>
        <p:spPr>
          <a:xfrm>
            <a:off x="4419600" y="1752600"/>
            <a:ext cx="861060" cy="2362200"/>
          </a:xfrm>
          <a:prstGeom prst="rect">
            <a:avLst/>
          </a:prstGeom>
        </p:spPr>
      </p:pic>
      <p:pic>
        <p:nvPicPr>
          <p:cNvPr id="6" name="Picture 5" descr="MiniStation-turboUSB-lg.jpg"/>
          <p:cNvPicPr>
            <a:picLocks noChangeAspect="1"/>
          </p:cNvPicPr>
          <p:nvPr/>
        </p:nvPicPr>
        <p:blipFill>
          <a:blip r:embed="rId4"/>
          <a:stretch>
            <a:fillRect/>
          </a:stretch>
        </p:blipFill>
        <p:spPr>
          <a:xfrm>
            <a:off x="457200" y="1580540"/>
            <a:ext cx="3581400" cy="2915260"/>
          </a:xfrm>
          <a:prstGeom prst="rect">
            <a:avLst/>
          </a:prstGeom>
        </p:spPr>
      </p:pic>
      <p:pic>
        <p:nvPicPr>
          <p:cNvPr id="7" name="Picture 6" descr="IPod_family.png"/>
          <p:cNvPicPr>
            <a:picLocks noChangeAspect="1"/>
          </p:cNvPicPr>
          <p:nvPr/>
        </p:nvPicPr>
        <p:blipFill>
          <a:blip r:embed="rId5"/>
          <a:srcRect l="35833" r="32500"/>
          <a:stretch>
            <a:fillRect/>
          </a:stretch>
        </p:blipFill>
        <p:spPr>
          <a:xfrm>
            <a:off x="6019800" y="1837675"/>
            <a:ext cx="2362200" cy="3877325"/>
          </a:xfrm>
          <a:prstGeom prst="rect">
            <a:avLst/>
          </a:prstGeom>
        </p:spPr>
      </p:pic>
      <p:pic>
        <p:nvPicPr>
          <p:cNvPr id="10" name="Picture 9" descr="Ethernet_RJ45_connector_p1160054.jpg"/>
          <p:cNvPicPr>
            <a:picLocks noChangeAspect="1"/>
          </p:cNvPicPr>
          <p:nvPr/>
        </p:nvPicPr>
        <p:blipFill>
          <a:blip r:embed="rId6"/>
          <a:stretch>
            <a:fillRect/>
          </a:stretch>
        </p:blipFill>
        <p:spPr>
          <a:xfrm>
            <a:off x="2604166" y="4324096"/>
            <a:ext cx="2501234" cy="2305304"/>
          </a:xfrm>
          <a:prstGeom prst="rect">
            <a:avLst/>
          </a:prstGeom>
        </p:spPr>
      </p:pic>
    </p:spTree>
    <p:extLst>
      <p:ext uri="{BB962C8B-B14F-4D97-AF65-F5344CB8AC3E}">
        <p14:creationId xmlns:p14="http://schemas.microsoft.com/office/powerpoint/2010/main" val="402055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914400" y="1524000"/>
            <a:ext cx="3616408" cy="2970620"/>
          </a:xfrm>
          <a:prstGeom prst="rect">
            <a:avLst/>
          </a:prstGeom>
          <a:noFill/>
        </p:spPr>
      </p:pic>
      <p:grpSp>
        <p:nvGrpSpPr>
          <p:cNvPr id="3" name="Group 112"/>
          <p:cNvGrpSpPr/>
          <p:nvPr/>
        </p:nvGrpSpPr>
        <p:grpSpPr>
          <a:xfrm>
            <a:off x="1302972" y="1776148"/>
            <a:ext cx="1659693" cy="1684565"/>
            <a:chOff x="1880890" y="1477268"/>
            <a:chExt cx="1420118" cy="1441400"/>
          </a:xfrm>
        </p:grpSpPr>
        <p:sp>
          <p:nvSpPr>
            <p:cNvPr id="91"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705"/>
          <p:cNvGrpSpPr/>
          <p:nvPr/>
        </p:nvGrpSpPr>
        <p:grpSpPr>
          <a:xfrm>
            <a:off x="927154" y="1529099"/>
            <a:ext cx="3616004" cy="2970355"/>
            <a:chOff x="334963" y="2640013"/>
            <a:chExt cx="3094037" cy="2541587"/>
          </a:xfrm>
        </p:grpSpPr>
        <p:sp>
          <p:nvSpPr>
            <p:cNvPr id="115"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6" name="Group 205"/>
            <p:cNvGrpSpPr>
              <a:grpSpLocks/>
            </p:cNvGrpSpPr>
            <p:nvPr/>
          </p:nvGrpSpPr>
          <p:grpSpPr bwMode="auto">
            <a:xfrm>
              <a:off x="344488" y="2649538"/>
              <a:ext cx="3074987" cy="2522537"/>
              <a:chOff x="217" y="1669"/>
              <a:chExt cx="1937" cy="1589"/>
            </a:xfrm>
          </p:grpSpPr>
          <p:sp>
            <p:nvSpPr>
              <p:cNvPr id="461"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406"/>
            <p:cNvGrpSpPr>
              <a:grpSpLocks/>
            </p:cNvGrpSpPr>
            <p:nvPr/>
          </p:nvGrpSpPr>
          <p:grpSpPr bwMode="auto">
            <a:xfrm>
              <a:off x="887321" y="4261944"/>
              <a:ext cx="1738131" cy="417464"/>
              <a:chOff x="559" y="2685"/>
              <a:chExt cx="1095" cy="263"/>
            </a:xfrm>
          </p:grpSpPr>
          <p:sp>
            <p:nvSpPr>
              <p:cNvPr id="261"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621"/>
            <p:cNvGrpSpPr/>
            <p:nvPr/>
          </p:nvGrpSpPr>
          <p:grpSpPr>
            <a:xfrm>
              <a:off x="627063" y="4408488"/>
              <a:ext cx="2309813" cy="673100"/>
              <a:chOff x="627063" y="4408488"/>
              <a:chExt cx="2309813" cy="673100"/>
            </a:xfrm>
          </p:grpSpPr>
          <p:sp>
            <p:nvSpPr>
              <p:cNvPr id="128"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9"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1252"/>
          <p:cNvGrpSpPr/>
          <p:nvPr/>
        </p:nvGrpSpPr>
        <p:grpSpPr>
          <a:xfrm>
            <a:off x="925649" y="1528873"/>
            <a:ext cx="3616004" cy="2970355"/>
            <a:chOff x="334963" y="2640013"/>
            <a:chExt cx="3094037" cy="2541587"/>
          </a:xfrm>
        </p:grpSpPr>
        <p:sp>
          <p:nvSpPr>
            <p:cNvPr id="682"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0" name="Group 205"/>
            <p:cNvGrpSpPr>
              <a:grpSpLocks/>
            </p:cNvGrpSpPr>
            <p:nvPr/>
          </p:nvGrpSpPr>
          <p:grpSpPr bwMode="auto">
            <a:xfrm>
              <a:off x="344488" y="2649538"/>
              <a:ext cx="3074987" cy="2522537"/>
              <a:chOff x="217" y="1669"/>
              <a:chExt cx="1937" cy="1589"/>
            </a:xfrm>
          </p:grpSpPr>
          <p:sp>
            <p:nvSpPr>
              <p:cNvPr id="1028"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1"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15"/>
              <p:cNvSpPr>
                <a:spLocks/>
              </p:cNvSpPr>
              <p:nvPr/>
            </p:nvSpPr>
            <p:spPr bwMode="auto">
              <a:xfrm>
                <a:off x="364" y="2796"/>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 name="Group 406"/>
            <p:cNvGrpSpPr>
              <a:grpSpLocks/>
            </p:cNvGrpSpPr>
            <p:nvPr/>
          </p:nvGrpSpPr>
          <p:grpSpPr bwMode="auto">
            <a:xfrm>
              <a:off x="887321" y="4261944"/>
              <a:ext cx="1738131" cy="417464"/>
              <a:chOff x="559" y="2685"/>
              <a:chExt cx="1095" cy="263"/>
            </a:xfrm>
          </p:grpSpPr>
          <p:sp>
            <p:nvSpPr>
              <p:cNvPr id="828"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1"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621"/>
            <p:cNvGrpSpPr/>
            <p:nvPr/>
          </p:nvGrpSpPr>
          <p:grpSpPr>
            <a:xfrm>
              <a:off x="627063" y="4408488"/>
              <a:ext cx="2309813" cy="673100"/>
              <a:chOff x="627063" y="4408488"/>
              <a:chExt cx="2309813" cy="673100"/>
            </a:xfrm>
          </p:grpSpPr>
          <p:sp>
            <p:nvSpPr>
              <p:cNvPr id="695"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6"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7"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8"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9"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0"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1"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2"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3"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86"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0"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1"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2"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4"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07" name="Picture 106" descr="sodimm.png"/>
          <p:cNvPicPr>
            <a:picLocks noChangeAspect="1"/>
          </p:cNvPicPr>
          <p:nvPr/>
        </p:nvPicPr>
        <p:blipFill>
          <a:blip r:embed="rId4"/>
          <a:stretch>
            <a:fillRect/>
          </a:stretch>
        </p:blipFill>
        <p:spPr>
          <a:xfrm rot="5400000">
            <a:off x="1497169" y="4404337"/>
            <a:ext cx="1354546" cy="2520085"/>
          </a:xfrm>
          <a:prstGeom prst="rect">
            <a:avLst/>
          </a:prstGeom>
          <a:effectLst>
            <a:outerShdw blurRad="50800" dist="25400" dir="5400000" algn="t" rotWithShape="0">
              <a:schemeClr val="tx1">
                <a:alpha val="60000"/>
              </a:schemeClr>
            </a:outerShdw>
          </a:effectLst>
        </p:spPr>
      </p:pic>
      <p:sp>
        <p:nvSpPr>
          <p:cNvPr id="2" name="Title 1"/>
          <p:cNvSpPr>
            <a:spLocks noGrp="1"/>
          </p:cNvSpPr>
          <p:nvPr>
            <p:ph type="title"/>
          </p:nvPr>
        </p:nvSpPr>
        <p:spPr/>
        <p:txBody>
          <a:bodyPr/>
          <a:lstStyle/>
          <a:p>
            <a:r>
              <a:rPr lang="en-US" dirty="0" smtClean="0"/>
              <a:t>Basic Cold-Boot Attack</a:t>
            </a:r>
            <a:endParaRPr lang="en-US" dirty="0"/>
          </a:p>
        </p:txBody>
      </p:sp>
      <p:pic>
        <p:nvPicPr>
          <p:cNvPr id="4" name="Picture 112" descr="C:\Documents and Settings\ah.JHALDERM-THINKP\Local Settings\Temporary Internet Files\Content.IE5\L7TGJIQP\MCj04338800000[1].png"/>
          <p:cNvPicPr>
            <a:picLocks noChangeAspect="1" noChangeArrowheads="1"/>
          </p:cNvPicPr>
          <p:nvPr/>
        </p:nvPicPr>
        <p:blipFill>
          <a:blip r:embed="rId5"/>
          <a:srcRect/>
          <a:stretch>
            <a:fillRect/>
          </a:stretch>
        </p:blipFill>
        <p:spPr bwMode="auto">
          <a:xfrm>
            <a:off x="6934200" y="4800600"/>
            <a:ext cx="1482726" cy="1482726"/>
          </a:xfrm>
          <a:prstGeom prst="rect">
            <a:avLst/>
          </a:prstGeom>
          <a:noFill/>
        </p:spPr>
      </p:pic>
      <p:pic>
        <p:nvPicPr>
          <p:cNvPr id="84995" name="Picture 3" descr="C:\Documents and Settings\ah.JHALDERM-THINKP\Local Settings\Temporary Internet Files\Content.IE5\AYE1KZH0\MCj04315990000[1].png"/>
          <p:cNvPicPr>
            <a:picLocks noChangeAspect="1" noChangeArrowheads="1"/>
          </p:cNvPicPr>
          <p:nvPr/>
        </p:nvPicPr>
        <p:blipFill>
          <a:blip r:embed="rId6"/>
          <a:srcRect/>
          <a:stretch>
            <a:fillRect/>
          </a:stretch>
        </p:blipFill>
        <p:spPr bwMode="auto">
          <a:xfrm>
            <a:off x="6477000" y="4114800"/>
            <a:ext cx="1255712" cy="1255712"/>
          </a:xfrm>
          <a:prstGeom prst="rect">
            <a:avLst/>
          </a:prstGeom>
          <a:noFill/>
        </p:spPr>
      </p:pic>
      <p:pic>
        <p:nvPicPr>
          <p:cNvPr id="99" name="Picture 34" descr="C:\Documents and Settings\ah.JHALDERM-THINKP\Local Settings\Temporary Internet Files\Content.IE5\L7TGJIQP\MCj04315980000[1].png"/>
          <p:cNvPicPr>
            <a:picLocks noChangeAspect="1" noChangeArrowheads="1"/>
          </p:cNvPicPr>
          <p:nvPr/>
        </p:nvPicPr>
        <p:blipFill>
          <a:blip r:embed="rId7"/>
          <a:srcRect/>
          <a:stretch>
            <a:fillRect/>
          </a:stretch>
        </p:blipFill>
        <p:spPr bwMode="auto">
          <a:xfrm>
            <a:off x="6477000" y="4048225"/>
            <a:ext cx="1250244" cy="1250244"/>
          </a:xfrm>
          <a:prstGeom prst="rect">
            <a:avLst/>
          </a:prstGeom>
          <a:noFill/>
        </p:spPr>
      </p:pic>
      <p:grpSp>
        <p:nvGrpSpPr>
          <p:cNvPr id="13" name="Group 51"/>
          <p:cNvGrpSpPr/>
          <p:nvPr/>
        </p:nvGrpSpPr>
        <p:grpSpPr>
          <a:xfrm>
            <a:off x="3856924" y="1371600"/>
            <a:ext cx="2177231" cy="3276600"/>
            <a:chOff x="3093988" y="1562398"/>
            <a:chExt cx="1762572" cy="2652563"/>
          </a:xfrm>
        </p:grpSpPr>
        <p:sp>
          <p:nvSpPr>
            <p:cNvPr id="54"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29" name="TextBox 1228"/>
          <p:cNvSpPr txBox="1"/>
          <p:nvPr/>
        </p:nvSpPr>
        <p:spPr>
          <a:xfrm>
            <a:off x="1295400" y="1981200"/>
            <a:ext cx="1319592" cy="830997"/>
          </a:xfrm>
          <a:prstGeom prst="rect">
            <a:avLst/>
          </a:prstGeom>
          <a:noFill/>
        </p:spPr>
        <p:txBody>
          <a:bodyPr wrap="none" rtlCol="0">
            <a:spAutoFit/>
          </a:bodyPr>
          <a:lstStyle/>
          <a:p>
            <a:r>
              <a:rPr lang="en-US" sz="2400" dirty="0" smtClean="0">
                <a:solidFill>
                  <a:srgbClr val="6666FF"/>
                </a:solidFill>
              </a:rPr>
              <a:t>Dumping</a:t>
            </a:r>
            <a:br>
              <a:rPr lang="en-US" sz="2400" dirty="0" smtClean="0">
                <a:solidFill>
                  <a:srgbClr val="6666FF"/>
                </a:solidFill>
              </a:rPr>
            </a:br>
            <a:r>
              <a:rPr lang="en-US" sz="2400" dirty="0" smtClean="0">
                <a:solidFill>
                  <a:srgbClr val="6666FF"/>
                </a:solidFill>
              </a:rPr>
              <a:t>RAM…</a:t>
            </a:r>
            <a:endParaRPr lang="en-US" sz="2400" dirty="0">
              <a:solidFill>
                <a:srgbClr val="6666FF"/>
              </a:solidFill>
            </a:endParaRPr>
          </a:p>
        </p:txBody>
      </p:sp>
      <p:pic>
        <p:nvPicPr>
          <p:cNvPr id="1230" name="Picture 1229" descr="stick.png"/>
          <p:cNvPicPr>
            <a:picLocks noChangeAspect="1"/>
          </p:cNvPicPr>
          <p:nvPr/>
        </p:nvPicPr>
        <p:blipFill>
          <a:blip r:embed="rId8"/>
          <a:stretch>
            <a:fillRect/>
          </a:stretch>
        </p:blipFill>
        <p:spPr>
          <a:xfrm rot="20433737">
            <a:off x="1377721" y="3927580"/>
            <a:ext cx="638476" cy="356979"/>
          </a:xfrm>
          <a:prstGeom prst="rect">
            <a:avLst/>
          </a:prstGeom>
        </p:spPr>
      </p:pic>
      <p:grpSp>
        <p:nvGrpSpPr>
          <p:cNvPr id="14" name="Group 51"/>
          <p:cNvGrpSpPr/>
          <p:nvPr/>
        </p:nvGrpSpPr>
        <p:grpSpPr>
          <a:xfrm flipH="1">
            <a:off x="4375969" y="1371600"/>
            <a:ext cx="2177231" cy="3276600"/>
            <a:chOff x="3093988" y="1562398"/>
            <a:chExt cx="1762572" cy="2652563"/>
          </a:xfrm>
        </p:grpSpPr>
        <p:sp>
          <p:nvSpPr>
            <p:cNvPr id="1232"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21"/>
            <p:cNvSpPr>
              <a:spLocks/>
            </p:cNvSpPr>
            <p:nvPr/>
          </p:nvSpPr>
          <p:spPr bwMode="auto">
            <a:xfrm flipV="1">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 name="Group 49"/>
          <p:cNvGrpSpPr/>
          <p:nvPr/>
        </p:nvGrpSpPr>
        <p:grpSpPr>
          <a:xfrm rot="175125" flipH="1">
            <a:off x="1633184" y="5037629"/>
            <a:ext cx="1344736" cy="1329796"/>
            <a:chOff x="1947858" y="2652718"/>
            <a:chExt cx="1714498" cy="1695454"/>
          </a:xfrm>
          <a:effectLst/>
        </p:grpSpPr>
        <p:sp>
          <p:nvSpPr>
            <p:cNvPr id="85011" name="Freeform 19"/>
            <p:cNvSpPr>
              <a:spLocks/>
            </p:cNvSpPr>
            <p:nvPr/>
          </p:nvSpPr>
          <p:spPr bwMode="auto">
            <a:xfrm>
              <a:off x="1947858"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3" name="Freeform 21"/>
            <p:cNvSpPr>
              <a:spLocks/>
            </p:cNvSpPr>
            <p:nvPr/>
          </p:nvSpPr>
          <p:spPr bwMode="auto">
            <a:xfrm>
              <a:off x="1947859"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14" name="Freeform 22"/>
            <p:cNvSpPr>
              <a:spLocks/>
            </p:cNvSpPr>
            <p:nvPr/>
          </p:nvSpPr>
          <p:spPr bwMode="auto">
            <a:xfrm>
              <a:off x="2079621" y="3467107"/>
              <a:ext cx="720724" cy="776290"/>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5" name="Freeform 23"/>
            <p:cNvSpPr>
              <a:spLocks/>
            </p:cNvSpPr>
            <p:nvPr/>
          </p:nvSpPr>
          <p:spPr bwMode="auto">
            <a:xfrm>
              <a:off x="2146295" y="3524256"/>
              <a:ext cx="766761" cy="738189"/>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6" name="Freeform 24"/>
            <p:cNvSpPr>
              <a:spLocks/>
            </p:cNvSpPr>
            <p:nvPr/>
          </p:nvSpPr>
          <p:spPr bwMode="auto">
            <a:xfrm>
              <a:off x="2079621" y="3467106"/>
              <a:ext cx="720724" cy="776290"/>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7" name="Freeform 25"/>
            <p:cNvSpPr>
              <a:spLocks/>
            </p:cNvSpPr>
            <p:nvPr/>
          </p:nvSpPr>
          <p:spPr bwMode="auto">
            <a:xfrm>
              <a:off x="2052634" y="2757493"/>
              <a:ext cx="1504948" cy="1428753"/>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8" name="Freeform 26"/>
            <p:cNvSpPr>
              <a:spLocks/>
            </p:cNvSpPr>
            <p:nvPr/>
          </p:nvSpPr>
          <p:spPr bwMode="auto">
            <a:xfrm>
              <a:off x="2894008" y="2757493"/>
              <a:ext cx="388937" cy="785814"/>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9" name="Freeform 27"/>
            <p:cNvSpPr>
              <a:spLocks/>
            </p:cNvSpPr>
            <p:nvPr/>
          </p:nvSpPr>
          <p:spPr bwMode="auto">
            <a:xfrm>
              <a:off x="2828920" y="2851155"/>
              <a:ext cx="246063" cy="730251"/>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0" name="Freeform 28"/>
            <p:cNvSpPr>
              <a:spLocks/>
            </p:cNvSpPr>
            <p:nvPr/>
          </p:nvSpPr>
          <p:spPr bwMode="auto">
            <a:xfrm>
              <a:off x="3103558" y="2824168"/>
              <a:ext cx="303213" cy="728664"/>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1" name="Freeform 29"/>
            <p:cNvSpPr>
              <a:spLocks noEditPoints="1"/>
            </p:cNvSpPr>
            <p:nvPr/>
          </p:nvSpPr>
          <p:spPr bwMode="auto">
            <a:xfrm>
              <a:off x="2052634" y="2889255"/>
              <a:ext cx="1504948" cy="1296991"/>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2" name="Freeform 30"/>
            <p:cNvSpPr>
              <a:spLocks noEditPoints="1"/>
            </p:cNvSpPr>
            <p:nvPr/>
          </p:nvSpPr>
          <p:spPr bwMode="auto">
            <a:xfrm>
              <a:off x="2052634" y="2757493"/>
              <a:ext cx="1447797" cy="1419228"/>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3" name="Line 31"/>
            <p:cNvSpPr>
              <a:spLocks noChangeShapeType="1"/>
            </p:cNvSpPr>
            <p:nvPr/>
          </p:nvSpPr>
          <p:spPr bwMode="auto">
            <a:xfrm>
              <a:off x="2998785" y="3619506"/>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4" name="Line 32"/>
            <p:cNvSpPr>
              <a:spLocks noChangeShapeType="1"/>
            </p:cNvSpPr>
            <p:nvPr/>
          </p:nvSpPr>
          <p:spPr bwMode="auto">
            <a:xfrm>
              <a:off x="2998788" y="3619509"/>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5"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64" name="TextBox 1263"/>
          <p:cNvSpPr txBox="1"/>
          <p:nvPr/>
        </p:nvSpPr>
        <p:spPr>
          <a:xfrm>
            <a:off x="3124200" y="1923871"/>
            <a:ext cx="3429000" cy="1077218"/>
          </a:xfrm>
          <a:prstGeom prst="rect">
            <a:avLst/>
          </a:prstGeom>
          <a:noFill/>
        </p:spPr>
        <p:txBody>
          <a:bodyPr wrap="square" rtlCol="0">
            <a:spAutoFit/>
          </a:bodyPr>
          <a:lstStyle/>
          <a:p>
            <a:r>
              <a:rPr lang="en-US" sz="2400" dirty="0" smtClean="0">
                <a:solidFill>
                  <a:schemeClr val="tx1"/>
                </a:solidFill>
              </a:rPr>
              <a:t>Screen-locked machine</a:t>
            </a:r>
            <a:br>
              <a:rPr lang="en-US" sz="2400" dirty="0" smtClean="0">
                <a:solidFill>
                  <a:schemeClr val="tx1"/>
                </a:solidFill>
              </a:rPr>
            </a:br>
            <a:r>
              <a:rPr lang="en-US" sz="2000" dirty="0" smtClean="0">
                <a:solidFill>
                  <a:schemeClr val="tx1"/>
                </a:solidFill>
              </a:rPr>
              <a:t>(if hibernating/sleeping,</a:t>
            </a:r>
            <a:br>
              <a:rPr lang="en-US" sz="2000" dirty="0" smtClean="0">
                <a:solidFill>
                  <a:schemeClr val="tx1"/>
                </a:solidFill>
              </a:rPr>
            </a:br>
            <a:r>
              <a:rPr lang="en-US" sz="2000" dirty="0" smtClean="0">
                <a:solidFill>
                  <a:schemeClr val="tx1"/>
                </a:solidFill>
              </a:rPr>
              <a:t>just wake it up!)</a:t>
            </a:r>
            <a:endParaRPr lang="en-US" sz="2000" dirty="0">
              <a:solidFill>
                <a:schemeClr val="tx1"/>
              </a:solidFill>
            </a:endParaRPr>
          </a:p>
        </p:txBody>
      </p:sp>
    </p:spTree>
    <p:extLst>
      <p:ext uri="{BB962C8B-B14F-4D97-AF65-F5344CB8AC3E}">
        <p14:creationId xmlns:p14="http://schemas.microsoft.com/office/powerpoint/2010/main" val="4063265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26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xit" presetSubtype="0" fill="hold"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122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3.33333E-6 2.33634E-6 C -0.00868 -0.07842 -0.01736 -0.15661 0.00313 -0.22994 C 0.02361 -0.30326 0.07466 -0.39857 0.12327 -0.44044 C 0.17188 -0.48231 0.24011 -0.48508 0.29532 -0.48184 C 0.35052 -0.47861 0.41545 -0.44807 0.45469 -0.42077 C 0.49393 -0.39348 0.51702 -0.34213 0.53108 -0.31784 C 0.54514 -0.29355 0.53733 -0.28383 0.53889 -0.27481 " pathEditMode="relative" rAng="0" ptsTypes="aaasaaa">
                                      <p:cBhvr>
                                        <p:cTn id="29" dur="2000" fill="hold"/>
                                        <p:tgtEl>
                                          <p:spTgt spid="15"/>
                                        </p:tgtEl>
                                        <p:attrNameLst>
                                          <p:attrName>ppt_x</p:attrName>
                                          <p:attrName>ppt_y</p:attrName>
                                        </p:attrNameLst>
                                      </p:cBhvr>
                                      <p:rCtr x="26400" y="-24300"/>
                                    </p:animMotion>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000"/>
                                        <p:tgtEl>
                                          <p:spTgt spid="14"/>
                                        </p:tgtEl>
                                      </p:cBhvr>
                                    </p:animEffect>
                                  </p:childTnLst>
                                </p:cTn>
                              </p:par>
                              <p:par>
                                <p:cTn id="33" presetID="10" presetClass="exit" presetSubtype="0" fill="hold" nodeType="withEffect">
                                  <p:stCondLst>
                                    <p:cond delay="0"/>
                                  </p:stCondLst>
                                  <p:childTnLst>
                                    <p:animEffect transition="out" filter="fade">
                                      <p:cBhvr>
                                        <p:cTn id="34" dur="2000"/>
                                        <p:tgtEl>
                                          <p:spTgt spid="13"/>
                                        </p:tgtEl>
                                      </p:cBhvr>
                                    </p:animEffect>
                                    <p:set>
                                      <p:cBhvr>
                                        <p:cTn id="35" dur="1" fill="hold">
                                          <p:stCondLst>
                                            <p:cond delay="19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99"/>
                                        </p:tgtEl>
                                        <p:attrNameLst>
                                          <p:attrName>style.visibility</p:attrName>
                                        </p:attrNameLst>
                                      </p:cBhvr>
                                      <p:to>
                                        <p:strVal val="visible"/>
                                      </p:to>
                                    </p:set>
                                  </p:childTnLst>
                                </p:cTn>
                              </p:par>
                              <p:par>
                                <p:cTn id="40" presetID="1" presetClass="exit" presetSubtype="0" fill="hold" nodeType="withEffect">
                                  <p:stCondLst>
                                    <p:cond delay="0"/>
                                  </p:stCondLst>
                                  <p:childTnLst>
                                    <p:set>
                                      <p:cBhvr>
                                        <p:cTn id="41" dur="1" fill="hold">
                                          <p:stCondLst>
                                            <p:cond delay="0"/>
                                          </p:stCondLst>
                                        </p:cTn>
                                        <p:tgtEl>
                                          <p:spTgt spid="849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 grpId="0"/>
      <p:bldP spid="12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914400" y="1506947"/>
            <a:ext cx="3616408" cy="2970620"/>
          </a:xfrm>
          <a:prstGeom prst="rect">
            <a:avLst/>
          </a:prstGeom>
          <a:noFill/>
        </p:spPr>
      </p:pic>
      <p:grpSp>
        <p:nvGrpSpPr>
          <p:cNvPr id="3" name="Group 112"/>
          <p:cNvGrpSpPr/>
          <p:nvPr/>
        </p:nvGrpSpPr>
        <p:grpSpPr>
          <a:xfrm>
            <a:off x="1302972" y="1759095"/>
            <a:ext cx="1659693" cy="1684565"/>
            <a:chOff x="1880890" y="1477268"/>
            <a:chExt cx="1420118" cy="1441400"/>
          </a:xfrm>
        </p:grpSpPr>
        <p:sp>
          <p:nvSpPr>
            <p:cNvPr id="38"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705"/>
          <p:cNvGrpSpPr/>
          <p:nvPr/>
        </p:nvGrpSpPr>
        <p:grpSpPr>
          <a:xfrm>
            <a:off x="927154" y="1512046"/>
            <a:ext cx="3616004" cy="2970355"/>
            <a:chOff x="334963" y="2640013"/>
            <a:chExt cx="3094037" cy="2541587"/>
          </a:xfrm>
        </p:grpSpPr>
        <p:sp>
          <p:nvSpPr>
            <p:cNvPr id="57"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37" name="Group 205"/>
            <p:cNvGrpSpPr>
              <a:grpSpLocks/>
            </p:cNvGrpSpPr>
            <p:nvPr/>
          </p:nvGrpSpPr>
          <p:grpSpPr bwMode="auto">
            <a:xfrm>
              <a:off x="344488" y="2649538"/>
              <a:ext cx="3074987" cy="2522537"/>
              <a:chOff x="217" y="1669"/>
              <a:chExt cx="1937" cy="1589"/>
            </a:xfrm>
          </p:grpSpPr>
          <p:sp>
            <p:nvSpPr>
              <p:cNvPr id="403"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6"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6" name="Group 406"/>
            <p:cNvGrpSpPr>
              <a:grpSpLocks/>
            </p:cNvGrpSpPr>
            <p:nvPr/>
          </p:nvGrpSpPr>
          <p:grpSpPr bwMode="auto">
            <a:xfrm>
              <a:off x="887321" y="4261942"/>
              <a:ext cx="1738131" cy="417464"/>
              <a:chOff x="559" y="2685"/>
              <a:chExt cx="1095" cy="263"/>
            </a:xfrm>
          </p:grpSpPr>
          <p:sp>
            <p:nvSpPr>
              <p:cNvPr id="203"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8" name="Group 621"/>
            <p:cNvGrpSpPr/>
            <p:nvPr/>
          </p:nvGrpSpPr>
          <p:grpSpPr>
            <a:xfrm>
              <a:off x="627063" y="4408488"/>
              <a:ext cx="2309813" cy="673100"/>
              <a:chOff x="627063" y="4408488"/>
              <a:chExt cx="2309813" cy="673100"/>
            </a:xfrm>
          </p:grpSpPr>
          <p:sp>
            <p:nvSpPr>
              <p:cNvPr id="70"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1"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9" name="Group 1252"/>
          <p:cNvGrpSpPr/>
          <p:nvPr/>
        </p:nvGrpSpPr>
        <p:grpSpPr>
          <a:xfrm>
            <a:off x="925649" y="1511820"/>
            <a:ext cx="3616004" cy="2970355"/>
            <a:chOff x="334963" y="2640013"/>
            <a:chExt cx="3094037" cy="2541587"/>
          </a:xfrm>
        </p:grpSpPr>
        <p:sp>
          <p:nvSpPr>
            <p:cNvPr id="604"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60" name="Group 205"/>
            <p:cNvGrpSpPr>
              <a:grpSpLocks/>
            </p:cNvGrpSpPr>
            <p:nvPr/>
          </p:nvGrpSpPr>
          <p:grpSpPr bwMode="auto">
            <a:xfrm>
              <a:off x="344488" y="2649538"/>
              <a:ext cx="3074987" cy="2522537"/>
              <a:chOff x="217" y="1669"/>
              <a:chExt cx="1937" cy="1589"/>
            </a:xfrm>
          </p:grpSpPr>
          <p:sp>
            <p:nvSpPr>
              <p:cNvPr id="950"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1"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2"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3"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4"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5"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6"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7"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8"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59"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0"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1"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2"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3"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4"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5"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6"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7"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8"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69"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0"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1"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2"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3"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4"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5"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6"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7"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8"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79"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0"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1"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2"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983"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4"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5"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6"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7"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8"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89"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0"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1"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2"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3"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4"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5"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6"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7"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8"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99"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0"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1"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2"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3"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4"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5"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6"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7"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8"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09"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0"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1"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2"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3"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4"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5"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6"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7"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8"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19"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0"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1"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2"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3"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4"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5"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6"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7"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8"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29"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0"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1"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2"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3"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4"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5"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6"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7"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8"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39"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0"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1"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2"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3"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4"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5"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6"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7"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8"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49"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0"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1"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2"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3"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4"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5"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6"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7"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8"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59"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0"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1"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2"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3"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4"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5"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6"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7"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8"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69"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0"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1"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2"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3"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4"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5"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6"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7"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8"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79"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0"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1"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2"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3"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4"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5"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6"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7"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8"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89"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0"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1"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2"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3"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4"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5"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6"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7"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8"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099"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0"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1"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2"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3"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4"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5"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6"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7"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8"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09"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0"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1"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2"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3"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4"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5"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6"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7"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8"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19"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0"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1"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2"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3"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4"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5"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6"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7"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8"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29"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0"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1"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2"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3"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4"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5"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6"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7"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8"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39"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0"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1"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2"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3"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4"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5"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6"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7"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8"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49"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03" name="Group 406"/>
            <p:cNvGrpSpPr>
              <a:grpSpLocks/>
            </p:cNvGrpSpPr>
            <p:nvPr/>
          </p:nvGrpSpPr>
          <p:grpSpPr bwMode="auto">
            <a:xfrm>
              <a:off x="887321" y="4261942"/>
              <a:ext cx="1738131" cy="417464"/>
              <a:chOff x="559" y="2685"/>
              <a:chExt cx="1095" cy="263"/>
            </a:xfrm>
          </p:grpSpPr>
          <p:sp>
            <p:nvSpPr>
              <p:cNvPr id="750"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1"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2"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3"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4"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5"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6"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7"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8"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59"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0"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1"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2"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3"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4"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5"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6"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7"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8"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69"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0"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1"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2"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3"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4"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5"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6"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7"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8"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79"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0"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1"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2"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3"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4"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5"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6"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7"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8"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89"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0"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1"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2"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3"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4"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5"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6"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7"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8"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99"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0"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1"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2"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3"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4"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5"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6"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7"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8"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09"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0"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1"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2"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3"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4"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5"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6"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7"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8"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19"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0"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1"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2"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3"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4"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5"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6"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7"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8"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29"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0"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1"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2"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3"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4"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5"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6"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7"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8"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39"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0"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1"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2"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3"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4"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5"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6"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7"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8"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49"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0"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1"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2"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3"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4"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5"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6"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7"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8"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59"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0"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1"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2"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3"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4"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5"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6"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7"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8"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69"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0"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1"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2"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3"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4"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5"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6"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7"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8"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79"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0"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1"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2"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3"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4"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5"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6"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7"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8"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89"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0"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1"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2"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3"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4"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5"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6"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7"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8"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99"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0"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1"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2"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3"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4"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5"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6"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7"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8"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09"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0"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1"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2"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3"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4"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5"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6"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7"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8"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19"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0"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1"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2"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3"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4"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5"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6"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7"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8"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29"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0"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1"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2"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3"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4"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5"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6"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7"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8"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9"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0"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1"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2"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3"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4"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5"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6"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7"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8"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9"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605" name="Group 621"/>
            <p:cNvGrpSpPr/>
            <p:nvPr/>
          </p:nvGrpSpPr>
          <p:grpSpPr>
            <a:xfrm>
              <a:off x="627063" y="4408488"/>
              <a:ext cx="2309813" cy="673100"/>
              <a:chOff x="627063" y="4408488"/>
              <a:chExt cx="2309813" cy="673100"/>
            </a:xfrm>
          </p:grpSpPr>
          <p:sp>
            <p:nvSpPr>
              <p:cNvPr id="617"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8"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9"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0"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1"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2"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3"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4"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5"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6"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7"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8"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29"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0"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1"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2"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3"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4"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5"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6"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7"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8"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39"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0"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1"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2"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3"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4"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5"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6"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7"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8"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49"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0"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1"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2"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3"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4"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5"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6"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7"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8"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59"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0"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1"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2"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3"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4"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5"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7"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8"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9"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0"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1"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2"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3"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4"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5"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6"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7"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8"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9"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0"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1"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2"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3"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4"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5"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6"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7"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8"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89"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0"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1"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2"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3"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4"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5"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6"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7"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8"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99"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0"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1"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2"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3"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4"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5"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6"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7"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8"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09"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0"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1"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2"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3"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4"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5"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6"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7"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8"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19"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0"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1"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2"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3"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4"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5"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6"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7"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8"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29"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0"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1"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2"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3"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4"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5"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6"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7"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8"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39"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0"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1"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2"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3"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4"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5"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6"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7"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8"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49"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08"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09"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0"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1"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2"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3"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4"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5"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16"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 name="Title 1"/>
          <p:cNvSpPr>
            <a:spLocks noGrp="1"/>
          </p:cNvSpPr>
          <p:nvPr>
            <p:ph type="title"/>
          </p:nvPr>
        </p:nvSpPr>
        <p:spPr/>
        <p:txBody>
          <a:bodyPr/>
          <a:lstStyle/>
          <a:p>
            <a:r>
              <a:rPr lang="en-US" dirty="0" smtClean="0"/>
              <a:t>What if the BIOS clears RAM?</a:t>
            </a:r>
            <a:endParaRPr lang="en-US" dirty="0"/>
          </a:p>
        </p:txBody>
      </p:sp>
      <p:pic>
        <p:nvPicPr>
          <p:cNvPr id="4" name="Picture 3" descr="sodimm.png"/>
          <p:cNvPicPr>
            <a:picLocks noChangeAspect="1"/>
          </p:cNvPicPr>
          <p:nvPr/>
        </p:nvPicPr>
        <p:blipFill>
          <a:blip r:embed="rId4"/>
          <a:stretch>
            <a:fillRect/>
          </a:stretch>
        </p:blipFill>
        <p:spPr>
          <a:xfrm rot="5400000">
            <a:off x="1497169" y="4387284"/>
            <a:ext cx="1354546" cy="2520085"/>
          </a:xfrm>
          <a:prstGeom prst="rect">
            <a:avLst/>
          </a:prstGeom>
          <a:effectLst>
            <a:outerShdw blurRad="50800" dist="25400" dir="5400000" algn="t" rotWithShape="0">
              <a:schemeClr val="tx1">
                <a:alpha val="60000"/>
              </a:schemeClr>
            </a:outerShdw>
          </a:effectLst>
        </p:spPr>
      </p:pic>
      <p:grpSp>
        <p:nvGrpSpPr>
          <p:cNvPr id="606" name="Group 51"/>
          <p:cNvGrpSpPr/>
          <p:nvPr/>
        </p:nvGrpSpPr>
        <p:grpSpPr>
          <a:xfrm>
            <a:off x="3856924" y="1278347"/>
            <a:ext cx="2177231" cy="3276600"/>
            <a:chOff x="3093988" y="1562398"/>
            <a:chExt cx="1762572" cy="2652563"/>
          </a:xfrm>
        </p:grpSpPr>
        <p:sp>
          <p:nvSpPr>
            <p:cNvPr id="6"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50" name="TextBox 1149"/>
          <p:cNvSpPr txBox="1"/>
          <p:nvPr/>
        </p:nvSpPr>
        <p:spPr>
          <a:xfrm>
            <a:off x="1341744" y="1983018"/>
            <a:ext cx="1204176" cy="1200329"/>
          </a:xfrm>
          <a:prstGeom prst="rect">
            <a:avLst/>
          </a:prstGeom>
          <a:noFill/>
        </p:spPr>
        <p:txBody>
          <a:bodyPr wrap="none" rtlCol="0">
            <a:spAutoFit/>
          </a:bodyPr>
          <a:lstStyle/>
          <a:p>
            <a:r>
              <a:rPr lang="en-US" sz="2400" dirty="0" smtClean="0">
                <a:solidFill>
                  <a:srgbClr val="6666FF"/>
                </a:solidFill>
              </a:rPr>
              <a:t>BIOS:</a:t>
            </a:r>
            <a:br>
              <a:rPr lang="en-US" sz="2400" dirty="0" smtClean="0">
                <a:solidFill>
                  <a:srgbClr val="6666FF"/>
                </a:solidFill>
              </a:rPr>
            </a:br>
            <a:r>
              <a:rPr lang="en-US" sz="2400" dirty="0" smtClean="0">
                <a:solidFill>
                  <a:srgbClr val="6666FF"/>
                </a:solidFill>
              </a:rPr>
              <a:t>Clearing</a:t>
            </a:r>
            <a:br>
              <a:rPr lang="en-US" sz="2400" dirty="0" smtClean="0">
                <a:solidFill>
                  <a:srgbClr val="6666FF"/>
                </a:solidFill>
              </a:rPr>
            </a:br>
            <a:r>
              <a:rPr lang="en-US" sz="2400" dirty="0" smtClean="0">
                <a:solidFill>
                  <a:srgbClr val="6666FF"/>
                </a:solidFill>
              </a:rPr>
              <a:t>RAM…</a:t>
            </a:r>
            <a:endParaRPr lang="en-US" sz="2400" dirty="0">
              <a:solidFill>
                <a:srgbClr val="6666FF"/>
              </a:solidFill>
            </a:endParaRPr>
          </a:p>
        </p:txBody>
      </p:sp>
      <p:pic>
        <p:nvPicPr>
          <p:cNvPr id="1151" name="Picture 1150" descr="stick.png"/>
          <p:cNvPicPr>
            <a:picLocks noChangeAspect="1"/>
          </p:cNvPicPr>
          <p:nvPr/>
        </p:nvPicPr>
        <p:blipFill>
          <a:blip r:embed="rId5"/>
          <a:stretch>
            <a:fillRect/>
          </a:stretch>
        </p:blipFill>
        <p:spPr>
          <a:xfrm rot="20277895">
            <a:off x="1342429" y="3904708"/>
            <a:ext cx="668926" cy="375697"/>
          </a:xfrm>
          <a:prstGeom prst="rect">
            <a:avLst/>
          </a:prstGeom>
        </p:spPr>
      </p:pic>
      <p:grpSp>
        <p:nvGrpSpPr>
          <p:cNvPr id="607" name="Group 49"/>
          <p:cNvGrpSpPr/>
          <p:nvPr/>
        </p:nvGrpSpPr>
        <p:grpSpPr>
          <a:xfrm flipH="1">
            <a:off x="2076488" y="5088347"/>
            <a:ext cx="1200452" cy="1195323"/>
            <a:chOff x="1947858" y="2652718"/>
            <a:chExt cx="1714498" cy="1695454"/>
          </a:xfrm>
          <a:effectLst/>
        </p:grpSpPr>
        <p:sp>
          <p:nvSpPr>
            <p:cNvPr id="1153" name="Freeform 19"/>
            <p:cNvSpPr>
              <a:spLocks/>
            </p:cNvSpPr>
            <p:nvPr/>
          </p:nvSpPr>
          <p:spPr bwMode="auto">
            <a:xfrm>
              <a:off x="1947858"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21"/>
            <p:cNvSpPr>
              <a:spLocks/>
            </p:cNvSpPr>
            <p:nvPr/>
          </p:nvSpPr>
          <p:spPr bwMode="auto">
            <a:xfrm>
              <a:off x="1947859"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5" name="Freeform 22"/>
            <p:cNvSpPr>
              <a:spLocks/>
            </p:cNvSpPr>
            <p:nvPr/>
          </p:nvSpPr>
          <p:spPr bwMode="auto">
            <a:xfrm>
              <a:off x="2079621" y="3467107"/>
              <a:ext cx="720724" cy="776290"/>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23"/>
            <p:cNvSpPr>
              <a:spLocks/>
            </p:cNvSpPr>
            <p:nvPr/>
          </p:nvSpPr>
          <p:spPr bwMode="auto">
            <a:xfrm>
              <a:off x="2146295" y="3524256"/>
              <a:ext cx="766761" cy="738189"/>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24"/>
            <p:cNvSpPr>
              <a:spLocks/>
            </p:cNvSpPr>
            <p:nvPr/>
          </p:nvSpPr>
          <p:spPr bwMode="auto">
            <a:xfrm>
              <a:off x="2079621" y="3467106"/>
              <a:ext cx="720724" cy="776290"/>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25"/>
            <p:cNvSpPr>
              <a:spLocks/>
            </p:cNvSpPr>
            <p:nvPr/>
          </p:nvSpPr>
          <p:spPr bwMode="auto">
            <a:xfrm>
              <a:off x="2052637" y="2757493"/>
              <a:ext cx="1504949" cy="1428752"/>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26"/>
            <p:cNvSpPr>
              <a:spLocks/>
            </p:cNvSpPr>
            <p:nvPr/>
          </p:nvSpPr>
          <p:spPr bwMode="auto">
            <a:xfrm>
              <a:off x="2894007" y="2757493"/>
              <a:ext cx="388937" cy="785814"/>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27"/>
            <p:cNvSpPr>
              <a:spLocks/>
            </p:cNvSpPr>
            <p:nvPr/>
          </p:nvSpPr>
          <p:spPr bwMode="auto">
            <a:xfrm>
              <a:off x="2828920" y="2851155"/>
              <a:ext cx="246063" cy="730251"/>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28"/>
            <p:cNvSpPr>
              <a:spLocks/>
            </p:cNvSpPr>
            <p:nvPr/>
          </p:nvSpPr>
          <p:spPr bwMode="auto">
            <a:xfrm>
              <a:off x="3103558" y="2824168"/>
              <a:ext cx="303213" cy="728664"/>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29"/>
            <p:cNvSpPr>
              <a:spLocks noEditPoints="1"/>
            </p:cNvSpPr>
            <p:nvPr/>
          </p:nvSpPr>
          <p:spPr bwMode="auto">
            <a:xfrm>
              <a:off x="2052636" y="2889254"/>
              <a:ext cx="1504948" cy="1296991"/>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30"/>
            <p:cNvSpPr>
              <a:spLocks noEditPoints="1"/>
            </p:cNvSpPr>
            <p:nvPr/>
          </p:nvSpPr>
          <p:spPr bwMode="auto">
            <a:xfrm>
              <a:off x="2052636" y="2757493"/>
              <a:ext cx="1447797" cy="1419228"/>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Line 31"/>
            <p:cNvSpPr>
              <a:spLocks noChangeShapeType="1"/>
            </p:cNvSpPr>
            <p:nvPr/>
          </p:nvSpPr>
          <p:spPr bwMode="auto">
            <a:xfrm>
              <a:off x="2998785" y="3619506"/>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Line 32"/>
            <p:cNvSpPr>
              <a:spLocks noChangeShapeType="1"/>
            </p:cNvSpPr>
            <p:nvPr/>
          </p:nvSpPr>
          <p:spPr bwMode="auto">
            <a:xfrm>
              <a:off x="2998788" y="3619509"/>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68" name="TextBox 1167"/>
          <p:cNvSpPr txBox="1"/>
          <p:nvPr/>
        </p:nvSpPr>
        <p:spPr>
          <a:xfrm>
            <a:off x="5878450" y="1143000"/>
            <a:ext cx="747320" cy="769441"/>
          </a:xfrm>
          <a:prstGeom prst="rect">
            <a:avLst/>
          </a:prstGeom>
          <a:noFill/>
        </p:spPr>
        <p:txBody>
          <a:bodyPr wrap="none" rtlCol="0">
            <a:spAutoFit/>
          </a:bodyPr>
          <a:lstStyle/>
          <a:p>
            <a:r>
              <a:rPr lang="en-US" sz="4400" b="1" dirty="0" smtClean="0">
                <a:solidFill>
                  <a:srgbClr val="FF0000"/>
                </a:solidFill>
              </a:rPr>
              <a:t>!!!</a:t>
            </a:r>
            <a:endParaRPr lang="en-US" sz="3200" b="1" dirty="0">
              <a:solidFill>
                <a:srgbClr val="FF0000"/>
              </a:solidFill>
            </a:endParaRPr>
          </a:p>
        </p:txBody>
      </p:sp>
      <p:sp>
        <p:nvSpPr>
          <p:cNvPr id="1169" name="TextBox 1168"/>
          <p:cNvSpPr txBox="1"/>
          <p:nvPr/>
        </p:nvSpPr>
        <p:spPr>
          <a:xfrm>
            <a:off x="4267200" y="5065693"/>
            <a:ext cx="4038600" cy="954107"/>
          </a:xfrm>
          <a:prstGeom prst="rect">
            <a:avLst/>
          </a:prstGeom>
          <a:noFill/>
        </p:spPr>
        <p:txBody>
          <a:bodyPr wrap="square" rtlCol="0">
            <a:spAutoFit/>
          </a:bodyPr>
          <a:lstStyle/>
          <a:p>
            <a:pPr algn="l"/>
            <a:r>
              <a:rPr lang="en-US" sz="2800" dirty="0" smtClean="0">
                <a:solidFill>
                  <a:schemeClr val="tx1"/>
                </a:solidFill>
              </a:rPr>
              <a:t>Common in machines </a:t>
            </a:r>
            <a:br>
              <a:rPr lang="en-US" sz="2800" dirty="0" smtClean="0">
                <a:solidFill>
                  <a:schemeClr val="tx1"/>
                </a:solidFill>
              </a:rPr>
            </a:br>
            <a:r>
              <a:rPr lang="en-US" sz="2800" dirty="0" smtClean="0">
                <a:solidFill>
                  <a:schemeClr val="tx1"/>
                </a:solidFill>
              </a:rPr>
              <a:t>that support ECC RAM</a:t>
            </a:r>
            <a:endParaRPr lang="en-US" sz="2800" dirty="0">
              <a:solidFill>
                <a:schemeClr val="tx1"/>
              </a:solidFill>
            </a:endParaRPr>
          </a:p>
        </p:txBody>
      </p:sp>
    </p:spTree>
    <p:extLst>
      <p:ext uri="{BB962C8B-B14F-4D97-AF65-F5344CB8AC3E}">
        <p14:creationId xmlns:p14="http://schemas.microsoft.com/office/powerpoint/2010/main" val="379839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9"/>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1150"/>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1168"/>
                                        </p:tgtEl>
                                        <p:attrNameLst>
                                          <p:attrName>style.visibility</p:attrName>
                                        </p:attrNameLst>
                                      </p:cBhvr>
                                      <p:to>
                                        <p:strVal val="visible"/>
                                      </p:to>
                                    </p:set>
                                  </p:childTnLst>
                                </p:cTn>
                              </p:par>
                              <p:par>
                                <p:cTn id="19" presetID="22" presetClass="exit" presetSubtype="2" fill="hold" nodeType="withEffect">
                                  <p:stCondLst>
                                    <p:cond delay="0"/>
                                  </p:stCondLst>
                                  <p:childTnLst>
                                    <p:animEffect transition="out" filter="wipe(right)">
                                      <p:cBhvr>
                                        <p:cTn id="20" dur="3000"/>
                                        <p:tgtEl>
                                          <p:spTgt spid="607"/>
                                        </p:tgtEl>
                                      </p:cBhvr>
                                    </p:animEffect>
                                    <p:set>
                                      <p:cBhvr>
                                        <p:cTn id="21" dur="1" fill="hold">
                                          <p:stCondLst>
                                            <p:cond delay="2999"/>
                                          </p:stCondLst>
                                        </p:cTn>
                                        <p:tgtEl>
                                          <p:spTgt spid="607"/>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 grpId="0"/>
      <p:bldP spid="1168" grpId="0"/>
      <p:bldP spid="116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52"/>
          <p:cNvGrpSpPr/>
          <p:nvPr/>
        </p:nvGrpSpPr>
        <p:grpSpPr>
          <a:xfrm flipH="1">
            <a:off x="5410200" y="2290465"/>
            <a:ext cx="3090672" cy="2542032"/>
            <a:chOff x="334963" y="2640013"/>
            <a:chExt cx="3094037" cy="2541587"/>
          </a:xfrm>
        </p:grpSpPr>
        <p:sp>
          <p:nvSpPr>
            <p:cNvPr id="103"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205"/>
            <p:cNvGrpSpPr>
              <a:grpSpLocks/>
            </p:cNvGrpSpPr>
            <p:nvPr/>
          </p:nvGrpSpPr>
          <p:grpSpPr bwMode="auto">
            <a:xfrm>
              <a:off x="344488" y="2649538"/>
              <a:ext cx="3074987" cy="2522537"/>
              <a:chOff x="217" y="1669"/>
              <a:chExt cx="1937" cy="1589"/>
            </a:xfrm>
          </p:grpSpPr>
          <p:sp>
            <p:nvSpPr>
              <p:cNvPr id="490"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bg1">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06"/>
            <p:cNvGrpSpPr>
              <a:grpSpLocks/>
            </p:cNvGrpSpPr>
            <p:nvPr/>
          </p:nvGrpSpPr>
          <p:grpSpPr bwMode="auto">
            <a:xfrm>
              <a:off x="887321" y="4261944"/>
              <a:ext cx="1738131" cy="417464"/>
              <a:chOff x="559" y="2685"/>
              <a:chExt cx="1095" cy="263"/>
            </a:xfrm>
          </p:grpSpPr>
          <p:sp>
            <p:nvSpPr>
              <p:cNvPr id="290"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621"/>
            <p:cNvGrpSpPr/>
            <p:nvPr/>
          </p:nvGrpSpPr>
          <p:grpSpPr>
            <a:xfrm>
              <a:off x="627063" y="4408488"/>
              <a:ext cx="2309813" cy="673100"/>
              <a:chOff x="627063" y="4408488"/>
              <a:chExt cx="2309813" cy="673100"/>
            </a:xfrm>
          </p:grpSpPr>
          <p:sp>
            <p:nvSpPr>
              <p:cNvPr id="118"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7"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57200" y="304800"/>
            <a:ext cx="8229600" cy="1139825"/>
          </a:xfrm>
        </p:spPr>
        <p:txBody>
          <a:bodyPr/>
          <a:lstStyle/>
          <a:p>
            <a:r>
              <a:rPr lang="en-US" dirty="0" smtClean="0"/>
              <a:t>Advanced Cold-Boot Attack</a:t>
            </a:r>
            <a:endParaRPr lang="en-US" dirty="0"/>
          </a:p>
        </p:txBody>
      </p:sp>
      <p:grpSp>
        <p:nvGrpSpPr>
          <p:cNvPr id="7" name="Group 113"/>
          <p:cNvGrpSpPr/>
          <p:nvPr/>
        </p:nvGrpSpPr>
        <p:grpSpPr>
          <a:xfrm>
            <a:off x="2538412" y="1447800"/>
            <a:ext cx="2414588" cy="2652563"/>
            <a:chOff x="2441972" y="1562398"/>
            <a:chExt cx="2414588" cy="2652563"/>
          </a:xfrm>
        </p:grpSpPr>
        <p:sp>
          <p:nvSpPr>
            <p:cNvPr id="83981" name="Freeform 13"/>
            <p:cNvSpPr>
              <a:spLocks/>
            </p:cNvSpPr>
            <p:nvPr/>
          </p:nvSpPr>
          <p:spPr bwMode="auto">
            <a:xfrm>
              <a:off x="2782491" y="3446859"/>
              <a:ext cx="1267272" cy="719733"/>
            </a:xfrm>
            <a:custGeom>
              <a:avLst/>
              <a:gdLst/>
              <a:ahLst/>
              <a:cxnLst>
                <a:cxn ang="0">
                  <a:pos x="630" y="313"/>
                </a:cxn>
                <a:cxn ang="0">
                  <a:pos x="601" y="324"/>
                </a:cxn>
                <a:cxn ang="0">
                  <a:pos x="568" y="333"/>
                </a:cxn>
                <a:cxn ang="0">
                  <a:pos x="533" y="340"/>
                </a:cxn>
                <a:cxn ang="0">
                  <a:pos x="497" y="344"/>
                </a:cxn>
                <a:cxn ang="0">
                  <a:pos x="461" y="342"/>
                </a:cxn>
                <a:cxn ang="0">
                  <a:pos x="427" y="332"/>
                </a:cxn>
                <a:cxn ang="0">
                  <a:pos x="395" y="314"/>
                </a:cxn>
                <a:cxn ang="0">
                  <a:pos x="369" y="287"/>
                </a:cxn>
                <a:cxn ang="0">
                  <a:pos x="352" y="257"/>
                </a:cxn>
                <a:cxn ang="0">
                  <a:pos x="343" y="224"/>
                </a:cxn>
                <a:cxn ang="0">
                  <a:pos x="338" y="190"/>
                </a:cxn>
                <a:cxn ang="0">
                  <a:pos x="336" y="149"/>
                </a:cxn>
                <a:cxn ang="0">
                  <a:pos x="329" y="106"/>
                </a:cxn>
                <a:cxn ang="0">
                  <a:pos x="312" y="65"/>
                </a:cxn>
                <a:cxn ang="0">
                  <a:pos x="277" y="29"/>
                </a:cxn>
                <a:cxn ang="0">
                  <a:pos x="231" y="6"/>
                </a:cxn>
                <a:cxn ang="0">
                  <a:pos x="192" y="0"/>
                </a:cxn>
                <a:cxn ang="0">
                  <a:pos x="156" y="4"/>
                </a:cxn>
                <a:cxn ang="0">
                  <a:pos x="122" y="16"/>
                </a:cxn>
                <a:cxn ang="0">
                  <a:pos x="90" y="34"/>
                </a:cxn>
                <a:cxn ang="0">
                  <a:pos x="60" y="57"/>
                </a:cxn>
                <a:cxn ang="0">
                  <a:pos x="35" y="84"/>
                </a:cxn>
                <a:cxn ang="0">
                  <a:pos x="11" y="112"/>
                </a:cxn>
                <a:cxn ang="0">
                  <a:pos x="23" y="142"/>
                </a:cxn>
                <a:cxn ang="0">
                  <a:pos x="52" y="107"/>
                </a:cxn>
                <a:cxn ang="0">
                  <a:pos x="81" y="78"/>
                </a:cxn>
                <a:cxn ang="0">
                  <a:pos x="107" y="56"/>
                </a:cxn>
                <a:cxn ang="0">
                  <a:pos x="135" y="40"/>
                </a:cxn>
                <a:cxn ang="0">
                  <a:pos x="161" y="32"/>
                </a:cxn>
                <a:cxn ang="0">
                  <a:pos x="187" y="28"/>
                </a:cxn>
                <a:cxn ang="0">
                  <a:pos x="213" y="32"/>
                </a:cxn>
                <a:cxn ang="0">
                  <a:pos x="239" y="40"/>
                </a:cxn>
                <a:cxn ang="0">
                  <a:pos x="276" y="66"/>
                </a:cxn>
                <a:cxn ang="0">
                  <a:pos x="296" y="97"/>
                </a:cxn>
                <a:cxn ang="0">
                  <a:pos x="305" y="134"/>
                </a:cxn>
                <a:cxn ang="0">
                  <a:pos x="309" y="175"/>
                </a:cxn>
                <a:cxn ang="0">
                  <a:pos x="312" y="212"/>
                </a:cxn>
                <a:cxn ang="0">
                  <a:pos x="319" y="250"/>
                </a:cxn>
                <a:cxn ang="0">
                  <a:pos x="335" y="286"/>
                </a:cxn>
                <a:cxn ang="0">
                  <a:pos x="360" y="321"/>
                </a:cxn>
                <a:cxn ang="0">
                  <a:pos x="394" y="348"/>
                </a:cxn>
                <a:cxn ang="0">
                  <a:pos x="433" y="365"/>
                </a:cxn>
                <a:cxn ang="0">
                  <a:pos x="472" y="372"/>
                </a:cxn>
                <a:cxn ang="0">
                  <a:pos x="513" y="372"/>
                </a:cxn>
                <a:cxn ang="0">
                  <a:pos x="553" y="366"/>
                </a:cxn>
                <a:cxn ang="0">
                  <a:pos x="590" y="356"/>
                </a:cxn>
                <a:cxn ang="0">
                  <a:pos x="625" y="344"/>
                </a:cxn>
                <a:cxn ang="0">
                  <a:pos x="655" y="332"/>
                </a:cxn>
              </a:cxnLst>
              <a:rect l="0" t="0" r="r" b="b"/>
              <a:pathLst>
                <a:path w="655" h="372">
                  <a:moveTo>
                    <a:pt x="643" y="307"/>
                  </a:moveTo>
                  <a:lnTo>
                    <a:pt x="630" y="313"/>
                  </a:lnTo>
                  <a:lnTo>
                    <a:pt x="615" y="317"/>
                  </a:lnTo>
                  <a:lnTo>
                    <a:pt x="601" y="324"/>
                  </a:lnTo>
                  <a:lnTo>
                    <a:pt x="584" y="328"/>
                  </a:lnTo>
                  <a:lnTo>
                    <a:pt x="568" y="333"/>
                  </a:lnTo>
                  <a:lnTo>
                    <a:pt x="550" y="337"/>
                  </a:lnTo>
                  <a:lnTo>
                    <a:pt x="533" y="340"/>
                  </a:lnTo>
                  <a:lnTo>
                    <a:pt x="515" y="343"/>
                  </a:lnTo>
                  <a:lnTo>
                    <a:pt x="497" y="344"/>
                  </a:lnTo>
                  <a:lnTo>
                    <a:pt x="479" y="343"/>
                  </a:lnTo>
                  <a:lnTo>
                    <a:pt x="461" y="342"/>
                  </a:lnTo>
                  <a:lnTo>
                    <a:pt x="444" y="338"/>
                  </a:lnTo>
                  <a:lnTo>
                    <a:pt x="427" y="332"/>
                  </a:lnTo>
                  <a:lnTo>
                    <a:pt x="411" y="325"/>
                  </a:lnTo>
                  <a:lnTo>
                    <a:pt x="395" y="314"/>
                  </a:lnTo>
                  <a:lnTo>
                    <a:pt x="381" y="302"/>
                  </a:lnTo>
                  <a:lnTo>
                    <a:pt x="369" y="287"/>
                  </a:lnTo>
                  <a:lnTo>
                    <a:pt x="359" y="273"/>
                  </a:lnTo>
                  <a:lnTo>
                    <a:pt x="352" y="257"/>
                  </a:lnTo>
                  <a:lnTo>
                    <a:pt x="347" y="240"/>
                  </a:lnTo>
                  <a:lnTo>
                    <a:pt x="343" y="224"/>
                  </a:lnTo>
                  <a:lnTo>
                    <a:pt x="341" y="207"/>
                  </a:lnTo>
                  <a:lnTo>
                    <a:pt x="338" y="190"/>
                  </a:lnTo>
                  <a:lnTo>
                    <a:pt x="337" y="172"/>
                  </a:lnTo>
                  <a:lnTo>
                    <a:pt x="336" y="149"/>
                  </a:lnTo>
                  <a:lnTo>
                    <a:pt x="334" y="127"/>
                  </a:lnTo>
                  <a:lnTo>
                    <a:pt x="329" y="106"/>
                  </a:lnTo>
                  <a:lnTo>
                    <a:pt x="322" y="84"/>
                  </a:lnTo>
                  <a:lnTo>
                    <a:pt x="312" y="65"/>
                  </a:lnTo>
                  <a:lnTo>
                    <a:pt x="297" y="46"/>
                  </a:lnTo>
                  <a:lnTo>
                    <a:pt x="277" y="29"/>
                  </a:lnTo>
                  <a:lnTo>
                    <a:pt x="251" y="15"/>
                  </a:lnTo>
                  <a:lnTo>
                    <a:pt x="231" y="6"/>
                  </a:lnTo>
                  <a:lnTo>
                    <a:pt x="211" y="2"/>
                  </a:lnTo>
                  <a:lnTo>
                    <a:pt x="192" y="0"/>
                  </a:lnTo>
                  <a:lnTo>
                    <a:pt x="174" y="0"/>
                  </a:lnTo>
                  <a:lnTo>
                    <a:pt x="156" y="4"/>
                  </a:lnTo>
                  <a:lnTo>
                    <a:pt x="139" y="9"/>
                  </a:lnTo>
                  <a:lnTo>
                    <a:pt x="122" y="16"/>
                  </a:lnTo>
                  <a:lnTo>
                    <a:pt x="106" y="25"/>
                  </a:lnTo>
                  <a:lnTo>
                    <a:pt x="90" y="34"/>
                  </a:lnTo>
                  <a:lnTo>
                    <a:pt x="75" y="45"/>
                  </a:lnTo>
                  <a:lnTo>
                    <a:pt x="60" y="57"/>
                  </a:lnTo>
                  <a:lnTo>
                    <a:pt x="47" y="71"/>
                  </a:lnTo>
                  <a:lnTo>
                    <a:pt x="35" y="84"/>
                  </a:lnTo>
                  <a:lnTo>
                    <a:pt x="22" y="97"/>
                  </a:lnTo>
                  <a:lnTo>
                    <a:pt x="11" y="112"/>
                  </a:lnTo>
                  <a:lnTo>
                    <a:pt x="0" y="125"/>
                  </a:lnTo>
                  <a:lnTo>
                    <a:pt x="23" y="142"/>
                  </a:lnTo>
                  <a:lnTo>
                    <a:pt x="37" y="124"/>
                  </a:lnTo>
                  <a:lnTo>
                    <a:pt x="52" y="107"/>
                  </a:lnTo>
                  <a:lnTo>
                    <a:pt x="66" y="91"/>
                  </a:lnTo>
                  <a:lnTo>
                    <a:pt x="81" y="78"/>
                  </a:lnTo>
                  <a:lnTo>
                    <a:pt x="94" y="67"/>
                  </a:lnTo>
                  <a:lnTo>
                    <a:pt x="107" y="56"/>
                  </a:lnTo>
                  <a:lnTo>
                    <a:pt x="121" y="48"/>
                  </a:lnTo>
                  <a:lnTo>
                    <a:pt x="135" y="40"/>
                  </a:lnTo>
                  <a:lnTo>
                    <a:pt x="147" y="35"/>
                  </a:lnTo>
                  <a:lnTo>
                    <a:pt x="161" y="32"/>
                  </a:lnTo>
                  <a:lnTo>
                    <a:pt x="174" y="29"/>
                  </a:lnTo>
                  <a:lnTo>
                    <a:pt x="187" y="28"/>
                  </a:lnTo>
                  <a:lnTo>
                    <a:pt x="201" y="29"/>
                  </a:lnTo>
                  <a:lnTo>
                    <a:pt x="213" y="32"/>
                  </a:lnTo>
                  <a:lnTo>
                    <a:pt x="226" y="35"/>
                  </a:lnTo>
                  <a:lnTo>
                    <a:pt x="239" y="40"/>
                  </a:lnTo>
                  <a:lnTo>
                    <a:pt x="260" y="52"/>
                  </a:lnTo>
                  <a:lnTo>
                    <a:pt x="276" y="66"/>
                  </a:lnTo>
                  <a:lnTo>
                    <a:pt x="288" y="80"/>
                  </a:lnTo>
                  <a:lnTo>
                    <a:pt x="296" y="97"/>
                  </a:lnTo>
                  <a:lnTo>
                    <a:pt x="301" y="115"/>
                  </a:lnTo>
                  <a:lnTo>
                    <a:pt x="305" y="134"/>
                  </a:lnTo>
                  <a:lnTo>
                    <a:pt x="307" y="154"/>
                  </a:lnTo>
                  <a:lnTo>
                    <a:pt x="309" y="175"/>
                  </a:lnTo>
                  <a:lnTo>
                    <a:pt x="311" y="193"/>
                  </a:lnTo>
                  <a:lnTo>
                    <a:pt x="312" y="212"/>
                  </a:lnTo>
                  <a:lnTo>
                    <a:pt x="315" y="230"/>
                  </a:lnTo>
                  <a:lnTo>
                    <a:pt x="319" y="250"/>
                  </a:lnTo>
                  <a:lnTo>
                    <a:pt x="325" y="268"/>
                  </a:lnTo>
                  <a:lnTo>
                    <a:pt x="335" y="286"/>
                  </a:lnTo>
                  <a:lnTo>
                    <a:pt x="346" y="304"/>
                  </a:lnTo>
                  <a:lnTo>
                    <a:pt x="360" y="321"/>
                  </a:lnTo>
                  <a:lnTo>
                    <a:pt x="377" y="336"/>
                  </a:lnTo>
                  <a:lnTo>
                    <a:pt x="394" y="348"/>
                  </a:lnTo>
                  <a:lnTo>
                    <a:pt x="413" y="357"/>
                  </a:lnTo>
                  <a:lnTo>
                    <a:pt x="433" y="365"/>
                  </a:lnTo>
                  <a:lnTo>
                    <a:pt x="452" y="368"/>
                  </a:lnTo>
                  <a:lnTo>
                    <a:pt x="472" y="372"/>
                  </a:lnTo>
                  <a:lnTo>
                    <a:pt x="492" y="372"/>
                  </a:lnTo>
                  <a:lnTo>
                    <a:pt x="513" y="372"/>
                  </a:lnTo>
                  <a:lnTo>
                    <a:pt x="532" y="370"/>
                  </a:lnTo>
                  <a:lnTo>
                    <a:pt x="553" y="366"/>
                  </a:lnTo>
                  <a:lnTo>
                    <a:pt x="572" y="361"/>
                  </a:lnTo>
                  <a:lnTo>
                    <a:pt x="590" y="356"/>
                  </a:lnTo>
                  <a:lnTo>
                    <a:pt x="608" y="350"/>
                  </a:lnTo>
                  <a:lnTo>
                    <a:pt x="625" y="344"/>
                  </a:lnTo>
                  <a:lnTo>
                    <a:pt x="641" y="338"/>
                  </a:lnTo>
                  <a:lnTo>
                    <a:pt x="655" y="332"/>
                  </a:lnTo>
                  <a:lnTo>
                    <a:pt x="643" y="30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2"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3"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4" name="Freeform 16"/>
            <p:cNvSpPr>
              <a:spLocks/>
            </p:cNvSpPr>
            <p:nvPr/>
          </p:nvSpPr>
          <p:spPr bwMode="auto">
            <a:xfrm>
              <a:off x="3446116" y="2595563"/>
              <a:ext cx="667494" cy="828080"/>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5"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6"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7"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8"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9"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0"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1"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2"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3"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4"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5"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6"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7"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8"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9"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0"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1"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2"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3"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4"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5"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6"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7"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8"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9"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0"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1"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4" name="Freeform 106"/>
            <p:cNvSpPr>
              <a:spLocks/>
            </p:cNvSpPr>
            <p:nvPr/>
          </p:nvSpPr>
          <p:spPr bwMode="auto">
            <a:xfrm>
              <a:off x="2441972" y="3508772"/>
              <a:ext cx="559147" cy="398562"/>
            </a:xfrm>
            <a:custGeom>
              <a:avLst/>
              <a:gdLst/>
              <a:ahLst/>
              <a:cxnLst>
                <a:cxn ang="0">
                  <a:pos x="235" y="0"/>
                </a:cxn>
                <a:cxn ang="0">
                  <a:pos x="222" y="0"/>
                </a:cxn>
                <a:cxn ang="0">
                  <a:pos x="208" y="2"/>
                </a:cxn>
                <a:cxn ang="0">
                  <a:pos x="195" y="5"/>
                </a:cxn>
                <a:cxn ang="0">
                  <a:pos x="182" y="11"/>
                </a:cxn>
                <a:cxn ang="0">
                  <a:pos x="167" y="17"/>
                </a:cxn>
                <a:cxn ang="0">
                  <a:pos x="154" y="25"/>
                </a:cxn>
                <a:cxn ang="0">
                  <a:pos x="141" y="34"/>
                </a:cxn>
                <a:cxn ang="0">
                  <a:pos x="129" y="45"/>
                </a:cxn>
                <a:cxn ang="0">
                  <a:pos x="0" y="161"/>
                </a:cxn>
                <a:cxn ang="0">
                  <a:pos x="41" y="206"/>
                </a:cxn>
                <a:cxn ang="0">
                  <a:pos x="120" y="135"/>
                </a:cxn>
                <a:cxn ang="0">
                  <a:pos x="182" y="204"/>
                </a:cxn>
                <a:cxn ang="0">
                  <a:pos x="231" y="161"/>
                </a:cxn>
                <a:cxn ang="0">
                  <a:pos x="244" y="149"/>
                </a:cxn>
                <a:cxn ang="0">
                  <a:pos x="254" y="137"/>
                </a:cxn>
                <a:cxn ang="0">
                  <a:pos x="264" y="125"/>
                </a:cxn>
                <a:cxn ang="0">
                  <a:pos x="273" y="111"/>
                </a:cxn>
                <a:cxn ang="0">
                  <a:pos x="279" y="98"/>
                </a:cxn>
                <a:cxn ang="0">
                  <a:pos x="285" y="85"/>
                </a:cxn>
                <a:cxn ang="0">
                  <a:pos x="288" y="71"/>
                </a:cxn>
                <a:cxn ang="0">
                  <a:pos x="289" y="59"/>
                </a:cxn>
                <a:cxn ang="0">
                  <a:pos x="288" y="47"/>
                </a:cxn>
                <a:cxn ang="0">
                  <a:pos x="287" y="36"/>
                </a:cxn>
                <a:cxn ang="0">
                  <a:pos x="282" y="26"/>
                </a:cxn>
                <a:cxn ang="0">
                  <a:pos x="276" y="18"/>
                </a:cxn>
                <a:cxn ang="0">
                  <a:pos x="273" y="14"/>
                </a:cxn>
                <a:cxn ang="0">
                  <a:pos x="268" y="11"/>
                </a:cxn>
                <a:cxn ang="0">
                  <a:pos x="263" y="8"/>
                </a:cxn>
                <a:cxn ang="0">
                  <a:pos x="258" y="5"/>
                </a:cxn>
                <a:cxn ang="0">
                  <a:pos x="253" y="3"/>
                </a:cxn>
                <a:cxn ang="0">
                  <a:pos x="247" y="1"/>
                </a:cxn>
                <a:cxn ang="0">
                  <a:pos x="241" y="1"/>
                </a:cxn>
                <a:cxn ang="0">
                  <a:pos x="235" y="0"/>
                </a:cxn>
              </a:cxnLst>
              <a:rect l="0" t="0" r="r" b="b"/>
              <a:pathLst>
                <a:path w="289" h="206">
                  <a:moveTo>
                    <a:pt x="235" y="0"/>
                  </a:moveTo>
                  <a:lnTo>
                    <a:pt x="222" y="0"/>
                  </a:lnTo>
                  <a:lnTo>
                    <a:pt x="208" y="2"/>
                  </a:lnTo>
                  <a:lnTo>
                    <a:pt x="195" y="5"/>
                  </a:lnTo>
                  <a:lnTo>
                    <a:pt x="182" y="11"/>
                  </a:lnTo>
                  <a:lnTo>
                    <a:pt x="167" y="17"/>
                  </a:lnTo>
                  <a:lnTo>
                    <a:pt x="154" y="25"/>
                  </a:lnTo>
                  <a:lnTo>
                    <a:pt x="141" y="34"/>
                  </a:lnTo>
                  <a:lnTo>
                    <a:pt x="129" y="45"/>
                  </a:lnTo>
                  <a:lnTo>
                    <a:pt x="0" y="161"/>
                  </a:lnTo>
                  <a:lnTo>
                    <a:pt x="41" y="206"/>
                  </a:lnTo>
                  <a:lnTo>
                    <a:pt x="120" y="135"/>
                  </a:lnTo>
                  <a:lnTo>
                    <a:pt x="182" y="204"/>
                  </a:lnTo>
                  <a:lnTo>
                    <a:pt x="231" y="161"/>
                  </a:lnTo>
                  <a:lnTo>
                    <a:pt x="244" y="149"/>
                  </a:lnTo>
                  <a:lnTo>
                    <a:pt x="254" y="137"/>
                  </a:lnTo>
                  <a:lnTo>
                    <a:pt x="264" y="125"/>
                  </a:lnTo>
                  <a:lnTo>
                    <a:pt x="273" y="111"/>
                  </a:lnTo>
                  <a:lnTo>
                    <a:pt x="279" y="98"/>
                  </a:lnTo>
                  <a:lnTo>
                    <a:pt x="285" y="85"/>
                  </a:lnTo>
                  <a:lnTo>
                    <a:pt x="288" y="71"/>
                  </a:lnTo>
                  <a:lnTo>
                    <a:pt x="289" y="59"/>
                  </a:lnTo>
                  <a:lnTo>
                    <a:pt x="288" y="47"/>
                  </a:lnTo>
                  <a:lnTo>
                    <a:pt x="287" y="36"/>
                  </a:lnTo>
                  <a:lnTo>
                    <a:pt x="282" y="26"/>
                  </a:lnTo>
                  <a:lnTo>
                    <a:pt x="276" y="18"/>
                  </a:lnTo>
                  <a:lnTo>
                    <a:pt x="273" y="14"/>
                  </a:lnTo>
                  <a:lnTo>
                    <a:pt x="268" y="11"/>
                  </a:lnTo>
                  <a:lnTo>
                    <a:pt x="263" y="8"/>
                  </a:lnTo>
                  <a:lnTo>
                    <a:pt x="258" y="5"/>
                  </a:lnTo>
                  <a:lnTo>
                    <a:pt x="253" y="3"/>
                  </a:lnTo>
                  <a:lnTo>
                    <a:pt x="247" y="1"/>
                  </a:lnTo>
                  <a:lnTo>
                    <a:pt x="241" y="1"/>
                  </a:lnTo>
                  <a:lnTo>
                    <a:pt x="235"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5" name="Freeform 107"/>
            <p:cNvSpPr>
              <a:spLocks/>
            </p:cNvSpPr>
            <p:nvPr/>
          </p:nvSpPr>
          <p:spPr bwMode="auto">
            <a:xfrm>
              <a:off x="2496146" y="3545532"/>
              <a:ext cx="466279" cy="307628"/>
            </a:xfrm>
            <a:custGeom>
              <a:avLst/>
              <a:gdLst/>
              <a:ahLst/>
              <a:cxnLst>
                <a:cxn ang="0">
                  <a:pos x="190" y="127"/>
                </a:cxn>
                <a:cxn ang="0">
                  <a:pos x="155" y="159"/>
                </a:cxn>
                <a:cxn ang="0">
                  <a:pos x="93" y="89"/>
                </a:cxn>
                <a:cxn ang="0">
                  <a:pos x="15" y="159"/>
                </a:cxn>
                <a:cxn ang="0">
                  <a:pos x="0" y="143"/>
                </a:cxn>
                <a:cxn ang="0">
                  <a:pos x="114" y="41"/>
                </a:cxn>
                <a:cxn ang="0">
                  <a:pos x="125" y="32"/>
                </a:cxn>
                <a:cxn ang="0">
                  <a:pos x="136" y="23"/>
                </a:cxn>
                <a:cxn ang="0">
                  <a:pos x="148" y="16"/>
                </a:cxn>
                <a:cxn ang="0">
                  <a:pos x="160" y="10"/>
                </a:cxn>
                <a:cxn ang="0">
                  <a:pos x="172" y="6"/>
                </a:cxn>
                <a:cxn ang="0">
                  <a:pos x="184" y="3"/>
                </a:cxn>
                <a:cxn ang="0">
                  <a:pos x="195" y="0"/>
                </a:cxn>
                <a:cxn ang="0">
                  <a:pos x="206" y="0"/>
                </a:cxn>
                <a:cxn ang="0">
                  <a:pos x="213" y="1"/>
                </a:cxn>
                <a:cxn ang="0">
                  <a:pos x="219" y="4"/>
                </a:cxn>
                <a:cxn ang="0">
                  <a:pos x="226" y="7"/>
                </a:cxn>
                <a:cxn ang="0">
                  <a:pos x="232" y="12"/>
                </a:cxn>
                <a:cxn ang="0">
                  <a:pos x="238" y="22"/>
                </a:cxn>
                <a:cxn ang="0">
                  <a:pos x="241" y="34"/>
                </a:cxn>
                <a:cxn ang="0">
                  <a:pos x="240" y="49"/>
                </a:cxn>
                <a:cxn ang="0">
                  <a:pos x="235" y="63"/>
                </a:cxn>
                <a:cxn ang="0">
                  <a:pos x="228" y="79"/>
                </a:cxn>
                <a:cxn ang="0">
                  <a:pos x="218" y="96"/>
                </a:cxn>
                <a:cxn ang="0">
                  <a:pos x="206" y="112"/>
                </a:cxn>
                <a:cxn ang="0">
                  <a:pos x="190" y="127"/>
                </a:cxn>
              </a:cxnLst>
              <a:rect l="0" t="0" r="r" b="b"/>
              <a:pathLst>
                <a:path w="241" h="159">
                  <a:moveTo>
                    <a:pt x="190" y="127"/>
                  </a:moveTo>
                  <a:lnTo>
                    <a:pt x="155" y="159"/>
                  </a:lnTo>
                  <a:lnTo>
                    <a:pt x="93" y="89"/>
                  </a:lnTo>
                  <a:lnTo>
                    <a:pt x="15" y="159"/>
                  </a:lnTo>
                  <a:lnTo>
                    <a:pt x="0" y="143"/>
                  </a:lnTo>
                  <a:lnTo>
                    <a:pt x="114" y="41"/>
                  </a:lnTo>
                  <a:lnTo>
                    <a:pt x="125" y="32"/>
                  </a:lnTo>
                  <a:lnTo>
                    <a:pt x="136" y="23"/>
                  </a:lnTo>
                  <a:lnTo>
                    <a:pt x="148" y="16"/>
                  </a:lnTo>
                  <a:lnTo>
                    <a:pt x="160" y="10"/>
                  </a:lnTo>
                  <a:lnTo>
                    <a:pt x="172" y="6"/>
                  </a:lnTo>
                  <a:lnTo>
                    <a:pt x="184" y="3"/>
                  </a:lnTo>
                  <a:lnTo>
                    <a:pt x="195" y="0"/>
                  </a:lnTo>
                  <a:lnTo>
                    <a:pt x="206" y="0"/>
                  </a:lnTo>
                  <a:lnTo>
                    <a:pt x="213" y="1"/>
                  </a:lnTo>
                  <a:lnTo>
                    <a:pt x="219" y="4"/>
                  </a:lnTo>
                  <a:lnTo>
                    <a:pt x="226" y="7"/>
                  </a:lnTo>
                  <a:lnTo>
                    <a:pt x="232" y="12"/>
                  </a:lnTo>
                  <a:lnTo>
                    <a:pt x="238" y="22"/>
                  </a:lnTo>
                  <a:lnTo>
                    <a:pt x="241" y="34"/>
                  </a:lnTo>
                  <a:lnTo>
                    <a:pt x="240" y="49"/>
                  </a:lnTo>
                  <a:lnTo>
                    <a:pt x="235" y="63"/>
                  </a:lnTo>
                  <a:lnTo>
                    <a:pt x="228" y="79"/>
                  </a:lnTo>
                  <a:lnTo>
                    <a:pt x="218" y="96"/>
                  </a:lnTo>
                  <a:lnTo>
                    <a:pt x="206" y="112"/>
                  </a:lnTo>
                  <a:lnTo>
                    <a:pt x="190" y="127"/>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6" name="Freeform 108"/>
            <p:cNvSpPr>
              <a:spLocks/>
            </p:cNvSpPr>
            <p:nvPr/>
          </p:nvSpPr>
          <p:spPr bwMode="auto">
            <a:xfrm>
              <a:off x="2685753" y="3690640"/>
              <a:ext cx="96738" cy="88999"/>
            </a:xfrm>
            <a:custGeom>
              <a:avLst/>
              <a:gdLst/>
              <a:ahLst/>
              <a:cxnLst>
                <a:cxn ang="0">
                  <a:pos x="13" y="45"/>
                </a:cxn>
                <a:cxn ang="0">
                  <a:pos x="47" y="15"/>
                </a:cxn>
                <a:cxn ang="0">
                  <a:pos x="47" y="15"/>
                </a:cxn>
                <a:cxn ang="0">
                  <a:pos x="50" y="12"/>
                </a:cxn>
                <a:cxn ang="0">
                  <a:pos x="50" y="9"/>
                </a:cxn>
                <a:cxn ang="0">
                  <a:pos x="50" y="5"/>
                </a:cxn>
                <a:cxn ang="0">
                  <a:pos x="49" y="3"/>
                </a:cxn>
                <a:cxn ang="0">
                  <a:pos x="46" y="0"/>
                </a:cxn>
                <a:cxn ang="0">
                  <a:pos x="43" y="0"/>
                </a:cxn>
                <a:cxn ang="0">
                  <a:pos x="39" y="0"/>
                </a:cxn>
                <a:cxn ang="0">
                  <a:pos x="36" y="1"/>
                </a:cxn>
                <a:cxn ang="0">
                  <a:pos x="36" y="1"/>
                </a:cxn>
                <a:cxn ang="0">
                  <a:pos x="3" y="32"/>
                </a:cxn>
                <a:cxn ang="0">
                  <a:pos x="3" y="32"/>
                </a:cxn>
                <a:cxn ang="0">
                  <a:pos x="0" y="34"/>
                </a:cxn>
                <a:cxn ang="0">
                  <a:pos x="0" y="38"/>
                </a:cxn>
                <a:cxn ang="0">
                  <a:pos x="0" y="41"/>
                </a:cxn>
                <a:cxn ang="0">
                  <a:pos x="1" y="44"/>
                </a:cxn>
                <a:cxn ang="0">
                  <a:pos x="4" y="46"/>
                </a:cxn>
                <a:cxn ang="0">
                  <a:pos x="7" y="46"/>
                </a:cxn>
                <a:cxn ang="0">
                  <a:pos x="11" y="46"/>
                </a:cxn>
                <a:cxn ang="0">
                  <a:pos x="13" y="45"/>
                </a:cxn>
                <a:cxn ang="0">
                  <a:pos x="13" y="45"/>
                </a:cxn>
              </a:cxnLst>
              <a:rect l="0" t="0" r="r" b="b"/>
              <a:pathLst>
                <a:path w="50" h="46">
                  <a:moveTo>
                    <a:pt x="13" y="45"/>
                  </a:moveTo>
                  <a:lnTo>
                    <a:pt x="47" y="15"/>
                  </a:lnTo>
                  <a:lnTo>
                    <a:pt x="47" y="15"/>
                  </a:lnTo>
                  <a:lnTo>
                    <a:pt x="50" y="12"/>
                  </a:lnTo>
                  <a:lnTo>
                    <a:pt x="50" y="9"/>
                  </a:lnTo>
                  <a:lnTo>
                    <a:pt x="50" y="5"/>
                  </a:lnTo>
                  <a:lnTo>
                    <a:pt x="49" y="3"/>
                  </a:lnTo>
                  <a:lnTo>
                    <a:pt x="46" y="0"/>
                  </a:lnTo>
                  <a:lnTo>
                    <a:pt x="43" y="0"/>
                  </a:lnTo>
                  <a:lnTo>
                    <a:pt x="39" y="0"/>
                  </a:lnTo>
                  <a:lnTo>
                    <a:pt x="36" y="1"/>
                  </a:lnTo>
                  <a:lnTo>
                    <a:pt x="36" y="1"/>
                  </a:lnTo>
                  <a:lnTo>
                    <a:pt x="3" y="32"/>
                  </a:lnTo>
                  <a:lnTo>
                    <a:pt x="3" y="32"/>
                  </a:lnTo>
                  <a:lnTo>
                    <a:pt x="0" y="34"/>
                  </a:lnTo>
                  <a:lnTo>
                    <a:pt x="0" y="38"/>
                  </a:lnTo>
                  <a:lnTo>
                    <a:pt x="0" y="41"/>
                  </a:lnTo>
                  <a:lnTo>
                    <a:pt x="1" y="44"/>
                  </a:lnTo>
                  <a:lnTo>
                    <a:pt x="4" y="46"/>
                  </a:lnTo>
                  <a:lnTo>
                    <a:pt x="7" y="46"/>
                  </a:lnTo>
                  <a:lnTo>
                    <a:pt x="11" y="46"/>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7" name="Freeform 109"/>
            <p:cNvSpPr>
              <a:spLocks/>
            </p:cNvSpPr>
            <p:nvPr/>
          </p:nvSpPr>
          <p:spPr bwMode="auto">
            <a:xfrm>
              <a:off x="2737991" y="3742879"/>
              <a:ext cx="98673" cy="90934"/>
            </a:xfrm>
            <a:custGeom>
              <a:avLst/>
              <a:gdLst/>
              <a:ahLst/>
              <a:cxnLst>
                <a:cxn ang="0">
                  <a:pos x="13" y="45"/>
                </a:cxn>
                <a:cxn ang="0">
                  <a:pos x="48" y="14"/>
                </a:cxn>
                <a:cxn ang="0">
                  <a:pos x="48" y="14"/>
                </a:cxn>
                <a:cxn ang="0">
                  <a:pos x="51" y="12"/>
                </a:cxn>
                <a:cxn ang="0">
                  <a:pos x="51" y="8"/>
                </a:cxn>
                <a:cxn ang="0">
                  <a:pos x="51" y="5"/>
                </a:cxn>
                <a:cxn ang="0">
                  <a:pos x="48" y="2"/>
                </a:cxn>
                <a:cxn ang="0">
                  <a:pos x="46" y="0"/>
                </a:cxn>
                <a:cxn ang="0">
                  <a:pos x="43" y="0"/>
                </a:cxn>
                <a:cxn ang="0">
                  <a:pos x="40" y="0"/>
                </a:cxn>
                <a:cxn ang="0">
                  <a:pos x="37" y="2"/>
                </a:cxn>
                <a:cxn ang="0">
                  <a:pos x="37" y="2"/>
                </a:cxn>
                <a:cxn ang="0">
                  <a:pos x="2" y="33"/>
                </a:cxn>
                <a:cxn ang="0">
                  <a:pos x="2" y="33"/>
                </a:cxn>
                <a:cxn ang="0">
                  <a:pos x="0" y="35"/>
                </a:cxn>
                <a:cxn ang="0">
                  <a:pos x="0" y="37"/>
                </a:cxn>
                <a:cxn ang="0">
                  <a:pos x="0" y="41"/>
                </a:cxn>
                <a:cxn ang="0">
                  <a:pos x="1" y="43"/>
                </a:cxn>
                <a:cxn ang="0">
                  <a:pos x="3" y="46"/>
                </a:cxn>
                <a:cxn ang="0">
                  <a:pos x="7" y="47"/>
                </a:cxn>
                <a:cxn ang="0">
                  <a:pos x="11" y="47"/>
                </a:cxn>
                <a:cxn ang="0">
                  <a:pos x="13" y="45"/>
                </a:cxn>
                <a:cxn ang="0">
                  <a:pos x="13" y="45"/>
                </a:cxn>
              </a:cxnLst>
              <a:rect l="0" t="0" r="r" b="b"/>
              <a:pathLst>
                <a:path w="51" h="47">
                  <a:moveTo>
                    <a:pt x="13" y="45"/>
                  </a:moveTo>
                  <a:lnTo>
                    <a:pt x="48" y="14"/>
                  </a:lnTo>
                  <a:lnTo>
                    <a:pt x="48" y="14"/>
                  </a:lnTo>
                  <a:lnTo>
                    <a:pt x="51" y="12"/>
                  </a:lnTo>
                  <a:lnTo>
                    <a:pt x="51" y="8"/>
                  </a:lnTo>
                  <a:lnTo>
                    <a:pt x="51" y="5"/>
                  </a:lnTo>
                  <a:lnTo>
                    <a:pt x="48" y="2"/>
                  </a:lnTo>
                  <a:lnTo>
                    <a:pt x="46" y="0"/>
                  </a:lnTo>
                  <a:lnTo>
                    <a:pt x="43" y="0"/>
                  </a:lnTo>
                  <a:lnTo>
                    <a:pt x="40" y="0"/>
                  </a:lnTo>
                  <a:lnTo>
                    <a:pt x="37" y="2"/>
                  </a:lnTo>
                  <a:lnTo>
                    <a:pt x="37" y="2"/>
                  </a:lnTo>
                  <a:lnTo>
                    <a:pt x="2" y="33"/>
                  </a:lnTo>
                  <a:lnTo>
                    <a:pt x="2" y="33"/>
                  </a:lnTo>
                  <a:lnTo>
                    <a:pt x="0" y="35"/>
                  </a:lnTo>
                  <a:lnTo>
                    <a:pt x="0" y="37"/>
                  </a:lnTo>
                  <a:lnTo>
                    <a:pt x="0" y="41"/>
                  </a:lnTo>
                  <a:lnTo>
                    <a:pt x="1" y="43"/>
                  </a:lnTo>
                  <a:lnTo>
                    <a:pt x="3" y="46"/>
                  </a:lnTo>
                  <a:lnTo>
                    <a:pt x="7" y="47"/>
                  </a:lnTo>
                  <a:lnTo>
                    <a:pt x="11" y="47"/>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84079"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457200" y="2247602"/>
            <a:ext cx="3094383" cy="2541814"/>
          </a:xfrm>
          <a:prstGeom prst="rect">
            <a:avLst/>
          </a:prstGeom>
          <a:noFill/>
        </p:spPr>
      </p:pic>
      <p:grpSp>
        <p:nvGrpSpPr>
          <p:cNvPr id="8" name="Group 112"/>
          <p:cNvGrpSpPr/>
          <p:nvPr/>
        </p:nvGrpSpPr>
        <p:grpSpPr>
          <a:xfrm>
            <a:off x="789682" y="2463352"/>
            <a:ext cx="1420118" cy="1441400"/>
            <a:chOff x="1880890" y="1477268"/>
            <a:chExt cx="1420118" cy="1441400"/>
          </a:xfrm>
        </p:grpSpPr>
        <p:sp>
          <p:nvSpPr>
            <p:cNvPr id="84018"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9"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0"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1"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2"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3"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4"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5"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6"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7"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6"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7"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8"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9"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0"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1"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2"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3"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119"/>
          <p:cNvGrpSpPr/>
          <p:nvPr/>
        </p:nvGrpSpPr>
        <p:grpSpPr>
          <a:xfrm flipH="1">
            <a:off x="3939829" y="1447800"/>
            <a:ext cx="2414588" cy="2652563"/>
            <a:chOff x="2441972" y="1562398"/>
            <a:chExt cx="2414588" cy="2652563"/>
          </a:xfrm>
        </p:grpSpPr>
        <p:sp>
          <p:nvSpPr>
            <p:cNvPr id="121" name="Freeform 13"/>
            <p:cNvSpPr>
              <a:spLocks/>
            </p:cNvSpPr>
            <p:nvPr/>
          </p:nvSpPr>
          <p:spPr bwMode="auto">
            <a:xfrm>
              <a:off x="2782491" y="3446859"/>
              <a:ext cx="1267272" cy="719733"/>
            </a:xfrm>
            <a:custGeom>
              <a:avLst/>
              <a:gdLst/>
              <a:ahLst/>
              <a:cxnLst>
                <a:cxn ang="0">
                  <a:pos x="630" y="313"/>
                </a:cxn>
                <a:cxn ang="0">
                  <a:pos x="601" y="324"/>
                </a:cxn>
                <a:cxn ang="0">
                  <a:pos x="568" y="333"/>
                </a:cxn>
                <a:cxn ang="0">
                  <a:pos x="533" y="340"/>
                </a:cxn>
                <a:cxn ang="0">
                  <a:pos x="497" y="344"/>
                </a:cxn>
                <a:cxn ang="0">
                  <a:pos x="461" y="342"/>
                </a:cxn>
                <a:cxn ang="0">
                  <a:pos x="427" y="332"/>
                </a:cxn>
                <a:cxn ang="0">
                  <a:pos x="395" y="314"/>
                </a:cxn>
                <a:cxn ang="0">
                  <a:pos x="369" y="287"/>
                </a:cxn>
                <a:cxn ang="0">
                  <a:pos x="352" y="257"/>
                </a:cxn>
                <a:cxn ang="0">
                  <a:pos x="343" y="224"/>
                </a:cxn>
                <a:cxn ang="0">
                  <a:pos x="338" y="190"/>
                </a:cxn>
                <a:cxn ang="0">
                  <a:pos x="336" y="149"/>
                </a:cxn>
                <a:cxn ang="0">
                  <a:pos x="329" y="106"/>
                </a:cxn>
                <a:cxn ang="0">
                  <a:pos x="312" y="65"/>
                </a:cxn>
                <a:cxn ang="0">
                  <a:pos x="277" y="29"/>
                </a:cxn>
                <a:cxn ang="0">
                  <a:pos x="231" y="6"/>
                </a:cxn>
                <a:cxn ang="0">
                  <a:pos x="192" y="0"/>
                </a:cxn>
                <a:cxn ang="0">
                  <a:pos x="156" y="4"/>
                </a:cxn>
                <a:cxn ang="0">
                  <a:pos x="122" y="16"/>
                </a:cxn>
                <a:cxn ang="0">
                  <a:pos x="90" y="34"/>
                </a:cxn>
                <a:cxn ang="0">
                  <a:pos x="60" y="57"/>
                </a:cxn>
                <a:cxn ang="0">
                  <a:pos x="35" y="84"/>
                </a:cxn>
                <a:cxn ang="0">
                  <a:pos x="11" y="112"/>
                </a:cxn>
                <a:cxn ang="0">
                  <a:pos x="23" y="142"/>
                </a:cxn>
                <a:cxn ang="0">
                  <a:pos x="52" y="107"/>
                </a:cxn>
                <a:cxn ang="0">
                  <a:pos x="81" y="78"/>
                </a:cxn>
                <a:cxn ang="0">
                  <a:pos x="107" y="56"/>
                </a:cxn>
                <a:cxn ang="0">
                  <a:pos x="135" y="40"/>
                </a:cxn>
                <a:cxn ang="0">
                  <a:pos x="161" y="32"/>
                </a:cxn>
                <a:cxn ang="0">
                  <a:pos x="187" y="28"/>
                </a:cxn>
                <a:cxn ang="0">
                  <a:pos x="213" y="32"/>
                </a:cxn>
                <a:cxn ang="0">
                  <a:pos x="239" y="40"/>
                </a:cxn>
                <a:cxn ang="0">
                  <a:pos x="276" y="66"/>
                </a:cxn>
                <a:cxn ang="0">
                  <a:pos x="296" y="97"/>
                </a:cxn>
                <a:cxn ang="0">
                  <a:pos x="305" y="134"/>
                </a:cxn>
                <a:cxn ang="0">
                  <a:pos x="309" y="175"/>
                </a:cxn>
                <a:cxn ang="0">
                  <a:pos x="312" y="212"/>
                </a:cxn>
                <a:cxn ang="0">
                  <a:pos x="319" y="250"/>
                </a:cxn>
                <a:cxn ang="0">
                  <a:pos x="335" y="286"/>
                </a:cxn>
                <a:cxn ang="0">
                  <a:pos x="360" y="321"/>
                </a:cxn>
                <a:cxn ang="0">
                  <a:pos x="394" y="348"/>
                </a:cxn>
                <a:cxn ang="0">
                  <a:pos x="433" y="365"/>
                </a:cxn>
                <a:cxn ang="0">
                  <a:pos x="472" y="372"/>
                </a:cxn>
                <a:cxn ang="0">
                  <a:pos x="513" y="372"/>
                </a:cxn>
                <a:cxn ang="0">
                  <a:pos x="553" y="366"/>
                </a:cxn>
                <a:cxn ang="0">
                  <a:pos x="590" y="356"/>
                </a:cxn>
                <a:cxn ang="0">
                  <a:pos x="625" y="344"/>
                </a:cxn>
                <a:cxn ang="0">
                  <a:pos x="655" y="332"/>
                </a:cxn>
              </a:cxnLst>
              <a:rect l="0" t="0" r="r" b="b"/>
              <a:pathLst>
                <a:path w="655" h="372">
                  <a:moveTo>
                    <a:pt x="643" y="307"/>
                  </a:moveTo>
                  <a:lnTo>
                    <a:pt x="630" y="313"/>
                  </a:lnTo>
                  <a:lnTo>
                    <a:pt x="615" y="317"/>
                  </a:lnTo>
                  <a:lnTo>
                    <a:pt x="601" y="324"/>
                  </a:lnTo>
                  <a:lnTo>
                    <a:pt x="584" y="328"/>
                  </a:lnTo>
                  <a:lnTo>
                    <a:pt x="568" y="333"/>
                  </a:lnTo>
                  <a:lnTo>
                    <a:pt x="550" y="337"/>
                  </a:lnTo>
                  <a:lnTo>
                    <a:pt x="533" y="340"/>
                  </a:lnTo>
                  <a:lnTo>
                    <a:pt x="515" y="343"/>
                  </a:lnTo>
                  <a:lnTo>
                    <a:pt x="497" y="344"/>
                  </a:lnTo>
                  <a:lnTo>
                    <a:pt x="479" y="343"/>
                  </a:lnTo>
                  <a:lnTo>
                    <a:pt x="461" y="342"/>
                  </a:lnTo>
                  <a:lnTo>
                    <a:pt x="444" y="338"/>
                  </a:lnTo>
                  <a:lnTo>
                    <a:pt x="427" y="332"/>
                  </a:lnTo>
                  <a:lnTo>
                    <a:pt x="411" y="325"/>
                  </a:lnTo>
                  <a:lnTo>
                    <a:pt x="395" y="314"/>
                  </a:lnTo>
                  <a:lnTo>
                    <a:pt x="381" y="302"/>
                  </a:lnTo>
                  <a:lnTo>
                    <a:pt x="369" y="287"/>
                  </a:lnTo>
                  <a:lnTo>
                    <a:pt x="359" y="273"/>
                  </a:lnTo>
                  <a:lnTo>
                    <a:pt x="352" y="257"/>
                  </a:lnTo>
                  <a:lnTo>
                    <a:pt x="347" y="240"/>
                  </a:lnTo>
                  <a:lnTo>
                    <a:pt x="343" y="224"/>
                  </a:lnTo>
                  <a:lnTo>
                    <a:pt x="341" y="207"/>
                  </a:lnTo>
                  <a:lnTo>
                    <a:pt x="338" y="190"/>
                  </a:lnTo>
                  <a:lnTo>
                    <a:pt x="337" y="172"/>
                  </a:lnTo>
                  <a:lnTo>
                    <a:pt x="336" y="149"/>
                  </a:lnTo>
                  <a:lnTo>
                    <a:pt x="334" y="127"/>
                  </a:lnTo>
                  <a:lnTo>
                    <a:pt x="329" y="106"/>
                  </a:lnTo>
                  <a:lnTo>
                    <a:pt x="322" y="84"/>
                  </a:lnTo>
                  <a:lnTo>
                    <a:pt x="312" y="65"/>
                  </a:lnTo>
                  <a:lnTo>
                    <a:pt x="297" y="46"/>
                  </a:lnTo>
                  <a:lnTo>
                    <a:pt x="277" y="29"/>
                  </a:lnTo>
                  <a:lnTo>
                    <a:pt x="251" y="15"/>
                  </a:lnTo>
                  <a:lnTo>
                    <a:pt x="231" y="6"/>
                  </a:lnTo>
                  <a:lnTo>
                    <a:pt x="211" y="2"/>
                  </a:lnTo>
                  <a:lnTo>
                    <a:pt x="192" y="0"/>
                  </a:lnTo>
                  <a:lnTo>
                    <a:pt x="174" y="0"/>
                  </a:lnTo>
                  <a:lnTo>
                    <a:pt x="156" y="4"/>
                  </a:lnTo>
                  <a:lnTo>
                    <a:pt x="139" y="9"/>
                  </a:lnTo>
                  <a:lnTo>
                    <a:pt x="122" y="16"/>
                  </a:lnTo>
                  <a:lnTo>
                    <a:pt x="106" y="25"/>
                  </a:lnTo>
                  <a:lnTo>
                    <a:pt x="90" y="34"/>
                  </a:lnTo>
                  <a:lnTo>
                    <a:pt x="75" y="45"/>
                  </a:lnTo>
                  <a:lnTo>
                    <a:pt x="60" y="57"/>
                  </a:lnTo>
                  <a:lnTo>
                    <a:pt x="47" y="71"/>
                  </a:lnTo>
                  <a:lnTo>
                    <a:pt x="35" y="84"/>
                  </a:lnTo>
                  <a:lnTo>
                    <a:pt x="22" y="97"/>
                  </a:lnTo>
                  <a:lnTo>
                    <a:pt x="11" y="112"/>
                  </a:lnTo>
                  <a:lnTo>
                    <a:pt x="0" y="125"/>
                  </a:lnTo>
                  <a:lnTo>
                    <a:pt x="23" y="142"/>
                  </a:lnTo>
                  <a:lnTo>
                    <a:pt x="37" y="124"/>
                  </a:lnTo>
                  <a:lnTo>
                    <a:pt x="52" y="107"/>
                  </a:lnTo>
                  <a:lnTo>
                    <a:pt x="66" y="91"/>
                  </a:lnTo>
                  <a:lnTo>
                    <a:pt x="81" y="78"/>
                  </a:lnTo>
                  <a:lnTo>
                    <a:pt x="94" y="67"/>
                  </a:lnTo>
                  <a:lnTo>
                    <a:pt x="107" y="56"/>
                  </a:lnTo>
                  <a:lnTo>
                    <a:pt x="121" y="48"/>
                  </a:lnTo>
                  <a:lnTo>
                    <a:pt x="135" y="40"/>
                  </a:lnTo>
                  <a:lnTo>
                    <a:pt x="147" y="35"/>
                  </a:lnTo>
                  <a:lnTo>
                    <a:pt x="161" y="32"/>
                  </a:lnTo>
                  <a:lnTo>
                    <a:pt x="174" y="29"/>
                  </a:lnTo>
                  <a:lnTo>
                    <a:pt x="187" y="28"/>
                  </a:lnTo>
                  <a:lnTo>
                    <a:pt x="201" y="29"/>
                  </a:lnTo>
                  <a:lnTo>
                    <a:pt x="213" y="32"/>
                  </a:lnTo>
                  <a:lnTo>
                    <a:pt x="226" y="35"/>
                  </a:lnTo>
                  <a:lnTo>
                    <a:pt x="239" y="40"/>
                  </a:lnTo>
                  <a:lnTo>
                    <a:pt x="260" y="52"/>
                  </a:lnTo>
                  <a:lnTo>
                    <a:pt x="276" y="66"/>
                  </a:lnTo>
                  <a:lnTo>
                    <a:pt x="288" y="80"/>
                  </a:lnTo>
                  <a:lnTo>
                    <a:pt x="296" y="97"/>
                  </a:lnTo>
                  <a:lnTo>
                    <a:pt x="301" y="115"/>
                  </a:lnTo>
                  <a:lnTo>
                    <a:pt x="305" y="134"/>
                  </a:lnTo>
                  <a:lnTo>
                    <a:pt x="307" y="154"/>
                  </a:lnTo>
                  <a:lnTo>
                    <a:pt x="309" y="175"/>
                  </a:lnTo>
                  <a:lnTo>
                    <a:pt x="311" y="193"/>
                  </a:lnTo>
                  <a:lnTo>
                    <a:pt x="312" y="212"/>
                  </a:lnTo>
                  <a:lnTo>
                    <a:pt x="315" y="230"/>
                  </a:lnTo>
                  <a:lnTo>
                    <a:pt x="319" y="250"/>
                  </a:lnTo>
                  <a:lnTo>
                    <a:pt x="325" y="268"/>
                  </a:lnTo>
                  <a:lnTo>
                    <a:pt x="335" y="286"/>
                  </a:lnTo>
                  <a:lnTo>
                    <a:pt x="346" y="304"/>
                  </a:lnTo>
                  <a:lnTo>
                    <a:pt x="360" y="321"/>
                  </a:lnTo>
                  <a:lnTo>
                    <a:pt x="377" y="336"/>
                  </a:lnTo>
                  <a:lnTo>
                    <a:pt x="394" y="348"/>
                  </a:lnTo>
                  <a:lnTo>
                    <a:pt x="413" y="357"/>
                  </a:lnTo>
                  <a:lnTo>
                    <a:pt x="433" y="365"/>
                  </a:lnTo>
                  <a:lnTo>
                    <a:pt x="452" y="368"/>
                  </a:lnTo>
                  <a:lnTo>
                    <a:pt x="472" y="372"/>
                  </a:lnTo>
                  <a:lnTo>
                    <a:pt x="492" y="372"/>
                  </a:lnTo>
                  <a:lnTo>
                    <a:pt x="513" y="372"/>
                  </a:lnTo>
                  <a:lnTo>
                    <a:pt x="532" y="370"/>
                  </a:lnTo>
                  <a:lnTo>
                    <a:pt x="553" y="366"/>
                  </a:lnTo>
                  <a:lnTo>
                    <a:pt x="572" y="361"/>
                  </a:lnTo>
                  <a:lnTo>
                    <a:pt x="590" y="356"/>
                  </a:lnTo>
                  <a:lnTo>
                    <a:pt x="608" y="350"/>
                  </a:lnTo>
                  <a:lnTo>
                    <a:pt x="625" y="344"/>
                  </a:lnTo>
                  <a:lnTo>
                    <a:pt x="641" y="338"/>
                  </a:lnTo>
                  <a:lnTo>
                    <a:pt x="655" y="332"/>
                  </a:lnTo>
                  <a:lnTo>
                    <a:pt x="643" y="30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6"/>
            <p:cNvSpPr>
              <a:spLocks/>
            </p:cNvSpPr>
            <p:nvPr/>
          </p:nvSpPr>
          <p:spPr bwMode="auto">
            <a:xfrm>
              <a:off x="3446116" y="2595563"/>
              <a:ext cx="667494" cy="828080"/>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1"/>
            <p:cNvSpPr>
              <a:spLocks/>
            </p:cNvSpPr>
            <p:nvPr/>
          </p:nvSpPr>
          <p:spPr bwMode="auto">
            <a:xfrm flipV="1">
              <a:off x="3519637" y="2781197"/>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06"/>
            <p:cNvSpPr>
              <a:spLocks/>
            </p:cNvSpPr>
            <p:nvPr/>
          </p:nvSpPr>
          <p:spPr bwMode="auto">
            <a:xfrm>
              <a:off x="2441972" y="3508772"/>
              <a:ext cx="559147" cy="398562"/>
            </a:xfrm>
            <a:custGeom>
              <a:avLst/>
              <a:gdLst/>
              <a:ahLst/>
              <a:cxnLst>
                <a:cxn ang="0">
                  <a:pos x="235" y="0"/>
                </a:cxn>
                <a:cxn ang="0">
                  <a:pos x="222" y="0"/>
                </a:cxn>
                <a:cxn ang="0">
                  <a:pos x="208" y="2"/>
                </a:cxn>
                <a:cxn ang="0">
                  <a:pos x="195" y="5"/>
                </a:cxn>
                <a:cxn ang="0">
                  <a:pos x="182" y="11"/>
                </a:cxn>
                <a:cxn ang="0">
                  <a:pos x="167" y="17"/>
                </a:cxn>
                <a:cxn ang="0">
                  <a:pos x="154" y="25"/>
                </a:cxn>
                <a:cxn ang="0">
                  <a:pos x="141" y="34"/>
                </a:cxn>
                <a:cxn ang="0">
                  <a:pos x="129" y="45"/>
                </a:cxn>
                <a:cxn ang="0">
                  <a:pos x="0" y="161"/>
                </a:cxn>
                <a:cxn ang="0">
                  <a:pos x="41" y="206"/>
                </a:cxn>
                <a:cxn ang="0">
                  <a:pos x="120" y="135"/>
                </a:cxn>
                <a:cxn ang="0">
                  <a:pos x="182" y="204"/>
                </a:cxn>
                <a:cxn ang="0">
                  <a:pos x="231" y="161"/>
                </a:cxn>
                <a:cxn ang="0">
                  <a:pos x="244" y="149"/>
                </a:cxn>
                <a:cxn ang="0">
                  <a:pos x="254" y="137"/>
                </a:cxn>
                <a:cxn ang="0">
                  <a:pos x="264" y="125"/>
                </a:cxn>
                <a:cxn ang="0">
                  <a:pos x="273" y="111"/>
                </a:cxn>
                <a:cxn ang="0">
                  <a:pos x="279" y="98"/>
                </a:cxn>
                <a:cxn ang="0">
                  <a:pos x="285" y="85"/>
                </a:cxn>
                <a:cxn ang="0">
                  <a:pos x="288" y="71"/>
                </a:cxn>
                <a:cxn ang="0">
                  <a:pos x="289" y="59"/>
                </a:cxn>
                <a:cxn ang="0">
                  <a:pos x="288" y="47"/>
                </a:cxn>
                <a:cxn ang="0">
                  <a:pos x="287" y="36"/>
                </a:cxn>
                <a:cxn ang="0">
                  <a:pos x="282" y="26"/>
                </a:cxn>
                <a:cxn ang="0">
                  <a:pos x="276" y="18"/>
                </a:cxn>
                <a:cxn ang="0">
                  <a:pos x="273" y="14"/>
                </a:cxn>
                <a:cxn ang="0">
                  <a:pos x="268" y="11"/>
                </a:cxn>
                <a:cxn ang="0">
                  <a:pos x="263" y="8"/>
                </a:cxn>
                <a:cxn ang="0">
                  <a:pos x="258" y="5"/>
                </a:cxn>
                <a:cxn ang="0">
                  <a:pos x="253" y="3"/>
                </a:cxn>
                <a:cxn ang="0">
                  <a:pos x="247" y="1"/>
                </a:cxn>
                <a:cxn ang="0">
                  <a:pos x="241" y="1"/>
                </a:cxn>
                <a:cxn ang="0">
                  <a:pos x="235" y="0"/>
                </a:cxn>
              </a:cxnLst>
              <a:rect l="0" t="0" r="r" b="b"/>
              <a:pathLst>
                <a:path w="289" h="206">
                  <a:moveTo>
                    <a:pt x="235" y="0"/>
                  </a:moveTo>
                  <a:lnTo>
                    <a:pt x="222" y="0"/>
                  </a:lnTo>
                  <a:lnTo>
                    <a:pt x="208" y="2"/>
                  </a:lnTo>
                  <a:lnTo>
                    <a:pt x="195" y="5"/>
                  </a:lnTo>
                  <a:lnTo>
                    <a:pt x="182" y="11"/>
                  </a:lnTo>
                  <a:lnTo>
                    <a:pt x="167" y="17"/>
                  </a:lnTo>
                  <a:lnTo>
                    <a:pt x="154" y="25"/>
                  </a:lnTo>
                  <a:lnTo>
                    <a:pt x="141" y="34"/>
                  </a:lnTo>
                  <a:lnTo>
                    <a:pt x="129" y="45"/>
                  </a:lnTo>
                  <a:lnTo>
                    <a:pt x="0" y="161"/>
                  </a:lnTo>
                  <a:lnTo>
                    <a:pt x="41" y="206"/>
                  </a:lnTo>
                  <a:lnTo>
                    <a:pt x="120" y="135"/>
                  </a:lnTo>
                  <a:lnTo>
                    <a:pt x="182" y="204"/>
                  </a:lnTo>
                  <a:lnTo>
                    <a:pt x="231" y="161"/>
                  </a:lnTo>
                  <a:lnTo>
                    <a:pt x="244" y="149"/>
                  </a:lnTo>
                  <a:lnTo>
                    <a:pt x="254" y="137"/>
                  </a:lnTo>
                  <a:lnTo>
                    <a:pt x="264" y="125"/>
                  </a:lnTo>
                  <a:lnTo>
                    <a:pt x="273" y="111"/>
                  </a:lnTo>
                  <a:lnTo>
                    <a:pt x="279" y="98"/>
                  </a:lnTo>
                  <a:lnTo>
                    <a:pt x="285" y="85"/>
                  </a:lnTo>
                  <a:lnTo>
                    <a:pt x="288" y="71"/>
                  </a:lnTo>
                  <a:lnTo>
                    <a:pt x="289" y="59"/>
                  </a:lnTo>
                  <a:lnTo>
                    <a:pt x="288" y="47"/>
                  </a:lnTo>
                  <a:lnTo>
                    <a:pt x="287" y="36"/>
                  </a:lnTo>
                  <a:lnTo>
                    <a:pt x="282" y="26"/>
                  </a:lnTo>
                  <a:lnTo>
                    <a:pt x="276" y="18"/>
                  </a:lnTo>
                  <a:lnTo>
                    <a:pt x="273" y="14"/>
                  </a:lnTo>
                  <a:lnTo>
                    <a:pt x="268" y="11"/>
                  </a:lnTo>
                  <a:lnTo>
                    <a:pt x="263" y="8"/>
                  </a:lnTo>
                  <a:lnTo>
                    <a:pt x="258" y="5"/>
                  </a:lnTo>
                  <a:lnTo>
                    <a:pt x="253" y="3"/>
                  </a:lnTo>
                  <a:lnTo>
                    <a:pt x="247" y="1"/>
                  </a:lnTo>
                  <a:lnTo>
                    <a:pt x="241" y="1"/>
                  </a:lnTo>
                  <a:lnTo>
                    <a:pt x="235"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07"/>
            <p:cNvSpPr>
              <a:spLocks/>
            </p:cNvSpPr>
            <p:nvPr/>
          </p:nvSpPr>
          <p:spPr bwMode="auto">
            <a:xfrm>
              <a:off x="2496146" y="3545532"/>
              <a:ext cx="466279" cy="307628"/>
            </a:xfrm>
            <a:custGeom>
              <a:avLst/>
              <a:gdLst/>
              <a:ahLst/>
              <a:cxnLst>
                <a:cxn ang="0">
                  <a:pos x="190" y="127"/>
                </a:cxn>
                <a:cxn ang="0">
                  <a:pos x="155" y="159"/>
                </a:cxn>
                <a:cxn ang="0">
                  <a:pos x="93" y="89"/>
                </a:cxn>
                <a:cxn ang="0">
                  <a:pos x="15" y="159"/>
                </a:cxn>
                <a:cxn ang="0">
                  <a:pos x="0" y="143"/>
                </a:cxn>
                <a:cxn ang="0">
                  <a:pos x="114" y="41"/>
                </a:cxn>
                <a:cxn ang="0">
                  <a:pos x="125" y="32"/>
                </a:cxn>
                <a:cxn ang="0">
                  <a:pos x="136" y="23"/>
                </a:cxn>
                <a:cxn ang="0">
                  <a:pos x="148" y="16"/>
                </a:cxn>
                <a:cxn ang="0">
                  <a:pos x="160" y="10"/>
                </a:cxn>
                <a:cxn ang="0">
                  <a:pos x="172" y="6"/>
                </a:cxn>
                <a:cxn ang="0">
                  <a:pos x="184" y="3"/>
                </a:cxn>
                <a:cxn ang="0">
                  <a:pos x="195" y="0"/>
                </a:cxn>
                <a:cxn ang="0">
                  <a:pos x="206" y="0"/>
                </a:cxn>
                <a:cxn ang="0">
                  <a:pos x="213" y="1"/>
                </a:cxn>
                <a:cxn ang="0">
                  <a:pos x="219" y="4"/>
                </a:cxn>
                <a:cxn ang="0">
                  <a:pos x="226" y="7"/>
                </a:cxn>
                <a:cxn ang="0">
                  <a:pos x="232" y="12"/>
                </a:cxn>
                <a:cxn ang="0">
                  <a:pos x="238" y="22"/>
                </a:cxn>
                <a:cxn ang="0">
                  <a:pos x="241" y="34"/>
                </a:cxn>
                <a:cxn ang="0">
                  <a:pos x="240" y="49"/>
                </a:cxn>
                <a:cxn ang="0">
                  <a:pos x="235" y="63"/>
                </a:cxn>
                <a:cxn ang="0">
                  <a:pos x="228" y="79"/>
                </a:cxn>
                <a:cxn ang="0">
                  <a:pos x="218" y="96"/>
                </a:cxn>
                <a:cxn ang="0">
                  <a:pos x="206" y="112"/>
                </a:cxn>
                <a:cxn ang="0">
                  <a:pos x="190" y="127"/>
                </a:cxn>
              </a:cxnLst>
              <a:rect l="0" t="0" r="r" b="b"/>
              <a:pathLst>
                <a:path w="241" h="159">
                  <a:moveTo>
                    <a:pt x="190" y="127"/>
                  </a:moveTo>
                  <a:lnTo>
                    <a:pt x="155" y="159"/>
                  </a:lnTo>
                  <a:lnTo>
                    <a:pt x="93" y="89"/>
                  </a:lnTo>
                  <a:lnTo>
                    <a:pt x="15" y="159"/>
                  </a:lnTo>
                  <a:lnTo>
                    <a:pt x="0" y="143"/>
                  </a:lnTo>
                  <a:lnTo>
                    <a:pt x="114" y="41"/>
                  </a:lnTo>
                  <a:lnTo>
                    <a:pt x="125" y="32"/>
                  </a:lnTo>
                  <a:lnTo>
                    <a:pt x="136" y="23"/>
                  </a:lnTo>
                  <a:lnTo>
                    <a:pt x="148" y="16"/>
                  </a:lnTo>
                  <a:lnTo>
                    <a:pt x="160" y="10"/>
                  </a:lnTo>
                  <a:lnTo>
                    <a:pt x="172" y="6"/>
                  </a:lnTo>
                  <a:lnTo>
                    <a:pt x="184" y="3"/>
                  </a:lnTo>
                  <a:lnTo>
                    <a:pt x="195" y="0"/>
                  </a:lnTo>
                  <a:lnTo>
                    <a:pt x="206" y="0"/>
                  </a:lnTo>
                  <a:lnTo>
                    <a:pt x="213" y="1"/>
                  </a:lnTo>
                  <a:lnTo>
                    <a:pt x="219" y="4"/>
                  </a:lnTo>
                  <a:lnTo>
                    <a:pt x="226" y="7"/>
                  </a:lnTo>
                  <a:lnTo>
                    <a:pt x="232" y="12"/>
                  </a:lnTo>
                  <a:lnTo>
                    <a:pt x="238" y="22"/>
                  </a:lnTo>
                  <a:lnTo>
                    <a:pt x="241" y="34"/>
                  </a:lnTo>
                  <a:lnTo>
                    <a:pt x="240" y="49"/>
                  </a:lnTo>
                  <a:lnTo>
                    <a:pt x="235" y="63"/>
                  </a:lnTo>
                  <a:lnTo>
                    <a:pt x="228" y="79"/>
                  </a:lnTo>
                  <a:lnTo>
                    <a:pt x="218" y="96"/>
                  </a:lnTo>
                  <a:lnTo>
                    <a:pt x="206" y="112"/>
                  </a:lnTo>
                  <a:lnTo>
                    <a:pt x="190" y="127"/>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08"/>
            <p:cNvSpPr>
              <a:spLocks/>
            </p:cNvSpPr>
            <p:nvPr/>
          </p:nvSpPr>
          <p:spPr bwMode="auto">
            <a:xfrm>
              <a:off x="2685753" y="3690640"/>
              <a:ext cx="96738" cy="88999"/>
            </a:xfrm>
            <a:custGeom>
              <a:avLst/>
              <a:gdLst/>
              <a:ahLst/>
              <a:cxnLst>
                <a:cxn ang="0">
                  <a:pos x="13" y="45"/>
                </a:cxn>
                <a:cxn ang="0">
                  <a:pos x="47" y="15"/>
                </a:cxn>
                <a:cxn ang="0">
                  <a:pos x="47" y="15"/>
                </a:cxn>
                <a:cxn ang="0">
                  <a:pos x="50" y="12"/>
                </a:cxn>
                <a:cxn ang="0">
                  <a:pos x="50" y="9"/>
                </a:cxn>
                <a:cxn ang="0">
                  <a:pos x="50" y="5"/>
                </a:cxn>
                <a:cxn ang="0">
                  <a:pos x="49" y="3"/>
                </a:cxn>
                <a:cxn ang="0">
                  <a:pos x="46" y="0"/>
                </a:cxn>
                <a:cxn ang="0">
                  <a:pos x="43" y="0"/>
                </a:cxn>
                <a:cxn ang="0">
                  <a:pos x="39" y="0"/>
                </a:cxn>
                <a:cxn ang="0">
                  <a:pos x="36" y="1"/>
                </a:cxn>
                <a:cxn ang="0">
                  <a:pos x="36" y="1"/>
                </a:cxn>
                <a:cxn ang="0">
                  <a:pos x="3" y="32"/>
                </a:cxn>
                <a:cxn ang="0">
                  <a:pos x="3" y="32"/>
                </a:cxn>
                <a:cxn ang="0">
                  <a:pos x="0" y="34"/>
                </a:cxn>
                <a:cxn ang="0">
                  <a:pos x="0" y="38"/>
                </a:cxn>
                <a:cxn ang="0">
                  <a:pos x="0" y="41"/>
                </a:cxn>
                <a:cxn ang="0">
                  <a:pos x="1" y="44"/>
                </a:cxn>
                <a:cxn ang="0">
                  <a:pos x="4" y="46"/>
                </a:cxn>
                <a:cxn ang="0">
                  <a:pos x="7" y="46"/>
                </a:cxn>
                <a:cxn ang="0">
                  <a:pos x="11" y="46"/>
                </a:cxn>
                <a:cxn ang="0">
                  <a:pos x="13" y="45"/>
                </a:cxn>
                <a:cxn ang="0">
                  <a:pos x="13" y="45"/>
                </a:cxn>
              </a:cxnLst>
              <a:rect l="0" t="0" r="r" b="b"/>
              <a:pathLst>
                <a:path w="50" h="46">
                  <a:moveTo>
                    <a:pt x="13" y="45"/>
                  </a:moveTo>
                  <a:lnTo>
                    <a:pt x="47" y="15"/>
                  </a:lnTo>
                  <a:lnTo>
                    <a:pt x="47" y="15"/>
                  </a:lnTo>
                  <a:lnTo>
                    <a:pt x="50" y="12"/>
                  </a:lnTo>
                  <a:lnTo>
                    <a:pt x="50" y="9"/>
                  </a:lnTo>
                  <a:lnTo>
                    <a:pt x="50" y="5"/>
                  </a:lnTo>
                  <a:lnTo>
                    <a:pt x="49" y="3"/>
                  </a:lnTo>
                  <a:lnTo>
                    <a:pt x="46" y="0"/>
                  </a:lnTo>
                  <a:lnTo>
                    <a:pt x="43" y="0"/>
                  </a:lnTo>
                  <a:lnTo>
                    <a:pt x="39" y="0"/>
                  </a:lnTo>
                  <a:lnTo>
                    <a:pt x="36" y="1"/>
                  </a:lnTo>
                  <a:lnTo>
                    <a:pt x="36" y="1"/>
                  </a:lnTo>
                  <a:lnTo>
                    <a:pt x="3" y="32"/>
                  </a:lnTo>
                  <a:lnTo>
                    <a:pt x="3" y="32"/>
                  </a:lnTo>
                  <a:lnTo>
                    <a:pt x="0" y="34"/>
                  </a:lnTo>
                  <a:lnTo>
                    <a:pt x="0" y="38"/>
                  </a:lnTo>
                  <a:lnTo>
                    <a:pt x="0" y="41"/>
                  </a:lnTo>
                  <a:lnTo>
                    <a:pt x="1" y="44"/>
                  </a:lnTo>
                  <a:lnTo>
                    <a:pt x="4" y="46"/>
                  </a:lnTo>
                  <a:lnTo>
                    <a:pt x="7" y="46"/>
                  </a:lnTo>
                  <a:lnTo>
                    <a:pt x="11" y="46"/>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09"/>
            <p:cNvSpPr>
              <a:spLocks/>
            </p:cNvSpPr>
            <p:nvPr/>
          </p:nvSpPr>
          <p:spPr bwMode="auto">
            <a:xfrm>
              <a:off x="2737991" y="3742879"/>
              <a:ext cx="98673" cy="90934"/>
            </a:xfrm>
            <a:custGeom>
              <a:avLst/>
              <a:gdLst/>
              <a:ahLst/>
              <a:cxnLst>
                <a:cxn ang="0">
                  <a:pos x="13" y="45"/>
                </a:cxn>
                <a:cxn ang="0">
                  <a:pos x="48" y="14"/>
                </a:cxn>
                <a:cxn ang="0">
                  <a:pos x="48" y="14"/>
                </a:cxn>
                <a:cxn ang="0">
                  <a:pos x="51" y="12"/>
                </a:cxn>
                <a:cxn ang="0">
                  <a:pos x="51" y="8"/>
                </a:cxn>
                <a:cxn ang="0">
                  <a:pos x="51" y="5"/>
                </a:cxn>
                <a:cxn ang="0">
                  <a:pos x="48" y="2"/>
                </a:cxn>
                <a:cxn ang="0">
                  <a:pos x="46" y="0"/>
                </a:cxn>
                <a:cxn ang="0">
                  <a:pos x="43" y="0"/>
                </a:cxn>
                <a:cxn ang="0">
                  <a:pos x="40" y="0"/>
                </a:cxn>
                <a:cxn ang="0">
                  <a:pos x="37" y="2"/>
                </a:cxn>
                <a:cxn ang="0">
                  <a:pos x="37" y="2"/>
                </a:cxn>
                <a:cxn ang="0">
                  <a:pos x="2" y="33"/>
                </a:cxn>
                <a:cxn ang="0">
                  <a:pos x="2" y="33"/>
                </a:cxn>
                <a:cxn ang="0">
                  <a:pos x="0" y="35"/>
                </a:cxn>
                <a:cxn ang="0">
                  <a:pos x="0" y="37"/>
                </a:cxn>
                <a:cxn ang="0">
                  <a:pos x="0" y="41"/>
                </a:cxn>
                <a:cxn ang="0">
                  <a:pos x="1" y="43"/>
                </a:cxn>
                <a:cxn ang="0">
                  <a:pos x="3" y="46"/>
                </a:cxn>
                <a:cxn ang="0">
                  <a:pos x="7" y="47"/>
                </a:cxn>
                <a:cxn ang="0">
                  <a:pos x="11" y="47"/>
                </a:cxn>
                <a:cxn ang="0">
                  <a:pos x="13" y="45"/>
                </a:cxn>
                <a:cxn ang="0">
                  <a:pos x="13" y="45"/>
                </a:cxn>
              </a:cxnLst>
              <a:rect l="0" t="0" r="r" b="b"/>
              <a:pathLst>
                <a:path w="51" h="47">
                  <a:moveTo>
                    <a:pt x="13" y="45"/>
                  </a:moveTo>
                  <a:lnTo>
                    <a:pt x="48" y="14"/>
                  </a:lnTo>
                  <a:lnTo>
                    <a:pt x="48" y="14"/>
                  </a:lnTo>
                  <a:lnTo>
                    <a:pt x="51" y="12"/>
                  </a:lnTo>
                  <a:lnTo>
                    <a:pt x="51" y="8"/>
                  </a:lnTo>
                  <a:lnTo>
                    <a:pt x="51" y="5"/>
                  </a:lnTo>
                  <a:lnTo>
                    <a:pt x="48" y="2"/>
                  </a:lnTo>
                  <a:lnTo>
                    <a:pt x="46" y="0"/>
                  </a:lnTo>
                  <a:lnTo>
                    <a:pt x="43" y="0"/>
                  </a:lnTo>
                  <a:lnTo>
                    <a:pt x="40" y="0"/>
                  </a:lnTo>
                  <a:lnTo>
                    <a:pt x="37" y="2"/>
                  </a:lnTo>
                  <a:lnTo>
                    <a:pt x="37" y="2"/>
                  </a:lnTo>
                  <a:lnTo>
                    <a:pt x="2" y="33"/>
                  </a:lnTo>
                  <a:lnTo>
                    <a:pt x="2" y="33"/>
                  </a:lnTo>
                  <a:lnTo>
                    <a:pt x="0" y="35"/>
                  </a:lnTo>
                  <a:lnTo>
                    <a:pt x="0" y="37"/>
                  </a:lnTo>
                  <a:lnTo>
                    <a:pt x="0" y="41"/>
                  </a:lnTo>
                  <a:lnTo>
                    <a:pt x="1" y="43"/>
                  </a:lnTo>
                  <a:lnTo>
                    <a:pt x="3" y="46"/>
                  </a:lnTo>
                  <a:lnTo>
                    <a:pt x="7" y="47"/>
                  </a:lnTo>
                  <a:lnTo>
                    <a:pt x="11" y="47"/>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7" name="TextBox 156"/>
          <p:cNvSpPr txBox="1"/>
          <p:nvPr/>
        </p:nvSpPr>
        <p:spPr>
          <a:xfrm>
            <a:off x="5526301" y="5329535"/>
            <a:ext cx="2735942" cy="461665"/>
          </a:xfrm>
          <a:prstGeom prst="rect">
            <a:avLst/>
          </a:prstGeom>
          <a:noFill/>
        </p:spPr>
        <p:txBody>
          <a:bodyPr wrap="none" rtlCol="0">
            <a:spAutoFit/>
          </a:bodyPr>
          <a:lstStyle/>
          <a:p>
            <a:r>
              <a:rPr lang="en-US" sz="2400" dirty="0" smtClean="0">
                <a:solidFill>
                  <a:schemeClr val="tx1"/>
                </a:solidFill>
              </a:rPr>
              <a:t>Attacker’s Computer</a:t>
            </a:r>
            <a:endParaRPr lang="en-US" sz="2400" dirty="0">
              <a:solidFill>
                <a:schemeClr val="tx1"/>
              </a:solidFill>
            </a:endParaRPr>
          </a:p>
        </p:txBody>
      </p:sp>
      <p:sp>
        <p:nvSpPr>
          <p:cNvPr id="707" name="TextBox 706"/>
          <p:cNvSpPr txBox="1"/>
          <p:nvPr/>
        </p:nvSpPr>
        <p:spPr>
          <a:xfrm>
            <a:off x="6872373" y="2821443"/>
            <a:ext cx="1404552" cy="830997"/>
          </a:xfrm>
          <a:prstGeom prst="rect">
            <a:avLst/>
          </a:prstGeom>
          <a:noFill/>
        </p:spPr>
        <p:txBody>
          <a:bodyPr wrap="none" rtlCol="0">
            <a:spAutoFit/>
          </a:bodyPr>
          <a:lstStyle/>
          <a:p>
            <a:r>
              <a:rPr lang="en-US" dirty="0" smtClean="0">
                <a:solidFill>
                  <a:schemeClr val="tx1"/>
                </a:solidFill>
              </a:rPr>
              <a:t>Dumping</a:t>
            </a:r>
            <a:br>
              <a:rPr lang="en-US" dirty="0" smtClean="0">
                <a:solidFill>
                  <a:schemeClr val="tx1"/>
                </a:solidFill>
              </a:rPr>
            </a:br>
            <a:r>
              <a:rPr lang="en-US" dirty="0" smtClean="0">
                <a:solidFill>
                  <a:schemeClr val="tx1"/>
                </a:solidFill>
              </a:rPr>
              <a:t>RAM…</a:t>
            </a:r>
            <a:endParaRPr lang="en-US" dirty="0">
              <a:solidFill>
                <a:schemeClr val="tx1"/>
              </a:solidFill>
            </a:endParaRPr>
          </a:p>
        </p:txBody>
      </p:sp>
      <p:grpSp>
        <p:nvGrpSpPr>
          <p:cNvPr id="10" name="Group 1252"/>
          <p:cNvGrpSpPr/>
          <p:nvPr/>
        </p:nvGrpSpPr>
        <p:grpSpPr>
          <a:xfrm flipH="1">
            <a:off x="5410200" y="2290465"/>
            <a:ext cx="3090672" cy="2542032"/>
            <a:chOff x="334963" y="2640013"/>
            <a:chExt cx="3094037" cy="2541587"/>
          </a:xfrm>
        </p:grpSpPr>
        <p:sp>
          <p:nvSpPr>
            <p:cNvPr id="709"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oup 205"/>
            <p:cNvGrpSpPr>
              <a:grpSpLocks/>
            </p:cNvGrpSpPr>
            <p:nvPr/>
          </p:nvGrpSpPr>
          <p:grpSpPr bwMode="auto">
            <a:xfrm>
              <a:off x="344488" y="2649538"/>
              <a:ext cx="3074987" cy="2522537"/>
              <a:chOff x="217" y="1669"/>
              <a:chExt cx="1937" cy="1589"/>
            </a:xfrm>
          </p:grpSpPr>
          <p:sp>
            <p:nvSpPr>
              <p:cNvPr id="1055"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9"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0"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406"/>
            <p:cNvGrpSpPr>
              <a:grpSpLocks/>
            </p:cNvGrpSpPr>
            <p:nvPr/>
          </p:nvGrpSpPr>
          <p:grpSpPr bwMode="auto">
            <a:xfrm>
              <a:off x="887321" y="4261942"/>
              <a:ext cx="1738131" cy="417464"/>
              <a:chOff x="559" y="2685"/>
              <a:chExt cx="1095" cy="263"/>
            </a:xfrm>
          </p:grpSpPr>
          <p:sp>
            <p:nvSpPr>
              <p:cNvPr id="855"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6"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8"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1"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8"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1"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4"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1"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2"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3"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4"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5"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6"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8"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69"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0"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1"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2"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4"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3" name="Group 621"/>
            <p:cNvGrpSpPr/>
            <p:nvPr/>
          </p:nvGrpSpPr>
          <p:grpSpPr>
            <a:xfrm>
              <a:off x="627063" y="4408488"/>
              <a:ext cx="2309813" cy="673100"/>
              <a:chOff x="627063" y="4408488"/>
              <a:chExt cx="2309813" cy="673100"/>
            </a:xfrm>
          </p:grpSpPr>
          <p:sp>
            <p:nvSpPr>
              <p:cNvPr id="722"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4"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25"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6"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7"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8"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9"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0"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1"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2"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3"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4"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5"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6"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7"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8"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9"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0"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1"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3"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7"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8"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9"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0"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1"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2"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3"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4"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5"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4"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6"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7"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8"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2"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3"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4"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5"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9"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0"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1"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3"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4"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5"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6"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7"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8"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1"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2"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3"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4"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5"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6"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7"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8"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9"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6"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13"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4"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5"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6"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705"/>
          <p:cNvGrpSpPr/>
          <p:nvPr/>
        </p:nvGrpSpPr>
        <p:grpSpPr>
          <a:xfrm>
            <a:off x="685800" y="4282402"/>
            <a:ext cx="1371601" cy="751263"/>
            <a:chOff x="914399" y="4834707"/>
            <a:chExt cx="2520085" cy="1380318"/>
          </a:xfrm>
        </p:grpSpPr>
        <p:pic>
          <p:nvPicPr>
            <p:cNvPr id="690" name="Picture 689" descr="sodimm.png"/>
            <p:cNvPicPr>
              <a:picLocks noChangeAspect="1"/>
            </p:cNvPicPr>
            <p:nvPr/>
          </p:nvPicPr>
          <p:blipFill>
            <a:blip r:embed="rId4" cstate="print"/>
            <a:stretch>
              <a:fillRect/>
            </a:stretch>
          </p:blipFill>
          <p:spPr>
            <a:xfrm rot="5400000">
              <a:off x="1497169" y="4251937"/>
              <a:ext cx="1354546" cy="2520085"/>
            </a:xfrm>
            <a:prstGeom prst="rect">
              <a:avLst/>
            </a:prstGeom>
            <a:effectLst>
              <a:outerShdw blurRad="50800" dist="25400" dir="5400000" algn="t" rotWithShape="0">
                <a:schemeClr val="tx1">
                  <a:alpha val="60000"/>
                </a:schemeClr>
              </a:outerShdw>
            </a:effectLst>
          </p:spPr>
        </p:pic>
        <p:grpSp>
          <p:nvGrpSpPr>
            <p:cNvPr id="15" name="Group 49"/>
            <p:cNvGrpSpPr/>
            <p:nvPr/>
          </p:nvGrpSpPr>
          <p:grpSpPr>
            <a:xfrm rot="175125" flipH="1">
              <a:off x="1633184" y="4885229"/>
              <a:ext cx="1344736" cy="1329796"/>
              <a:chOff x="1947858" y="2652718"/>
              <a:chExt cx="1714498" cy="1695454"/>
            </a:xfrm>
            <a:effectLst/>
          </p:grpSpPr>
          <p:sp>
            <p:nvSpPr>
              <p:cNvPr id="692" name="Freeform 19"/>
              <p:cNvSpPr>
                <a:spLocks/>
              </p:cNvSpPr>
              <p:nvPr/>
            </p:nvSpPr>
            <p:spPr bwMode="auto">
              <a:xfrm>
                <a:off x="1947858"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3" name="Freeform 21"/>
              <p:cNvSpPr>
                <a:spLocks/>
              </p:cNvSpPr>
              <p:nvPr/>
            </p:nvSpPr>
            <p:spPr bwMode="auto">
              <a:xfrm>
                <a:off x="1947859"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4" name="Freeform 22"/>
              <p:cNvSpPr>
                <a:spLocks/>
              </p:cNvSpPr>
              <p:nvPr/>
            </p:nvSpPr>
            <p:spPr bwMode="auto">
              <a:xfrm>
                <a:off x="2079621" y="3467107"/>
                <a:ext cx="720724" cy="776290"/>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5" name="Freeform 23"/>
              <p:cNvSpPr>
                <a:spLocks/>
              </p:cNvSpPr>
              <p:nvPr/>
            </p:nvSpPr>
            <p:spPr bwMode="auto">
              <a:xfrm>
                <a:off x="2146295" y="3524256"/>
                <a:ext cx="766761" cy="738189"/>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6" name="Freeform 24"/>
              <p:cNvSpPr>
                <a:spLocks/>
              </p:cNvSpPr>
              <p:nvPr/>
            </p:nvSpPr>
            <p:spPr bwMode="auto">
              <a:xfrm>
                <a:off x="2079621" y="3467106"/>
                <a:ext cx="720724" cy="776290"/>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7" name="Freeform 25"/>
              <p:cNvSpPr>
                <a:spLocks/>
              </p:cNvSpPr>
              <p:nvPr/>
            </p:nvSpPr>
            <p:spPr bwMode="auto">
              <a:xfrm>
                <a:off x="2052634" y="2757493"/>
                <a:ext cx="1504948" cy="1428753"/>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8" name="Freeform 26"/>
              <p:cNvSpPr>
                <a:spLocks/>
              </p:cNvSpPr>
              <p:nvPr/>
            </p:nvSpPr>
            <p:spPr bwMode="auto">
              <a:xfrm>
                <a:off x="2894008" y="2757493"/>
                <a:ext cx="388937" cy="785814"/>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9" name="Freeform 27"/>
              <p:cNvSpPr>
                <a:spLocks/>
              </p:cNvSpPr>
              <p:nvPr/>
            </p:nvSpPr>
            <p:spPr bwMode="auto">
              <a:xfrm>
                <a:off x="2828920" y="2851155"/>
                <a:ext cx="246063" cy="730251"/>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0" name="Freeform 28"/>
              <p:cNvSpPr>
                <a:spLocks/>
              </p:cNvSpPr>
              <p:nvPr/>
            </p:nvSpPr>
            <p:spPr bwMode="auto">
              <a:xfrm>
                <a:off x="3103558" y="2824168"/>
                <a:ext cx="303213" cy="728664"/>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1" name="Freeform 29"/>
              <p:cNvSpPr>
                <a:spLocks noEditPoints="1"/>
              </p:cNvSpPr>
              <p:nvPr/>
            </p:nvSpPr>
            <p:spPr bwMode="auto">
              <a:xfrm>
                <a:off x="2052634" y="2889255"/>
                <a:ext cx="1504948" cy="1296991"/>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2" name="Freeform 30"/>
              <p:cNvSpPr>
                <a:spLocks noEditPoints="1"/>
              </p:cNvSpPr>
              <p:nvPr/>
            </p:nvSpPr>
            <p:spPr bwMode="auto">
              <a:xfrm>
                <a:off x="2052634" y="2757493"/>
                <a:ext cx="1447797" cy="1419228"/>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3" name="Line 31"/>
              <p:cNvSpPr>
                <a:spLocks noChangeShapeType="1"/>
              </p:cNvSpPr>
              <p:nvPr/>
            </p:nvSpPr>
            <p:spPr bwMode="auto">
              <a:xfrm>
                <a:off x="2998785" y="3619506"/>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4" name="Line 32"/>
              <p:cNvSpPr>
                <a:spLocks noChangeShapeType="1"/>
              </p:cNvSpPr>
              <p:nvPr/>
            </p:nvSpPr>
            <p:spPr bwMode="auto">
              <a:xfrm>
                <a:off x="2998788" y="3619509"/>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5"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255" name="TextBox 1254"/>
          <p:cNvSpPr txBox="1"/>
          <p:nvPr/>
        </p:nvSpPr>
        <p:spPr>
          <a:xfrm>
            <a:off x="789682" y="5329535"/>
            <a:ext cx="2480487" cy="461665"/>
          </a:xfrm>
          <a:prstGeom prst="rect">
            <a:avLst/>
          </a:prstGeom>
          <a:noFill/>
        </p:spPr>
        <p:txBody>
          <a:bodyPr wrap="none" rtlCol="0">
            <a:spAutoFit/>
          </a:bodyPr>
          <a:lstStyle/>
          <a:p>
            <a:r>
              <a:rPr lang="en-US" sz="2400" dirty="0" smtClean="0">
                <a:solidFill>
                  <a:schemeClr val="tx1"/>
                </a:solidFill>
              </a:rPr>
              <a:t>Victim’s Computer</a:t>
            </a:r>
            <a:endParaRPr lang="en-US" sz="2400" dirty="0">
              <a:solidFill>
                <a:schemeClr val="tx1"/>
              </a:solidFill>
            </a:endParaRPr>
          </a:p>
        </p:txBody>
      </p:sp>
    </p:spTree>
    <p:extLst>
      <p:ext uri="{BB962C8B-B14F-4D97-AF65-F5344CB8AC3E}">
        <p14:creationId xmlns:p14="http://schemas.microsoft.com/office/powerpoint/2010/main" val="156232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2.77556E-17 4.2563E-6 L 0.68333 4.2563E-6 " pathEditMode="relative" rAng="0" ptsTypes="AA">
                                      <p:cBhvr>
                                        <p:cTn id="13" dur="2000" fill="hold"/>
                                        <p:tgtEl>
                                          <p:spTgt spid="14"/>
                                        </p:tgtEl>
                                        <p:attrNameLst>
                                          <p:attrName>ppt_x</p:attrName>
                                          <p:attrName>ppt_y</p:attrName>
                                        </p:attrNameLst>
                                      </p:cBhvr>
                                      <p:rCtr x="342" y="0"/>
                                    </p:animMotion>
                                  </p:childTnLst>
                                </p:cTn>
                              </p:par>
                            </p:childTnLst>
                          </p:cTn>
                        </p:par>
                        <p:par>
                          <p:cTn id="14" fill="hold">
                            <p:stCondLst>
                              <p:cond delay="2000"/>
                            </p:stCondLst>
                            <p:childTnLst>
                              <p:par>
                                <p:cTn id="15" presetID="10" presetClass="exit" presetSubtype="0" fill="hold" nodeType="afterEffect">
                                  <p:stCondLst>
                                    <p:cond delay="0"/>
                                  </p:stCondLst>
                                  <p:childTnLst>
                                    <p:animEffect transition="out" filter="fade">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childTnLst>
                                </p:cTn>
                              </p:par>
                              <p:par>
                                <p:cTn id="21" presetID="1" presetClass="entr" presetSubtype="0" fill="hold" grpId="0" nodeType="withEffect">
                                  <p:stCondLst>
                                    <p:cond delay="500"/>
                                  </p:stCondLst>
                                  <p:childTnLst>
                                    <p:set>
                                      <p:cBhvr>
                                        <p:cTn id="22" dur="1" fill="hold">
                                          <p:stCondLst>
                                            <p:cond delay="0"/>
                                          </p:stCondLst>
                                        </p:cTn>
                                        <p:tgtEl>
                                          <p:spTgt spid="707"/>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10"/>
                                        </p:tgtEl>
                                      </p:cBhvr>
                                    </p:animEffect>
                                    <p:set>
                                      <p:cBhvr>
                                        <p:cTn id="29" dur="1" fill="hold">
                                          <p:stCondLst>
                                            <p:cond delay="1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smtClean="0"/>
              <a:t>Slowing Decay By Cooling</a:t>
            </a:r>
            <a:endParaRPr lang="en-US" dirty="0"/>
          </a:p>
        </p:txBody>
      </p:sp>
      <p:pic>
        <p:nvPicPr>
          <p:cNvPr id="16387" name="Picture 3"/>
          <p:cNvPicPr>
            <a:picLocks noChangeAspect="1" noChangeArrowheads="1"/>
          </p:cNvPicPr>
          <p:nvPr/>
        </p:nvPicPr>
        <p:blipFill>
          <a:blip r:embed="rId3"/>
          <a:srcRect l="2587" r="6366"/>
          <a:stretch>
            <a:fillRect/>
          </a:stretch>
        </p:blipFill>
        <p:spPr bwMode="auto">
          <a:xfrm>
            <a:off x="0" y="1447800"/>
            <a:ext cx="9144000" cy="4114800"/>
          </a:xfrm>
          <a:prstGeom prst="rect">
            <a:avLst/>
          </a:prstGeom>
          <a:noFill/>
          <a:ln w="9525">
            <a:noFill/>
            <a:miter lim="800000"/>
            <a:headEnd/>
            <a:tailEnd/>
          </a:ln>
        </p:spPr>
      </p:pic>
      <p:sp>
        <p:nvSpPr>
          <p:cNvPr id="6" name="Rectangle 5"/>
          <p:cNvSpPr/>
          <p:nvPr/>
        </p:nvSpPr>
        <p:spPr>
          <a:xfrm>
            <a:off x="1371600" y="5816025"/>
            <a:ext cx="1085554" cy="58477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algn="ctr"/>
            <a:r>
              <a:rPr lang="en-US" sz="3200" dirty="0" smtClean="0">
                <a:solidFill>
                  <a:schemeClr val="tx1"/>
                </a:solidFill>
                <a:latin typeface="Calibri" pitchFamily="-108" charset="0"/>
              </a:rPr>
              <a:t>-50°C</a:t>
            </a:r>
            <a:endParaRPr lang="en-US" sz="3200" dirty="0">
              <a:solidFill>
                <a:schemeClr val="tx1"/>
              </a:solidFill>
              <a:latin typeface="Calibri" pitchFamily="-108" charset="0"/>
            </a:endParaRPr>
          </a:p>
        </p:txBody>
      </p:sp>
      <p:sp>
        <p:nvSpPr>
          <p:cNvPr id="7" name="Rectangle 6"/>
          <p:cNvSpPr/>
          <p:nvPr/>
        </p:nvSpPr>
        <p:spPr>
          <a:xfrm>
            <a:off x="3213510" y="5816025"/>
            <a:ext cx="4853813" cy="584776"/>
          </a:xfrm>
          <a:prstGeom prst="rect">
            <a:avLst/>
          </a:prstGeom>
        </p:spPr>
        <p:txBody>
          <a:bodyPr wrap="none">
            <a:spAutoFit/>
          </a:bodyPr>
          <a:lstStyle/>
          <a:p>
            <a:pPr algn="ctr"/>
            <a:r>
              <a:rPr lang="en-US" sz="3200" dirty="0" smtClean="0">
                <a:latin typeface="+mj-lt"/>
              </a:rPr>
              <a:t>&lt; 0.2% decay after </a:t>
            </a:r>
            <a:r>
              <a:rPr lang="en-US" sz="3200" b="1" dirty="0" smtClean="0">
                <a:latin typeface="+mj-lt"/>
              </a:rPr>
              <a:t>1 minute</a:t>
            </a:r>
            <a:endParaRPr lang="en-US" sz="3200" b="1" dirty="0">
              <a:latin typeface="+mj-lt"/>
            </a:endParaRPr>
          </a:p>
        </p:txBody>
      </p:sp>
    </p:spTree>
    <p:extLst>
      <p:ext uri="{BB962C8B-B14F-4D97-AF65-F5344CB8AC3E}">
        <p14:creationId xmlns:p14="http://schemas.microsoft.com/office/powerpoint/2010/main" val="1755342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memory.jpg"/>
          <p:cNvPicPr>
            <a:picLocks noGrp="1" noChangeAspect="1"/>
          </p:cNvPicPr>
          <p:nvPr>
            <p:ph idx="1"/>
          </p:nvPr>
        </p:nvPicPr>
        <p:blipFill>
          <a:blip r:embed="rId3"/>
          <a:srcRect l="2741" r="8648"/>
          <a:stretch>
            <a:fillRect/>
          </a:stretch>
        </p:blipFill>
        <p:spPr>
          <a:xfrm>
            <a:off x="0" y="-14759"/>
            <a:ext cx="9144000" cy="6872759"/>
          </a:xfrm>
        </p:spPr>
      </p:pic>
    </p:spTree>
    <p:extLst>
      <p:ext uri="{BB962C8B-B14F-4D97-AF65-F5344CB8AC3E}">
        <p14:creationId xmlns:p14="http://schemas.microsoft.com/office/powerpoint/2010/main" val="2444878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mory_6.jpg"/>
          <p:cNvPicPr>
            <a:picLocks noChangeAspect="1"/>
          </p:cNvPicPr>
          <p:nvPr/>
        </p:nvPicPr>
        <p:blipFill>
          <a:blip r:embed="rId3"/>
          <a:srcRect l="10808"/>
          <a:stretch>
            <a:fillRect/>
          </a:stretch>
        </p:blipFill>
        <p:spPr>
          <a:xfrm>
            <a:off x="0" y="0"/>
            <a:ext cx="9144000" cy="6858000"/>
          </a:xfrm>
          <a:prstGeom prst="rect">
            <a:avLst/>
          </a:prstGeom>
        </p:spPr>
      </p:pic>
    </p:spTree>
    <p:extLst>
      <p:ext uri="{BB962C8B-B14F-4D97-AF65-F5344CB8AC3E}">
        <p14:creationId xmlns:p14="http://schemas.microsoft.com/office/powerpoint/2010/main" val="18552363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76400"/>
            <a:ext cx="8610600" cy="2209800"/>
          </a:xfrm>
        </p:spPr>
        <p:txBody>
          <a:bodyPr>
            <a:normAutofit fontScale="90000"/>
          </a:bodyPr>
          <a:lstStyle/>
          <a:p>
            <a:pPr>
              <a:lnSpc>
                <a:spcPct val="125000"/>
              </a:lnSpc>
              <a:spcBef>
                <a:spcPts val="1200"/>
              </a:spcBef>
            </a:pPr>
            <a:r>
              <a:rPr lang="en-US" sz="6200" dirty="0" smtClean="0">
                <a:latin typeface="Tahoma" pitchFamily="34" charset="0"/>
                <a:cs typeface="Tahoma" pitchFamily="34" charset="0"/>
              </a:rPr>
              <a:t>Lest We Remember</a:t>
            </a:r>
            <a:br>
              <a:rPr lang="en-US" sz="6200" dirty="0" smtClean="0">
                <a:latin typeface="Tahoma" pitchFamily="34" charset="0"/>
                <a:cs typeface="Tahoma" pitchFamily="34" charset="0"/>
              </a:rPr>
            </a:br>
            <a:r>
              <a:rPr lang="en-US" sz="3600" dirty="0" smtClean="0">
                <a:latin typeface="Tahoma" pitchFamily="34" charset="0"/>
                <a:cs typeface="Tahoma" pitchFamily="34" charset="0"/>
              </a:rPr>
              <a:t>Cold-Boot Attacks Against Disk Encryption</a:t>
            </a:r>
            <a:endParaRPr lang="en-US" sz="3600" dirty="0">
              <a:latin typeface="Tahoma" pitchFamily="34" charset="0"/>
              <a:cs typeface="Tahoma" pitchFamily="34" charset="0"/>
            </a:endParaRPr>
          </a:p>
        </p:txBody>
      </p:sp>
      <p:sp>
        <p:nvSpPr>
          <p:cNvPr id="3" name="Subtitle 2"/>
          <p:cNvSpPr>
            <a:spLocks noGrp="1"/>
          </p:cNvSpPr>
          <p:nvPr>
            <p:ph type="subTitle" idx="1"/>
          </p:nvPr>
        </p:nvSpPr>
        <p:spPr>
          <a:xfrm>
            <a:off x="990600" y="4270374"/>
            <a:ext cx="7315200" cy="1368426"/>
          </a:xfrm>
        </p:spPr>
        <p:txBody>
          <a:bodyPr>
            <a:normAutofit/>
          </a:bodyPr>
          <a:lstStyle/>
          <a:p>
            <a:r>
              <a:rPr lang="en-US" sz="2400" dirty="0" smtClean="0">
                <a:solidFill>
                  <a:schemeClr val="tx1"/>
                </a:solidFill>
              </a:rPr>
              <a:t>J. Alex Halderman, Seth D. Schoen, Nadia </a:t>
            </a:r>
            <a:r>
              <a:rPr lang="en-US" sz="2400" dirty="0" err="1" smtClean="0">
                <a:solidFill>
                  <a:schemeClr val="tx1"/>
                </a:solidFill>
              </a:rPr>
              <a:t>Heninger</a:t>
            </a:r>
            <a:r>
              <a:rPr lang="en-US" sz="2400" dirty="0" smtClean="0">
                <a:solidFill>
                  <a:schemeClr val="tx1"/>
                </a:solidFill>
              </a:rPr>
              <a:t>, William Clarkson, William Paul, Joseph A. </a:t>
            </a:r>
            <a:r>
              <a:rPr lang="en-US" sz="2400" dirty="0" err="1" smtClean="0">
                <a:solidFill>
                  <a:schemeClr val="tx1"/>
                </a:solidFill>
              </a:rPr>
              <a:t>Calandrino</a:t>
            </a:r>
            <a:r>
              <a:rPr lang="en-US" sz="2400" dirty="0" smtClean="0">
                <a:solidFill>
                  <a:schemeClr val="tx1"/>
                </a:solidFill>
              </a:rPr>
              <a:t>, Ariel J. Feldman, Jacob </a:t>
            </a:r>
            <a:r>
              <a:rPr lang="en-US" sz="2400" dirty="0" err="1" smtClean="0">
                <a:solidFill>
                  <a:schemeClr val="tx1"/>
                </a:solidFill>
              </a:rPr>
              <a:t>Appelbaum</a:t>
            </a:r>
            <a:r>
              <a:rPr lang="en-US" sz="2400" dirty="0" smtClean="0">
                <a:solidFill>
                  <a:schemeClr val="tx1"/>
                </a:solidFill>
              </a:rPr>
              <a:t>, Edward W. </a:t>
            </a:r>
            <a:r>
              <a:rPr lang="en-US" sz="2400" dirty="0" err="1" smtClean="0">
                <a:solidFill>
                  <a:schemeClr val="tx1"/>
                </a:solidFill>
              </a:rPr>
              <a:t>Felten</a:t>
            </a:r>
            <a:endParaRPr lang="en-US" sz="2400" dirty="0" smtClean="0">
              <a:solidFill>
                <a:schemeClr val="tx1"/>
              </a:solidFill>
            </a:endParaRPr>
          </a:p>
        </p:txBody>
      </p:sp>
    </p:spTree>
    <p:extLst>
      <p:ext uri="{BB962C8B-B14F-4D97-AF65-F5344CB8AC3E}">
        <p14:creationId xmlns:p14="http://schemas.microsoft.com/office/powerpoint/2010/main" val="569561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745916" y="1722438"/>
            <a:ext cx="3962400" cy="1143000"/>
          </a:xfrm>
        </p:spPr>
        <p:txBody>
          <a:bodyPr/>
          <a:lstStyle/>
          <a:p>
            <a:pPr algn="l"/>
            <a:r>
              <a:rPr lang="en-US" dirty="0" smtClean="0"/>
              <a:t>Even Cooler</a:t>
            </a:r>
            <a:endParaRPr lang="en-US" dirty="0"/>
          </a:p>
        </p:txBody>
      </p:sp>
      <p:pic>
        <p:nvPicPr>
          <p:cNvPr id="17411" name="Picture 2"/>
          <p:cNvPicPr>
            <a:picLocks noChangeAspect="1" noChangeArrowheads="1"/>
          </p:cNvPicPr>
          <p:nvPr/>
        </p:nvPicPr>
        <p:blipFill>
          <a:blip r:embed="rId3"/>
          <a:srcRect/>
          <a:stretch>
            <a:fillRect/>
          </a:stretch>
        </p:blipFill>
        <p:spPr bwMode="auto">
          <a:xfrm>
            <a:off x="-1" y="0"/>
            <a:ext cx="4532083" cy="6858000"/>
          </a:xfrm>
          <a:prstGeom prst="rect">
            <a:avLst/>
          </a:prstGeom>
          <a:noFill/>
          <a:ln w="9525">
            <a:noFill/>
            <a:miter lim="800000"/>
            <a:headEnd/>
            <a:tailEnd/>
          </a:ln>
        </p:spPr>
      </p:pic>
      <p:sp>
        <p:nvSpPr>
          <p:cNvPr id="7" name="Rectangle 6"/>
          <p:cNvSpPr/>
          <p:nvPr/>
        </p:nvSpPr>
        <p:spPr>
          <a:xfrm>
            <a:off x="7392856" y="3779838"/>
            <a:ext cx="1293944" cy="584775"/>
          </a:xfrm>
          <a:prstGeom prst="rect">
            <a:avLst/>
          </a:prstGeom>
        </p:spPr>
        <p:style>
          <a:lnRef idx="1">
            <a:schemeClr val="accent1"/>
          </a:lnRef>
          <a:fillRef idx="3">
            <a:schemeClr val="accent1"/>
          </a:fillRef>
          <a:effectRef idx="2">
            <a:schemeClr val="accent1"/>
          </a:effectRef>
          <a:fontRef idx="minor">
            <a:schemeClr val="lt1"/>
          </a:fontRef>
        </p:style>
        <p:txBody>
          <a:bodyPr wrap="none">
            <a:spAutoFit/>
          </a:bodyPr>
          <a:lstStyle/>
          <a:p>
            <a:pPr algn="ctr"/>
            <a:r>
              <a:rPr lang="en-US" sz="3200" dirty="0" smtClean="0">
                <a:solidFill>
                  <a:schemeClr val="tx1"/>
                </a:solidFill>
                <a:latin typeface="Calibri" pitchFamily="-108" charset="0"/>
              </a:rPr>
              <a:t>-196°C</a:t>
            </a:r>
            <a:endParaRPr lang="en-US" sz="3200" dirty="0">
              <a:solidFill>
                <a:schemeClr val="tx1"/>
              </a:solidFill>
              <a:latin typeface="Calibri" pitchFamily="-108" charset="0"/>
            </a:endParaRPr>
          </a:p>
        </p:txBody>
      </p:sp>
      <p:sp>
        <p:nvSpPr>
          <p:cNvPr id="9" name="TextBox 8"/>
          <p:cNvSpPr txBox="1"/>
          <p:nvPr/>
        </p:nvSpPr>
        <p:spPr>
          <a:xfrm>
            <a:off x="4815644" y="3810000"/>
            <a:ext cx="2423356" cy="523220"/>
          </a:xfrm>
          <a:prstGeom prst="rect">
            <a:avLst/>
          </a:prstGeom>
          <a:noFill/>
        </p:spPr>
        <p:txBody>
          <a:bodyPr wrap="none" rtlCol="0">
            <a:spAutoFit/>
          </a:bodyPr>
          <a:lstStyle/>
          <a:p>
            <a:r>
              <a:rPr lang="en-US" sz="2800" dirty="0" smtClean="0"/>
              <a:t>Liquid Nitrogen</a:t>
            </a:r>
            <a:endParaRPr lang="en-US" sz="2800" dirty="0"/>
          </a:p>
        </p:txBody>
      </p:sp>
      <p:sp>
        <p:nvSpPr>
          <p:cNvPr id="10" name="TextBox 9"/>
          <p:cNvSpPr txBox="1"/>
          <p:nvPr/>
        </p:nvSpPr>
        <p:spPr>
          <a:xfrm>
            <a:off x="4800600" y="4658380"/>
            <a:ext cx="4098045" cy="523220"/>
          </a:xfrm>
          <a:prstGeom prst="rect">
            <a:avLst/>
          </a:prstGeom>
          <a:noFill/>
        </p:spPr>
        <p:txBody>
          <a:bodyPr wrap="none" rtlCol="0">
            <a:spAutoFit/>
          </a:bodyPr>
          <a:lstStyle/>
          <a:p>
            <a:r>
              <a:rPr lang="en-US" sz="2800" dirty="0" smtClean="0"/>
              <a:t>&lt; 0.17% decay after </a:t>
            </a:r>
            <a:r>
              <a:rPr lang="en-US" sz="2800" b="1" dirty="0" smtClean="0"/>
              <a:t>1 hour</a:t>
            </a:r>
            <a:endParaRPr lang="en-US" sz="2800" b="1" dirty="0"/>
          </a:p>
        </p:txBody>
      </p:sp>
      <p:sp>
        <p:nvSpPr>
          <p:cNvPr id="8" name="TextBox 7"/>
          <p:cNvSpPr txBox="1"/>
          <p:nvPr/>
        </p:nvSpPr>
        <p:spPr>
          <a:xfrm>
            <a:off x="4800600" y="5943600"/>
            <a:ext cx="3371598" cy="461665"/>
          </a:xfrm>
          <a:prstGeom prst="rect">
            <a:avLst/>
          </a:prstGeom>
          <a:noFill/>
        </p:spPr>
        <p:txBody>
          <a:bodyPr wrap="none" rtlCol="0">
            <a:spAutoFit/>
          </a:bodyPr>
          <a:lstStyle/>
          <a:p>
            <a:r>
              <a:rPr lang="en-US" sz="2400" i="1" dirty="0" smtClean="0"/>
              <a:t>Not necessary in practice</a:t>
            </a:r>
            <a:endParaRPr lang="en-US" sz="2400" i="1" dirty="0"/>
          </a:p>
        </p:txBody>
      </p:sp>
    </p:spTree>
    <p:extLst>
      <p:ext uri="{BB962C8B-B14F-4D97-AF65-F5344CB8AC3E}">
        <p14:creationId xmlns:p14="http://schemas.microsoft.com/office/powerpoint/2010/main" val="33609927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Dealing with Bit Errors</a:t>
            </a:r>
            <a:endParaRPr lang="en-US" dirty="0"/>
          </a:p>
        </p:txBody>
      </p:sp>
      <p:sp>
        <p:nvSpPr>
          <p:cNvPr id="5" name="Rectangle 4"/>
          <p:cNvSpPr/>
          <p:nvPr/>
        </p:nvSpPr>
        <p:spPr>
          <a:xfrm>
            <a:off x="381000" y="1455003"/>
            <a:ext cx="7772400" cy="830997"/>
          </a:xfrm>
          <a:prstGeom prst="rect">
            <a:avLst/>
          </a:prstGeom>
        </p:spPr>
        <p:txBody>
          <a:bodyPr wrap="square">
            <a:spAutoFit/>
          </a:bodyPr>
          <a:lstStyle/>
          <a:p>
            <a:pPr algn="l"/>
            <a:r>
              <a:rPr lang="en-US" sz="2400" dirty="0" smtClean="0">
                <a:solidFill>
                  <a:schemeClr val="tx1"/>
                </a:solidFill>
              </a:rPr>
              <a:t>Some bit errors inevitable, especially without cooling</a:t>
            </a:r>
            <a:br>
              <a:rPr lang="en-US" sz="2400" dirty="0" smtClean="0">
                <a:solidFill>
                  <a:schemeClr val="tx1"/>
                </a:solidFill>
              </a:rPr>
            </a:br>
            <a:r>
              <a:rPr lang="en-US" sz="2400" dirty="0" smtClean="0">
                <a:solidFill>
                  <a:schemeClr val="tx1"/>
                </a:solidFill>
              </a:rPr>
              <a:t>(increasing with memory density)</a:t>
            </a:r>
            <a:endParaRPr lang="en-US" sz="2400" dirty="0">
              <a:solidFill>
                <a:schemeClr val="tx1"/>
              </a:solidFill>
            </a:endParaRPr>
          </a:p>
        </p:txBody>
      </p:sp>
      <p:grpSp>
        <p:nvGrpSpPr>
          <p:cNvPr id="3" name="Group 13"/>
          <p:cNvGrpSpPr/>
          <p:nvPr/>
        </p:nvGrpSpPr>
        <p:grpSpPr>
          <a:xfrm>
            <a:off x="457200" y="2514597"/>
            <a:ext cx="4038600" cy="3733803"/>
            <a:chOff x="457200" y="2057400"/>
            <a:chExt cx="4038600" cy="3044003"/>
          </a:xfrm>
        </p:grpSpPr>
        <p:sp>
          <p:nvSpPr>
            <p:cNvPr id="7" name="TextBox 6"/>
            <p:cNvSpPr txBox="1"/>
            <p:nvPr/>
          </p:nvSpPr>
          <p:spPr>
            <a:xfrm>
              <a:off x="457200" y="2057400"/>
              <a:ext cx="4038600" cy="3044003"/>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endParaRPr lang="en-US" dirty="0" smtClean="0">
                <a:solidFill>
                  <a:schemeClr val="accent6"/>
                </a:solidFill>
              </a:endParaRPr>
            </a:p>
            <a:p>
              <a:endParaRPr lang="en-US" dirty="0" smtClean="0">
                <a:solidFill>
                  <a:schemeClr val="accent6"/>
                </a:solidFill>
              </a:endParaRPr>
            </a:p>
            <a:p>
              <a:pPr>
                <a:spcBef>
                  <a:spcPts val="1200"/>
                </a:spcBef>
              </a:pPr>
              <a:r>
                <a:rPr lang="en-US" sz="2400" dirty="0" smtClean="0">
                  <a:solidFill>
                    <a:schemeClr val="tx1"/>
                  </a:solidFill>
                </a:rPr>
                <a:t>Given corrupted K’, find K:</a:t>
              </a:r>
            </a:p>
            <a:p>
              <a:pPr>
                <a:spcBef>
                  <a:spcPts val="800"/>
                </a:spcBef>
              </a:pPr>
              <a:r>
                <a:rPr lang="en-US" sz="2400" dirty="0" smtClean="0">
                  <a:solidFill>
                    <a:schemeClr val="tx1"/>
                  </a:solidFill>
                </a:rPr>
                <a:t>Brute-force search over low Hamming distance to K’</a:t>
              </a:r>
              <a:br>
                <a:rPr lang="en-US" sz="2400" dirty="0" smtClean="0">
                  <a:solidFill>
                    <a:schemeClr val="tx1"/>
                  </a:solidFill>
                </a:rPr>
              </a:br>
              <a:r>
                <a:rPr lang="en-US" sz="2400" dirty="0" smtClean="0">
                  <a:solidFill>
                    <a:schemeClr val="tx1"/>
                  </a:solidFill>
                </a:rPr>
                <a:t/>
              </a:r>
              <a:br>
                <a:rPr lang="en-US" sz="2400" dirty="0" smtClean="0">
                  <a:solidFill>
                    <a:schemeClr val="tx1"/>
                  </a:solidFill>
                </a:rPr>
              </a:br>
              <a:r>
                <a:rPr lang="en-US" sz="2200" dirty="0" smtClean="0">
                  <a:solidFill>
                    <a:schemeClr val="tx1"/>
                  </a:solidFill>
                </a:rPr>
                <a:t>e.g. 256-bit key with 10% error:</a:t>
              </a:r>
            </a:p>
            <a:p>
              <a:pPr algn="ctr">
                <a:spcBef>
                  <a:spcPts val="800"/>
                </a:spcBef>
              </a:pPr>
              <a:r>
                <a:rPr lang="en-US" sz="2200" dirty="0" smtClean="0">
                  <a:solidFill>
                    <a:schemeClr val="tx1"/>
                  </a:solidFill>
                </a:rPr>
                <a:t>&gt; 2</a:t>
              </a:r>
              <a:r>
                <a:rPr lang="en-US" sz="2200" baseline="30000" dirty="0" smtClean="0">
                  <a:solidFill>
                    <a:schemeClr val="tx1"/>
                  </a:solidFill>
                </a:rPr>
                <a:t>56</a:t>
              </a:r>
              <a:r>
                <a:rPr lang="en-US" sz="2200" dirty="0" smtClean="0">
                  <a:solidFill>
                    <a:schemeClr val="tx1"/>
                  </a:solidFill>
                </a:rPr>
                <a:t> guesses (too slow!)</a:t>
              </a:r>
              <a:br>
                <a:rPr lang="en-US" sz="2200" dirty="0" smtClean="0">
                  <a:solidFill>
                    <a:schemeClr val="tx1"/>
                  </a:solidFill>
                </a:rPr>
              </a:br>
              <a:endParaRPr lang="en-US" sz="2200" dirty="0">
                <a:solidFill>
                  <a:schemeClr val="tx1"/>
                </a:solidFill>
              </a:endParaRPr>
            </a:p>
          </p:txBody>
        </p:sp>
        <p:sp>
          <p:nvSpPr>
            <p:cNvPr id="11" name="Rectangle 10"/>
            <p:cNvSpPr/>
            <p:nvPr/>
          </p:nvSpPr>
          <p:spPr>
            <a:xfrm>
              <a:off x="1176369" y="2174479"/>
              <a:ext cx="2557431" cy="523220"/>
            </a:xfrm>
            <a:prstGeom prst="rect">
              <a:avLst/>
            </a:prstGeom>
          </p:spPr>
          <p:txBody>
            <a:bodyPr wrap="none">
              <a:spAutoFit/>
            </a:bodyPr>
            <a:lstStyle/>
            <a:p>
              <a:pPr>
                <a:spcBef>
                  <a:spcPts val="800"/>
                </a:spcBef>
                <a:spcAft>
                  <a:spcPts val="800"/>
                </a:spcAft>
              </a:pPr>
              <a:r>
                <a:rPr lang="en-US" sz="2800" dirty="0" smtClean="0">
                  <a:solidFill>
                    <a:schemeClr val="accent6">
                      <a:lumMod val="75000"/>
                    </a:schemeClr>
                  </a:solidFill>
                </a:rPr>
                <a:t>Naïve Approach</a:t>
              </a:r>
            </a:p>
          </p:txBody>
        </p:sp>
      </p:grpSp>
      <p:grpSp>
        <p:nvGrpSpPr>
          <p:cNvPr id="4" name="Group 12"/>
          <p:cNvGrpSpPr/>
          <p:nvPr/>
        </p:nvGrpSpPr>
        <p:grpSpPr>
          <a:xfrm>
            <a:off x="4648200" y="2514599"/>
            <a:ext cx="4038600" cy="3733802"/>
            <a:chOff x="4648200" y="2057401"/>
            <a:chExt cx="4038600" cy="3962400"/>
          </a:xfrm>
        </p:grpSpPr>
        <p:sp>
          <p:nvSpPr>
            <p:cNvPr id="9" name="Rectangle 8"/>
            <p:cNvSpPr/>
            <p:nvPr/>
          </p:nvSpPr>
          <p:spPr>
            <a:xfrm>
              <a:off x="4648200" y="2057401"/>
              <a:ext cx="4038600" cy="3962400"/>
            </a:xfrm>
            <a:prstGeom prst="rect">
              <a:avLst/>
            </a:prstGeom>
            <a:ln/>
          </p:spPr>
          <p:style>
            <a:lnRef idx="1">
              <a:schemeClr val="accent1"/>
            </a:lnRef>
            <a:fillRef idx="2">
              <a:schemeClr val="accent1"/>
            </a:fillRef>
            <a:effectRef idx="1">
              <a:schemeClr val="accent1"/>
            </a:effectRef>
            <a:fontRef idx="minor">
              <a:schemeClr val="dk1"/>
            </a:fontRef>
          </p:style>
          <p:txBody>
            <a:bodyPr wrap="square">
              <a:noAutofit/>
            </a:bodyPr>
            <a:lstStyle/>
            <a:p>
              <a:pPr marL="0" indent="0">
                <a:buNone/>
                <a:tabLst>
                  <a:tab pos="461963" algn="l"/>
                </a:tabLst>
              </a:pPr>
              <a:endParaRPr lang="en-US" dirty="0" smtClean="0">
                <a:solidFill>
                  <a:schemeClr val="tx1"/>
                </a:solidFill>
              </a:endParaRPr>
            </a:p>
            <a:p>
              <a:pPr marL="0" indent="0">
                <a:buNone/>
                <a:tabLst>
                  <a:tab pos="461963" algn="l"/>
                </a:tabLst>
              </a:pPr>
              <a:endParaRPr lang="en-US" dirty="0" smtClean="0">
                <a:solidFill>
                  <a:schemeClr val="tx1"/>
                </a:solidFill>
              </a:endParaRPr>
            </a:p>
            <a:p>
              <a:pPr marL="0" indent="0">
                <a:spcBef>
                  <a:spcPts val="1200"/>
                </a:spcBef>
                <a:buNone/>
                <a:tabLst>
                  <a:tab pos="461963" algn="l"/>
                </a:tabLst>
              </a:pPr>
              <a:r>
                <a:rPr lang="en-US" sz="2400" dirty="0" smtClean="0">
                  <a:solidFill>
                    <a:schemeClr val="tx1"/>
                  </a:solidFill>
                </a:rPr>
                <a:t>Most programs store</a:t>
              </a:r>
              <a:br>
                <a:rPr lang="en-US" sz="2400" dirty="0" smtClean="0">
                  <a:solidFill>
                    <a:schemeClr val="tx1"/>
                  </a:solidFill>
                </a:rPr>
              </a:br>
              <a:r>
                <a:rPr lang="en-US" sz="2400" dirty="0" smtClean="0">
                  <a:solidFill>
                    <a:schemeClr val="tx1"/>
                  </a:solidFill>
                </a:rPr>
                <a:t>precomputed derivatives of K</a:t>
              </a:r>
              <a:br>
                <a:rPr lang="en-US" sz="2400" dirty="0" smtClean="0">
                  <a:solidFill>
                    <a:schemeClr val="tx1"/>
                  </a:solidFill>
                </a:rPr>
              </a:br>
              <a:r>
                <a:rPr lang="en-US" sz="2100" dirty="0" smtClean="0">
                  <a:solidFill>
                    <a:schemeClr val="tx1"/>
                  </a:solidFill>
                </a:rPr>
                <a:t>(e.g. key schedules)</a:t>
              </a:r>
            </a:p>
            <a:p>
              <a:pPr marL="0" indent="0">
                <a:spcBef>
                  <a:spcPts val="1200"/>
                </a:spcBef>
                <a:buNone/>
                <a:tabLst>
                  <a:tab pos="461963" algn="l"/>
                </a:tabLst>
              </a:pPr>
              <a:r>
                <a:rPr lang="en-US" sz="2400" dirty="0" smtClean="0">
                  <a:solidFill>
                    <a:schemeClr val="tx1"/>
                  </a:solidFill>
                </a:rPr>
                <a:t>These derivatives contain redundancy; we can treat them as </a:t>
              </a:r>
              <a:r>
                <a:rPr lang="en-US" sz="2400" dirty="0" smtClean="0">
                  <a:solidFill>
                    <a:srgbClr val="FF0000"/>
                  </a:solidFill>
                </a:rPr>
                <a:t>error correcting codes</a:t>
              </a:r>
            </a:p>
          </p:txBody>
        </p:sp>
        <p:sp>
          <p:nvSpPr>
            <p:cNvPr id="12" name="Rectangle 11"/>
            <p:cNvSpPr/>
            <p:nvPr/>
          </p:nvSpPr>
          <p:spPr>
            <a:xfrm>
              <a:off x="6019800" y="2219982"/>
              <a:ext cx="1161245" cy="555254"/>
            </a:xfrm>
            <a:prstGeom prst="rect">
              <a:avLst/>
            </a:prstGeom>
          </p:spPr>
          <p:txBody>
            <a:bodyPr wrap="none">
              <a:spAutoFit/>
            </a:bodyPr>
            <a:lstStyle/>
            <a:p>
              <a:r>
                <a:rPr lang="en-US" sz="2800" dirty="0" smtClean="0">
                  <a:solidFill>
                    <a:srgbClr val="FF0000"/>
                  </a:solidFill>
                </a:rPr>
                <a:t>Insight</a:t>
              </a:r>
            </a:p>
          </p:txBody>
        </p:sp>
      </p:grpSp>
    </p:spTree>
    <p:extLst>
      <p:ext uri="{BB962C8B-B14F-4D97-AF65-F5344CB8AC3E}">
        <p14:creationId xmlns:p14="http://schemas.microsoft.com/office/powerpoint/2010/main" val="207547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Other Keys</a:t>
            </a:r>
            <a:endParaRPr lang="en-US" dirty="0"/>
          </a:p>
        </p:txBody>
      </p:sp>
      <p:sp>
        <p:nvSpPr>
          <p:cNvPr id="3" name="Content Placeholder 2"/>
          <p:cNvSpPr>
            <a:spLocks noGrp="1"/>
          </p:cNvSpPr>
          <p:nvPr>
            <p:ph idx="1"/>
          </p:nvPr>
        </p:nvSpPr>
        <p:spPr>
          <a:xfrm>
            <a:off x="872384" y="1951037"/>
            <a:ext cx="7399232" cy="4525963"/>
          </a:xfrm>
        </p:spPr>
        <p:txBody>
          <a:bodyPr/>
          <a:lstStyle/>
          <a:p>
            <a:pPr>
              <a:spcAft>
                <a:spcPts val="1800"/>
              </a:spcAft>
              <a:buNone/>
            </a:pPr>
            <a:r>
              <a:rPr lang="en-US" sz="2800" dirty="0" smtClean="0">
                <a:solidFill>
                  <a:schemeClr val="tx2">
                    <a:lumMod val="75000"/>
                  </a:schemeClr>
                </a:solidFill>
              </a:rPr>
              <a:t>AES, DES </a:t>
            </a:r>
            <a:r>
              <a:rPr lang="en-US" sz="2800" dirty="0" smtClean="0"/>
              <a:t>(key schedules)</a:t>
            </a:r>
          </a:p>
          <a:p>
            <a:pPr>
              <a:spcAft>
                <a:spcPts val="1800"/>
              </a:spcAft>
              <a:buNone/>
            </a:pPr>
            <a:r>
              <a:rPr lang="en-US" sz="2800" dirty="0" smtClean="0">
                <a:solidFill>
                  <a:srgbClr val="17375E"/>
                </a:solidFill>
              </a:rPr>
              <a:t>LRW tweak keys </a:t>
            </a:r>
            <a:r>
              <a:rPr lang="en-US" sz="2800" dirty="0" smtClean="0"/>
              <a:t>(multiplication tables)</a:t>
            </a:r>
          </a:p>
          <a:p>
            <a:pPr>
              <a:spcAft>
                <a:spcPts val="1800"/>
              </a:spcAft>
              <a:buNone/>
            </a:pPr>
            <a:r>
              <a:rPr lang="en-US" sz="2800" dirty="0" smtClean="0">
                <a:solidFill>
                  <a:srgbClr val="17375E"/>
                </a:solidFill>
              </a:rPr>
              <a:t>RSA private keys</a:t>
            </a:r>
            <a:r>
              <a:rPr lang="en-US" sz="2800" dirty="0" smtClean="0"/>
              <a:t> (primes P and Q)</a:t>
            </a:r>
          </a:p>
          <a:p>
            <a:pPr>
              <a:buNone/>
            </a:pPr>
            <a:endParaRPr lang="en-US" sz="2800" dirty="0" smtClean="0"/>
          </a:p>
          <a:p>
            <a:endParaRPr lang="en-US" dirty="0" smtClean="0"/>
          </a:p>
          <a:p>
            <a:pPr>
              <a:buNone/>
            </a:pPr>
            <a:endParaRPr lang="en-US" dirty="0" smtClean="0"/>
          </a:p>
          <a:p>
            <a:pPr>
              <a:buNone/>
            </a:pPr>
            <a:endParaRPr lang="en-US" dirty="0"/>
          </a:p>
        </p:txBody>
      </p:sp>
      <p:sp>
        <p:nvSpPr>
          <p:cNvPr id="4" name="Rectangle 3"/>
          <p:cNvSpPr/>
          <p:nvPr/>
        </p:nvSpPr>
        <p:spPr>
          <a:xfrm>
            <a:off x="2421508" y="4861692"/>
            <a:ext cx="4300984" cy="792216"/>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800" dirty="0" smtClean="0">
                <a:solidFill>
                  <a:schemeClr val="tx1">
                    <a:lumMod val="85000"/>
                    <a:lumOff val="15000"/>
                  </a:schemeClr>
                </a:solidFill>
              </a:rPr>
              <a:t>Efficiency vs. Security</a:t>
            </a:r>
          </a:p>
        </p:txBody>
      </p:sp>
    </p:spTree>
    <p:extLst>
      <p:ext uri="{BB962C8B-B14F-4D97-AF65-F5344CB8AC3E}">
        <p14:creationId xmlns:p14="http://schemas.microsoft.com/office/powerpoint/2010/main" val="1257668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Keys</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a:buNone/>
            </a:pPr>
            <a:r>
              <a:rPr lang="en-US" dirty="0" smtClean="0"/>
              <a:t>Previous Methods</a:t>
            </a:r>
          </a:p>
          <a:p>
            <a:pPr lvl="1"/>
            <a:r>
              <a:rPr lang="en-US" dirty="0" smtClean="0"/>
              <a:t>Entropy methods</a:t>
            </a:r>
          </a:p>
          <a:p>
            <a:pPr lvl="2">
              <a:buNone/>
            </a:pPr>
            <a:r>
              <a:rPr lang="en-US" dirty="0" smtClean="0"/>
              <a:t>But, most high entropy data isn’t key material</a:t>
            </a:r>
          </a:p>
          <a:p>
            <a:pPr lvl="1"/>
            <a:r>
              <a:rPr lang="en-US" dirty="0" smtClean="0"/>
              <a:t>Looking for data structure</a:t>
            </a:r>
          </a:p>
          <a:p>
            <a:pPr lvl="2">
              <a:buNone/>
            </a:pPr>
            <a:r>
              <a:rPr lang="en-US" dirty="0" smtClean="0"/>
              <a:t>But, need to know internal details about software</a:t>
            </a:r>
          </a:p>
          <a:p>
            <a:pPr>
              <a:buNone/>
            </a:pPr>
            <a:r>
              <a:rPr lang="en-US" dirty="0" smtClean="0"/>
              <a:t>Our Method</a:t>
            </a:r>
          </a:p>
          <a:p>
            <a:pPr lvl="1">
              <a:buFont typeface="Calibri" pitchFamily="34" charset="0"/>
              <a:buChar char="–"/>
            </a:pPr>
            <a:r>
              <a:rPr lang="en-US" dirty="0" smtClean="0"/>
              <a:t>Focuses on key schedules</a:t>
            </a:r>
          </a:p>
          <a:p>
            <a:pPr lvl="1">
              <a:buNone/>
            </a:pPr>
            <a:r>
              <a:rPr lang="en-US" dirty="0" smtClean="0"/>
              <a:t>		Precise and fully automatic, even with decay</a:t>
            </a:r>
          </a:p>
          <a:p>
            <a:pPr lvl="1">
              <a:buNone/>
            </a:pPr>
            <a:r>
              <a:rPr lang="en-US" dirty="0" smtClean="0"/>
              <a:t>		Doesn’t require analysis of target program</a:t>
            </a:r>
            <a:endParaRPr lang="en-US" dirty="0"/>
          </a:p>
        </p:txBody>
      </p:sp>
    </p:spTree>
    <p:extLst>
      <p:ext uri="{BB962C8B-B14F-4D97-AF65-F5344CB8AC3E}">
        <p14:creationId xmlns:p14="http://schemas.microsoft.com/office/powerpoint/2010/main" val="3668025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AES Key Schedules</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pPr marL="514350" indent="-514350">
              <a:spcAft>
                <a:spcPts val="2400"/>
              </a:spcAft>
              <a:buNone/>
            </a:pPr>
            <a:r>
              <a:rPr lang="en-US" dirty="0" smtClean="0"/>
              <a:t>Iterate through each byte of memory –</a:t>
            </a:r>
          </a:p>
          <a:p>
            <a:pPr marL="514350" indent="-514350">
              <a:spcAft>
                <a:spcPts val="1200"/>
              </a:spcAft>
              <a:buNone/>
            </a:pPr>
            <a:r>
              <a:rPr lang="en-US" dirty="0" smtClean="0"/>
              <a:t>1. Treat following region as an AES key schedule</a:t>
            </a:r>
          </a:p>
          <a:p>
            <a:pPr>
              <a:buNone/>
            </a:pPr>
            <a:r>
              <a:rPr lang="en-US" dirty="0" smtClean="0"/>
              <a:t>2. For each word in the “schedule”:</a:t>
            </a:r>
          </a:p>
          <a:p>
            <a:pPr>
              <a:buNone/>
            </a:pPr>
            <a:r>
              <a:rPr lang="en-US" dirty="0" smtClean="0"/>
              <a:t>	</a:t>
            </a:r>
            <a:r>
              <a:rPr lang="en-US" sz="2800" dirty="0" smtClean="0"/>
              <a:t>Calculate correct value, assuming other bytes correct</a:t>
            </a:r>
          </a:p>
          <a:p>
            <a:pPr>
              <a:spcAft>
                <a:spcPts val="1800"/>
              </a:spcAft>
              <a:buNone/>
            </a:pPr>
            <a:r>
              <a:rPr lang="en-US" sz="2800" dirty="0" smtClean="0"/>
              <a:t>	Take Hamming distance to observed value</a:t>
            </a:r>
          </a:p>
          <a:p>
            <a:pPr>
              <a:spcAft>
                <a:spcPts val="3000"/>
              </a:spcAft>
              <a:buNone/>
            </a:pPr>
            <a:r>
              <a:rPr lang="en-US" dirty="0" smtClean="0"/>
              <a:t>3. If total distance is low, output the key</a:t>
            </a:r>
          </a:p>
        </p:txBody>
      </p:sp>
    </p:spTree>
    <p:extLst>
      <p:ext uri="{BB962C8B-B14F-4D97-AF65-F5344CB8AC3E}">
        <p14:creationId xmlns:p14="http://schemas.microsoft.com/office/powerpoint/2010/main" val="35980966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Cold-Boot Attack</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Extract memory</a:t>
            </a:r>
          </a:p>
          <a:p>
            <a:pPr marL="514350" indent="-514350">
              <a:buFont typeface="+mj-lt"/>
              <a:buAutoNum type="arabicPeriod"/>
            </a:pPr>
            <a:r>
              <a:rPr lang="en-US" dirty="0" smtClean="0"/>
              <a:t>Locate keys in memory</a:t>
            </a:r>
          </a:p>
          <a:p>
            <a:pPr marL="514350" indent="-514350">
              <a:buFont typeface="+mj-lt"/>
              <a:buAutoNum type="arabicPeriod"/>
            </a:pPr>
            <a:r>
              <a:rPr lang="en-US" dirty="0" smtClean="0"/>
              <a:t>Reconstruct decayed keys</a:t>
            </a:r>
          </a:p>
          <a:p>
            <a:pPr marL="514350" indent="-514350">
              <a:buFont typeface="+mj-lt"/>
              <a:buAutoNum type="arabicPeriod"/>
            </a:pPr>
            <a:r>
              <a:rPr lang="en-US" dirty="0" smtClean="0"/>
              <a:t>Decrypt hard drive</a:t>
            </a:r>
          </a:p>
          <a:p>
            <a:endParaRPr lang="en-US" dirty="0"/>
          </a:p>
        </p:txBody>
      </p:sp>
      <p:grpSp>
        <p:nvGrpSpPr>
          <p:cNvPr id="4" name="Group 51"/>
          <p:cNvGrpSpPr/>
          <p:nvPr/>
        </p:nvGrpSpPr>
        <p:grpSpPr>
          <a:xfrm>
            <a:off x="5994313" y="1248337"/>
            <a:ext cx="2320833" cy="3339736"/>
            <a:chOff x="3093988" y="1562398"/>
            <a:chExt cx="1762572" cy="2652563"/>
          </a:xfrm>
        </p:grpSpPr>
        <p:sp>
          <p:nvSpPr>
            <p:cNvPr id="5"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1"/>
            <p:cNvSpPr>
              <a:spLocks/>
            </p:cNvSpPr>
            <p:nvPr/>
          </p:nvSpPr>
          <p:spPr bwMode="auto">
            <a:xfrm rot="10800000">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5" name="Picture 34" descr="sodimm.png"/>
          <p:cNvPicPr>
            <a:picLocks noChangeAspect="1"/>
          </p:cNvPicPr>
          <p:nvPr/>
        </p:nvPicPr>
        <p:blipFill>
          <a:blip r:embed="rId3"/>
          <a:stretch>
            <a:fillRect/>
          </a:stretch>
        </p:blipFill>
        <p:spPr>
          <a:xfrm rot="5400000">
            <a:off x="1764246" y="4690303"/>
            <a:ext cx="1354546" cy="2520085"/>
          </a:xfrm>
          <a:prstGeom prst="rect">
            <a:avLst/>
          </a:prstGeom>
          <a:effectLst>
            <a:outerShdw blurRad="50800" dist="25400" dir="5400000" algn="t" rotWithShape="0">
              <a:schemeClr val="tx1">
                <a:alpha val="60000"/>
              </a:schemeClr>
            </a:outerShdw>
          </a:effectLst>
        </p:spPr>
      </p:pic>
      <p:pic>
        <p:nvPicPr>
          <p:cNvPr id="36" name="Picture 112" descr="C:\Documents and Settings\ah.JHALDERM-THINKP\Local Settings\Temporary Internet Files\Content.IE5\L7TGJIQP\MCj04338800000[1].png"/>
          <p:cNvPicPr>
            <a:picLocks noChangeAspect="1" noChangeArrowheads="1"/>
          </p:cNvPicPr>
          <p:nvPr/>
        </p:nvPicPr>
        <p:blipFill>
          <a:blip r:embed="rId4"/>
          <a:srcRect/>
          <a:stretch>
            <a:fillRect/>
          </a:stretch>
        </p:blipFill>
        <p:spPr bwMode="auto">
          <a:xfrm>
            <a:off x="7002282" y="5325223"/>
            <a:ext cx="1482726" cy="1482726"/>
          </a:xfrm>
          <a:prstGeom prst="rect">
            <a:avLst/>
          </a:prstGeom>
          <a:noFill/>
        </p:spPr>
      </p:pic>
      <p:pic>
        <p:nvPicPr>
          <p:cNvPr id="37" name="Picture 34" descr="C:\Documents and Settings\ah.JHALDERM-THINKP\Local Settings\Temporary Internet Files\Content.IE5\L7TGJIQP\MCj04315980000[1].png"/>
          <p:cNvPicPr>
            <a:picLocks noChangeAspect="1" noChangeArrowheads="1"/>
          </p:cNvPicPr>
          <p:nvPr/>
        </p:nvPicPr>
        <p:blipFill>
          <a:blip r:embed="rId5"/>
          <a:srcRect/>
          <a:stretch>
            <a:fillRect/>
          </a:stretch>
        </p:blipFill>
        <p:spPr bwMode="auto">
          <a:xfrm>
            <a:off x="6589475" y="4700101"/>
            <a:ext cx="1250244" cy="1250244"/>
          </a:xfrm>
          <a:prstGeom prst="rect">
            <a:avLst/>
          </a:prstGeom>
          <a:noFill/>
        </p:spPr>
      </p:pic>
      <p:grpSp>
        <p:nvGrpSpPr>
          <p:cNvPr id="38" name="Group 49"/>
          <p:cNvGrpSpPr/>
          <p:nvPr/>
        </p:nvGrpSpPr>
        <p:grpSpPr>
          <a:xfrm rot="175125" flipH="1">
            <a:off x="1788077" y="5373868"/>
            <a:ext cx="1344735" cy="1329796"/>
            <a:chOff x="1947859" y="2652726"/>
            <a:chExt cx="1714496" cy="1695458"/>
          </a:xfrm>
          <a:effectLst/>
        </p:grpSpPr>
        <p:sp>
          <p:nvSpPr>
            <p:cNvPr id="39" name="Freeform 19"/>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1"/>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22"/>
            <p:cNvSpPr>
              <a:spLocks/>
            </p:cNvSpPr>
            <p:nvPr/>
          </p:nvSpPr>
          <p:spPr bwMode="auto">
            <a:xfrm>
              <a:off x="2079621" y="3467116"/>
              <a:ext cx="720723" cy="776292"/>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3"/>
            <p:cNvSpPr>
              <a:spLocks/>
            </p:cNvSpPr>
            <p:nvPr/>
          </p:nvSpPr>
          <p:spPr bwMode="auto">
            <a:xfrm>
              <a:off x="2146295" y="3524264"/>
              <a:ext cx="766760" cy="738190"/>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4"/>
            <p:cNvSpPr>
              <a:spLocks/>
            </p:cNvSpPr>
            <p:nvPr/>
          </p:nvSpPr>
          <p:spPr bwMode="auto">
            <a:xfrm>
              <a:off x="2079621" y="3467113"/>
              <a:ext cx="720723" cy="776291"/>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5"/>
            <p:cNvSpPr>
              <a:spLocks/>
            </p:cNvSpPr>
            <p:nvPr/>
          </p:nvSpPr>
          <p:spPr bwMode="auto">
            <a:xfrm>
              <a:off x="2052633" y="2757498"/>
              <a:ext cx="1504947" cy="1428755"/>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p:cNvSpPr>
              <a:spLocks/>
            </p:cNvSpPr>
            <p:nvPr/>
          </p:nvSpPr>
          <p:spPr bwMode="auto">
            <a:xfrm>
              <a:off x="2894006" y="2757498"/>
              <a:ext cx="388937" cy="785815"/>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7"/>
            <p:cNvSpPr>
              <a:spLocks/>
            </p:cNvSpPr>
            <p:nvPr/>
          </p:nvSpPr>
          <p:spPr bwMode="auto">
            <a:xfrm>
              <a:off x="2828919" y="2851161"/>
              <a:ext cx="246063" cy="730252"/>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8"/>
            <p:cNvSpPr>
              <a:spLocks/>
            </p:cNvSpPr>
            <p:nvPr/>
          </p:nvSpPr>
          <p:spPr bwMode="auto">
            <a:xfrm>
              <a:off x="3103556" y="2824173"/>
              <a:ext cx="303213" cy="728665"/>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29"/>
            <p:cNvSpPr>
              <a:spLocks noEditPoints="1"/>
            </p:cNvSpPr>
            <p:nvPr/>
          </p:nvSpPr>
          <p:spPr bwMode="auto">
            <a:xfrm>
              <a:off x="2052633" y="2889261"/>
              <a:ext cx="1504946" cy="1296993"/>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0"/>
            <p:cNvSpPr>
              <a:spLocks noEditPoints="1"/>
            </p:cNvSpPr>
            <p:nvPr/>
          </p:nvSpPr>
          <p:spPr bwMode="auto">
            <a:xfrm>
              <a:off x="2052632" y="2757498"/>
              <a:ext cx="1447796" cy="1419231"/>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Line 31"/>
            <p:cNvSpPr>
              <a:spLocks noChangeShapeType="1"/>
            </p:cNvSpPr>
            <p:nvPr/>
          </p:nvSpPr>
          <p:spPr bwMode="auto">
            <a:xfrm>
              <a:off x="2998781" y="3619512"/>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Line 32"/>
            <p:cNvSpPr>
              <a:spLocks noChangeShapeType="1"/>
            </p:cNvSpPr>
            <p:nvPr/>
          </p:nvSpPr>
          <p:spPr bwMode="auto">
            <a:xfrm>
              <a:off x="2998781" y="3619516"/>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49"/>
          <p:cNvGrpSpPr/>
          <p:nvPr/>
        </p:nvGrpSpPr>
        <p:grpSpPr>
          <a:xfrm rot="175125" flipH="1">
            <a:off x="4528785" y="5203185"/>
            <a:ext cx="1344735" cy="1329796"/>
            <a:chOff x="1947859" y="2652726"/>
            <a:chExt cx="1714496" cy="1695458"/>
          </a:xfrm>
          <a:effectLst/>
        </p:grpSpPr>
        <p:sp>
          <p:nvSpPr>
            <p:cNvPr id="54" name="Freeform 19"/>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22"/>
            <p:cNvSpPr>
              <a:spLocks/>
            </p:cNvSpPr>
            <p:nvPr/>
          </p:nvSpPr>
          <p:spPr bwMode="auto">
            <a:xfrm>
              <a:off x="2079621" y="3467116"/>
              <a:ext cx="720723" cy="776292"/>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2146295" y="3524264"/>
              <a:ext cx="766760" cy="738190"/>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2079621" y="3467113"/>
              <a:ext cx="720723" cy="776291"/>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2052633" y="2757498"/>
              <a:ext cx="1504947" cy="1428755"/>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2894006" y="2757498"/>
              <a:ext cx="388937" cy="785815"/>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2828919" y="2851161"/>
              <a:ext cx="246063" cy="730252"/>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3103556" y="2824173"/>
              <a:ext cx="303213" cy="728665"/>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noEditPoints="1"/>
            </p:cNvSpPr>
            <p:nvPr/>
          </p:nvSpPr>
          <p:spPr bwMode="auto">
            <a:xfrm>
              <a:off x="2052633" y="2889261"/>
              <a:ext cx="1504946" cy="1296993"/>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noEditPoints="1"/>
            </p:cNvSpPr>
            <p:nvPr/>
          </p:nvSpPr>
          <p:spPr bwMode="auto">
            <a:xfrm>
              <a:off x="2052632" y="2757498"/>
              <a:ext cx="1447796" cy="1419231"/>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Line 31"/>
            <p:cNvSpPr>
              <a:spLocks noChangeShapeType="1"/>
            </p:cNvSpPr>
            <p:nvPr/>
          </p:nvSpPr>
          <p:spPr bwMode="auto">
            <a:xfrm>
              <a:off x="2998781" y="3619512"/>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Line 32"/>
            <p:cNvSpPr>
              <a:spLocks noChangeShapeType="1"/>
            </p:cNvSpPr>
            <p:nvPr/>
          </p:nvSpPr>
          <p:spPr bwMode="auto">
            <a:xfrm>
              <a:off x="2998781" y="3619516"/>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8" name="Picture 3" descr="C:\Documents and Settings\ah.JHALDERM-THINKP\Local Settings\Temporary Internet Files\Content.IE5\AYE1KZH0\MCj04315990000[1].png"/>
          <p:cNvPicPr>
            <a:picLocks noChangeAspect="1" noChangeArrowheads="1"/>
          </p:cNvPicPr>
          <p:nvPr/>
        </p:nvPicPr>
        <p:blipFill>
          <a:blip r:embed="rId6"/>
          <a:srcRect/>
          <a:stretch>
            <a:fillRect/>
          </a:stretch>
        </p:blipFill>
        <p:spPr bwMode="auto">
          <a:xfrm>
            <a:off x="6577706" y="4752919"/>
            <a:ext cx="1255712" cy="1255712"/>
          </a:xfrm>
          <a:prstGeom prst="rect">
            <a:avLst/>
          </a:prstGeom>
          <a:noFill/>
        </p:spPr>
      </p:pic>
      <p:grpSp>
        <p:nvGrpSpPr>
          <p:cNvPr id="69" name="Group 49"/>
          <p:cNvGrpSpPr/>
          <p:nvPr/>
        </p:nvGrpSpPr>
        <p:grpSpPr>
          <a:xfrm rot="175125" flipH="1">
            <a:off x="5961710" y="4259820"/>
            <a:ext cx="1344735" cy="1329796"/>
            <a:chOff x="1947859" y="2652726"/>
            <a:chExt cx="1714496" cy="1695458"/>
          </a:xfrm>
          <a:effectLst/>
        </p:grpSpPr>
        <p:sp>
          <p:nvSpPr>
            <p:cNvPr id="70" name="Freeform 19"/>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21"/>
            <p:cNvSpPr>
              <a:spLocks/>
            </p:cNvSpPr>
            <p:nvPr/>
          </p:nvSpPr>
          <p:spPr bwMode="auto">
            <a:xfrm>
              <a:off x="1947859" y="2652726"/>
              <a:ext cx="1714496" cy="1695458"/>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22"/>
            <p:cNvSpPr>
              <a:spLocks/>
            </p:cNvSpPr>
            <p:nvPr/>
          </p:nvSpPr>
          <p:spPr bwMode="auto">
            <a:xfrm>
              <a:off x="2079621" y="3467116"/>
              <a:ext cx="720723" cy="776292"/>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23"/>
            <p:cNvSpPr>
              <a:spLocks/>
            </p:cNvSpPr>
            <p:nvPr/>
          </p:nvSpPr>
          <p:spPr bwMode="auto">
            <a:xfrm>
              <a:off x="2146295" y="3524264"/>
              <a:ext cx="766760" cy="738190"/>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24"/>
            <p:cNvSpPr>
              <a:spLocks/>
            </p:cNvSpPr>
            <p:nvPr/>
          </p:nvSpPr>
          <p:spPr bwMode="auto">
            <a:xfrm>
              <a:off x="2079621" y="3467113"/>
              <a:ext cx="720723" cy="776291"/>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5"/>
            <p:cNvSpPr>
              <a:spLocks/>
            </p:cNvSpPr>
            <p:nvPr/>
          </p:nvSpPr>
          <p:spPr bwMode="auto">
            <a:xfrm>
              <a:off x="2052633" y="2757498"/>
              <a:ext cx="1504947" cy="1428755"/>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26"/>
            <p:cNvSpPr>
              <a:spLocks/>
            </p:cNvSpPr>
            <p:nvPr/>
          </p:nvSpPr>
          <p:spPr bwMode="auto">
            <a:xfrm>
              <a:off x="2894006" y="2757498"/>
              <a:ext cx="388937" cy="785815"/>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27"/>
            <p:cNvSpPr>
              <a:spLocks/>
            </p:cNvSpPr>
            <p:nvPr/>
          </p:nvSpPr>
          <p:spPr bwMode="auto">
            <a:xfrm>
              <a:off x="2828919" y="2851161"/>
              <a:ext cx="246063" cy="730252"/>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28"/>
            <p:cNvSpPr>
              <a:spLocks/>
            </p:cNvSpPr>
            <p:nvPr/>
          </p:nvSpPr>
          <p:spPr bwMode="auto">
            <a:xfrm>
              <a:off x="3103556" y="2824173"/>
              <a:ext cx="303213" cy="728665"/>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29"/>
            <p:cNvSpPr>
              <a:spLocks noEditPoints="1"/>
            </p:cNvSpPr>
            <p:nvPr/>
          </p:nvSpPr>
          <p:spPr bwMode="auto">
            <a:xfrm>
              <a:off x="2052633" y="2889261"/>
              <a:ext cx="1504946" cy="1296993"/>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0"/>
            <p:cNvSpPr>
              <a:spLocks noEditPoints="1"/>
            </p:cNvSpPr>
            <p:nvPr/>
          </p:nvSpPr>
          <p:spPr bwMode="auto">
            <a:xfrm>
              <a:off x="2052632" y="2757498"/>
              <a:ext cx="1447796" cy="1419231"/>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Line 31"/>
            <p:cNvSpPr>
              <a:spLocks noChangeShapeType="1"/>
            </p:cNvSpPr>
            <p:nvPr/>
          </p:nvSpPr>
          <p:spPr bwMode="auto">
            <a:xfrm>
              <a:off x="2998781" y="3619512"/>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Line 32"/>
            <p:cNvSpPr>
              <a:spLocks noChangeShapeType="1"/>
            </p:cNvSpPr>
            <p:nvPr/>
          </p:nvSpPr>
          <p:spPr bwMode="auto">
            <a:xfrm>
              <a:off x="2998781" y="3619516"/>
              <a:ext cx="1589" cy="1589"/>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814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childTnLst>
                                </p:cTn>
                              </p:par>
                              <p:par>
                                <p:cTn id="8" presetID="10" presetClass="exit" presetSubtype="0" fill="hold" nodeType="withEffect">
                                  <p:stCondLst>
                                    <p:cond delay="0"/>
                                  </p:stCondLst>
                                  <p:childTnLst>
                                    <p:animEffect transition="out" filter="fade">
                                      <p:cBhvr>
                                        <p:cTn id="9" dur="1000"/>
                                        <p:tgtEl>
                                          <p:spTgt spid="38"/>
                                        </p:tgtEl>
                                      </p:cBhvr>
                                    </p:animEffect>
                                    <p:set>
                                      <p:cBhvr>
                                        <p:cTn id="10" dur="1" fill="hold">
                                          <p:stCondLst>
                                            <p:cond delay="999"/>
                                          </p:stCondLst>
                                        </p:cTn>
                                        <p:tgtEl>
                                          <p:spTgt spid="3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Demonstrated Attacks</a:t>
            </a:r>
            <a:endParaRPr lang="en-US" dirty="0"/>
          </a:p>
        </p:txBody>
      </p:sp>
      <p:sp>
        <p:nvSpPr>
          <p:cNvPr id="7" name="TextBox 6"/>
          <p:cNvSpPr txBox="1"/>
          <p:nvPr/>
        </p:nvSpPr>
        <p:spPr>
          <a:xfrm>
            <a:off x="504040" y="3512403"/>
            <a:ext cx="4372760" cy="754797"/>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en-US" sz="3000" dirty="0" smtClean="0"/>
              <a:t>  Linux dm-crypt</a:t>
            </a:r>
            <a:endParaRPr lang="en-US" sz="3000" dirty="0"/>
          </a:p>
        </p:txBody>
      </p:sp>
      <p:sp>
        <p:nvSpPr>
          <p:cNvPr id="8" name="TextBox 7"/>
          <p:cNvSpPr txBox="1"/>
          <p:nvPr/>
        </p:nvSpPr>
        <p:spPr>
          <a:xfrm>
            <a:off x="504040" y="4464903"/>
            <a:ext cx="4372760" cy="754797"/>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en-US" sz="3000" dirty="0" smtClean="0"/>
              <a:t>  Linux </a:t>
            </a:r>
            <a:r>
              <a:rPr lang="en-US" sz="3000" dirty="0" err="1" smtClean="0"/>
              <a:t>LoopAES</a:t>
            </a:r>
            <a:endParaRPr lang="en-US" sz="3000" dirty="0"/>
          </a:p>
        </p:txBody>
      </p:sp>
      <p:grpSp>
        <p:nvGrpSpPr>
          <p:cNvPr id="3" name="Group 51"/>
          <p:cNvGrpSpPr/>
          <p:nvPr/>
        </p:nvGrpSpPr>
        <p:grpSpPr>
          <a:xfrm>
            <a:off x="5334000" y="1600200"/>
            <a:ext cx="3124200" cy="4495800"/>
            <a:chOff x="3093988" y="1562398"/>
            <a:chExt cx="1762572" cy="2652563"/>
          </a:xfrm>
        </p:grpSpPr>
        <p:sp>
          <p:nvSpPr>
            <p:cNvPr id="11"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1"/>
            <p:cNvSpPr>
              <a:spLocks/>
            </p:cNvSpPr>
            <p:nvPr/>
          </p:nvSpPr>
          <p:spPr bwMode="auto">
            <a:xfrm rot="10800000">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 name="TextBox 3"/>
          <p:cNvSpPr txBox="1"/>
          <p:nvPr/>
        </p:nvSpPr>
        <p:spPr>
          <a:xfrm>
            <a:off x="504040" y="1607403"/>
            <a:ext cx="4372760" cy="754797"/>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en-US" sz="3000" dirty="0" smtClean="0"/>
              <a:t>  Windows </a:t>
            </a:r>
            <a:r>
              <a:rPr lang="en-US" sz="3000" dirty="0" err="1" smtClean="0"/>
              <a:t>BitLocker</a:t>
            </a:r>
            <a:endParaRPr lang="en-US" sz="3000" dirty="0"/>
          </a:p>
        </p:txBody>
      </p:sp>
      <p:sp>
        <p:nvSpPr>
          <p:cNvPr id="6" name="TextBox 5"/>
          <p:cNvSpPr txBox="1"/>
          <p:nvPr/>
        </p:nvSpPr>
        <p:spPr>
          <a:xfrm>
            <a:off x="504040" y="2559903"/>
            <a:ext cx="4372760" cy="754797"/>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en-US" sz="3000" dirty="0" smtClean="0"/>
              <a:t>  Mac OS FileVault</a:t>
            </a:r>
            <a:endParaRPr lang="en-US" sz="3000" dirty="0"/>
          </a:p>
        </p:txBody>
      </p:sp>
      <p:sp>
        <p:nvSpPr>
          <p:cNvPr id="9" name="TextBox 8"/>
          <p:cNvSpPr txBox="1"/>
          <p:nvPr/>
        </p:nvSpPr>
        <p:spPr>
          <a:xfrm>
            <a:off x="504040" y="5417403"/>
            <a:ext cx="4372760" cy="754797"/>
          </a:xfrm>
          <a:prstGeom prst="rect">
            <a:avLst/>
          </a:prstGeom>
          <a:solidFill>
            <a:schemeClr val="accent6">
              <a:lumMod val="40000"/>
              <a:lumOff val="60000"/>
            </a:schemeClr>
          </a:solidFill>
        </p:spPr>
        <p:style>
          <a:lnRef idx="2">
            <a:schemeClr val="accent2"/>
          </a:lnRef>
          <a:fillRef idx="1">
            <a:schemeClr val="lt1"/>
          </a:fillRef>
          <a:effectRef idx="0">
            <a:schemeClr val="accent2"/>
          </a:effectRef>
          <a:fontRef idx="minor">
            <a:schemeClr val="dk1"/>
          </a:fontRef>
        </p:style>
        <p:txBody>
          <a:bodyPr wrap="square" rtlCol="0" anchor="ctr">
            <a:noAutofit/>
          </a:bodyPr>
          <a:lstStyle/>
          <a:p>
            <a:r>
              <a:rPr lang="en-US" sz="3000" dirty="0" smtClean="0"/>
              <a:t>  TrueCrypt</a:t>
            </a:r>
          </a:p>
        </p:txBody>
      </p:sp>
    </p:spTree>
    <p:extLst>
      <p:ext uri="{BB962C8B-B14F-4D97-AF65-F5344CB8AC3E}">
        <p14:creationId xmlns:p14="http://schemas.microsoft.com/office/powerpoint/2010/main" val="4161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 grpId="0" animBg="1"/>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“BitLocker, Meet Bit</a:t>
            </a:r>
            <a:r>
              <a:rPr lang="en-US" i="1" dirty="0" smtClean="0"/>
              <a:t>Un</a:t>
            </a:r>
            <a:r>
              <a:rPr lang="en-US" dirty="0" smtClean="0"/>
              <a:t>locker”</a:t>
            </a:r>
            <a:endParaRPr lang="en-US" dirty="0"/>
          </a:p>
        </p:txBody>
      </p:sp>
      <p:sp>
        <p:nvSpPr>
          <p:cNvPr id="6" name="TextBox 5"/>
          <p:cNvSpPr txBox="1"/>
          <p:nvPr/>
        </p:nvSpPr>
        <p:spPr>
          <a:xfrm>
            <a:off x="762000" y="5562600"/>
            <a:ext cx="7696200" cy="954107"/>
          </a:xfrm>
          <a:prstGeom prst="rect">
            <a:avLst/>
          </a:prstGeom>
          <a:noFill/>
        </p:spPr>
        <p:txBody>
          <a:bodyPr wrap="square" rtlCol="0">
            <a:spAutoFit/>
          </a:bodyPr>
          <a:lstStyle/>
          <a:p>
            <a:pPr>
              <a:tabLst>
                <a:tab pos="1027113" algn="l"/>
              </a:tabLst>
            </a:pPr>
            <a:r>
              <a:rPr lang="en-US" sz="2800" dirty="0" smtClean="0">
                <a:solidFill>
                  <a:schemeClr val="accent6">
                    <a:lumMod val="75000"/>
                  </a:schemeClr>
                </a:solidFill>
              </a:rPr>
              <a:t>Demonstration of fully automated attack: </a:t>
            </a:r>
            <a:br>
              <a:rPr lang="en-US" sz="2800" dirty="0" smtClean="0">
                <a:solidFill>
                  <a:schemeClr val="accent6">
                    <a:lumMod val="75000"/>
                  </a:schemeClr>
                </a:solidFill>
              </a:rPr>
            </a:br>
            <a:r>
              <a:rPr lang="en-US" sz="2800" dirty="0" smtClean="0">
                <a:solidFill>
                  <a:schemeClr val="accent6">
                    <a:lumMod val="75000"/>
                  </a:schemeClr>
                </a:solidFill>
              </a:rPr>
              <a:t>	Connect USB drive, reboot, and browse files</a:t>
            </a:r>
            <a:endParaRPr lang="en-US" sz="2800" dirty="0">
              <a:solidFill>
                <a:schemeClr val="accent6">
                  <a:lumMod val="75000"/>
                </a:schemeClr>
              </a:solidFill>
            </a:endParaRPr>
          </a:p>
        </p:txBody>
      </p:sp>
      <p:pic>
        <p:nvPicPr>
          <p:cNvPr id="9" name="Picture 8" descr="vlcsnap-9463014.png"/>
          <p:cNvPicPr>
            <a:picLocks noChangeAspect="1"/>
          </p:cNvPicPr>
          <p:nvPr/>
        </p:nvPicPr>
        <p:blipFill>
          <a:blip r:embed="rId3"/>
          <a:stretch>
            <a:fillRect/>
          </a:stretch>
        </p:blipFill>
        <p:spPr>
          <a:xfrm>
            <a:off x="1562096" y="1371600"/>
            <a:ext cx="6096004" cy="4064002"/>
          </a:xfrm>
          <a:prstGeom prst="rect">
            <a:avLst/>
          </a:prstGeom>
        </p:spPr>
      </p:pic>
      <p:pic>
        <p:nvPicPr>
          <p:cNvPr id="10" name="Picture 9" descr="vlcsnap-9463537.png"/>
          <p:cNvPicPr>
            <a:picLocks noChangeAspect="1"/>
          </p:cNvPicPr>
          <p:nvPr/>
        </p:nvPicPr>
        <p:blipFill>
          <a:blip r:embed="rId4"/>
          <a:stretch>
            <a:fillRect/>
          </a:stretch>
        </p:blipFill>
        <p:spPr>
          <a:xfrm>
            <a:off x="1562096" y="1371600"/>
            <a:ext cx="6096004" cy="4064002"/>
          </a:xfrm>
          <a:prstGeom prst="rect">
            <a:avLst/>
          </a:prstGeom>
        </p:spPr>
      </p:pic>
      <p:pic>
        <p:nvPicPr>
          <p:cNvPr id="11" name="Picture 10" descr="vlcsnap-9464456.png"/>
          <p:cNvPicPr>
            <a:picLocks noChangeAspect="1"/>
          </p:cNvPicPr>
          <p:nvPr/>
        </p:nvPicPr>
        <p:blipFill>
          <a:blip r:embed="rId5"/>
          <a:stretch>
            <a:fillRect/>
          </a:stretch>
        </p:blipFill>
        <p:spPr>
          <a:xfrm>
            <a:off x="1562096" y="1384302"/>
            <a:ext cx="6096002" cy="4064000"/>
          </a:xfrm>
          <a:prstGeom prst="rect">
            <a:avLst/>
          </a:prstGeom>
        </p:spPr>
      </p:pic>
    </p:spTree>
    <p:extLst>
      <p:ext uri="{BB962C8B-B14F-4D97-AF65-F5344CB8AC3E}">
        <p14:creationId xmlns:p14="http://schemas.microsoft.com/office/powerpoint/2010/main" val="167006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Countermeasures</a:t>
            </a:r>
            <a:endParaRPr lang="en-US" dirty="0"/>
          </a:p>
        </p:txBody>
      </p:sp>
      <p:sp>
        <p:nvSpPr>
          <p:cNvPr id="3" name="Content Placeholder 2"/>
          <p:cNvSpPr>
            <a:spLocks noGrp="1"/>
          </p:cNvSpPr>
          <p:nvPr>
            <p:ph idx="1"/>
          </p:nvPr>
        </p:nvSpPr>
        <p:spPr/>
        <p:txBody>
          <a:bodyPr/>
          <a:lstStyle/>
          <a:p>
            <a:pPr>
              <a:buNone/>
            </a:pPr>
            <a:r>
              <a:rPr lang="en-US" dirty="0" smtClean="0"/>
              <a:t>No Magic Bullet</a:t>
            </a:r>
          </a:p>
          <a:p>
            <a:pPr>
              <a:spcBef>
                <a:spcPts val="3600"/>
              </a:spcBef>
              <a:buNone/>
            </a:pPr>
            <a:r>
              <a:rPr lang="en-US" dirty="0" smtClean="0"/>
              <a:t>Possible Mitigations</a:t>
            </a:r>
          </a:p>
          <a:p>
            <a:pPr lvl="1"/>
            <a:r>
              <a:rPr lang="en-US" dirty="0" smtClean="0"/>
              <a:t>Encrypt key in memory when screen-locked</a:t>
            </a:r>
          </a:p>
          <a:p>
            <a:pPr lvl="1"/>
            <a:r>
              <a:rPr lang="en-US" dirty="0" smtClean="0"/>
              <a:t>Avoid </a:t>
            </a:r>
            <a:r>
              <a:rPr lang="en-US" dirty="0" err="1" smtClean="0"/>
              <a:t>precomputation</a:t>
            </a:r>
            <a:endParaRPr lang="en-US" dirty="0" smtClean="0"/>
          </a:p>
          <a:p>
            <a:pPr lvl="1"/>
            <a:r>
              <a:rPr lang="en-US" dirty="0" smtClean="0"/>
              <a:t>Fully encrypted memory</a:t>
            </a:r>
          </a:p>
          <a:p>
            <a:pPr lvl="1"/>
            <a:r>
              <a:rPr lang="en-US" dirty="0" smtClean="0"/>
              <a:t>Trusted Platform Module (TPM)</a:t>
            </a:r>
          </a:p>
          <a:p>
            <a:endParaRPr lang="en-US" dirty="0" smtClean="0"/>
          </a:p>
          <a:p>
            <a:pPr lvl="1"/>
            <a:endParaRPr lang="en-US" dirty="0"/>
          </a:p>
        </p:txBody>
      </p:sp>
    </p:spTree>
    <p:extLst>
      <p:ext uri="{BB962C8B-B14F-4D97-AF65-F5344CB8AC3E}">
        <p14:creationId xmlns:p14="http://schemas.microsoft.com/office/powerpoint/2010/main" val="4027516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Broader Lessons</a:t>
            </a:r>
            <a:endParaRPr lang="en-US" dirty="0"/>
          </a:p>
        </p:txBody>
      </p:sp>
      <p:sp>
        <p:nvSpPr>
          <p:cNvPr id="3" name="Content Placeholder 2"/>
          <p:cNvSpPr>
            <a:spLocks noGrp="1"/>
          </p:cNvSpPr>
          <p:nvPr>
            <p:ph idx="1"/>
          </p:nvPr>
        </p:nvSpPr>
        <p:spPr/>
        <p:txBody>
          <a:bodyPr/>
          <a:lstStyle/>
          <a:p>
            <a:r>
              <a:rPr lang="en-US" dirty="0" smtClean="0"/>
              <a:t>Mistaken assumptions can compromise the security of otherwise good crypto</a:t>
            </a:r>
          </a:p>
          <a:p>
            <a:r>
              <a:rPr lang="en-US" dirty="0" smtClean="0"/>
              <a:t>Abstractions (e.g., hardware/software divide)  can hide critical behaviors and requirements</a:t>
            </a:r>
          </a:p>
          <a:p>
            <a:r>
              <a:rPr lang="en-US" dirty="0" smtClean="0"/>
              <a:t>Ultimately, security is an empirical property </a:t>
            </a:r>
            <a:br>
              <a:rPr lang="en-US" dirty="0" smtClean="0"/>
            </a:br>
            <a:r>
              <a:rPr lang="en-US" dirty="0" smtClean="0"/>
              <a:t>of systems – experiments can support or overturn theory</a:t>
            </a:r>
          </a:p>
          <a:p>
            <a:endParaRPr lang="en-US" dirty="0"/>
          </a:p>
        </p:txBody>
      </p:sp>
    </p:spTree>
    <p:extLst>
      <p:ext uri="{BB962C8B-B14F-4D97-AF65-F5344CB8AC3E}">
        <p14:creationId xmlns:p14="http://schemas.microsoft.com/office/powerpoint/2010/main" val="2361992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252"/>
          <p:cNvGrpSpPr/>
          <p:nvPr/>
        </p:nvGrpSpPr>
        <p:grpSpPr>
          <a:xfrm flipH="1">
            <a:off x="5410200" y="2362200"/>
            <a:ext cx="3090672" cy="2542032"/>
            <a:chOff x="334963" y="2640013"/>
            <a:chExt cx="3094037" cy="2541587"/>
          </a:xfrm>
        </p:grpSpPr>
        <p:sp>
          <p:nvSpPr>
            <p:cNvPr id="103"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4" name="Group 205"/>
            <p:cNvGrpSpPr>
              <a:grpSpLocks/>
            </p:cNvGrpSpPr>
            <p:nvPr/>
          </p:nvGrpSpPr>
          <p:grpSpPr bwMode="auto">
            <a:xfrm>
              <a:off x="344488" y="2649538"/>
              <a:ext cx="3074987" cy="2522537"/>
              <a:chOff x="217" y="1669"/>
              <a:chExt cx="1937" cy="1589"/>
            </a:xfrm>
          </p:grpSpPr>
          <p:sp>
            <p:nvSpPr>
              <p:cNvPr id="490"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9"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7"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8"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9"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 name="Group 406"/>
            <p:cNvGrpSpPr>
              <a:grpSpLocks/>
            </p:cNvGrpSpPr>
            <p:nvPr/>
          </p:nvGrpSpPr>
          <p:grpSpPr bwMode="auto">
            <a:xfrm>
              <a:off x="887321" y="4261944"/>
              <a:ext cx="1738131" cy="417464"/>
              <a:chOff x="559" y="2685"/>
              <a:chExt cx="1095" cy="263"/>
            </a:xfrm>
          </p:grpSpPr>
          <p:sp>
            <p:nvSpPr>
              <p:cNvPr id="290"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9"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621"/>
            <p:cNvGrpSpPr/>
            <p:nvPr/>
          </p:nvGrpSpPr>
          <p:grpSpPr>
            <a:xfrm>
              <a:off x="627063" y="4408488"/>
              <a:ext cx="2309813" cy="673100"/>
              <a:chOff x="627063" y="4408488"/>
              <a:chExt cx="2309813" cy="673100"/>
            </a:xfrm>
          </p:grpSpPr>
          <p:sp>
            <p:nvSpPr>
              <p:cNvPr id="118"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07"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57200" y="304800"/>
            <a:ext cx="8229600" cy="1139825"/>
          </a:xfrm>
        </p:spPr>
        <p:txBody>
          <a:bodyPr/>
          <a:lstStyle/>
          <a:p>
            <a:r>
              <a:rPr lang="en-US" dirty="0" smtClean="0"/>
              <a:t>Data Theft Threat</a:t>
            </a:r>
            <a:endParaRPr lang="en-US" dirty="0"/>
          </a:p>
        </p:txBody>
      </p:sp>
      <p:grpSp>
        <p:nvGrpSpPr>
          <p:cNvPr id="7" name="Group 113"/>
          <p:cNvGrpSpPr/>
          <p:nvPr/>
        </p:nvGrpSpPr>
        <p:grpSpPr>
          <a:xfrm>
            <a:off x="2538412" y="1519535"/>
            <a:ext cx="2414588" cy="2652563"/>
            <a:chOff x="2441972" y="1562398"/>
            <a:chExt cx="2414588" cy="2652563"/>
          </a:xfrm>
        </p:grpSpPr>
        <p:sp>
          <p:nvSpPr>
            <p:cNvPr id="83981" name="Freeform 13"/>
            <p:cNvSpPr>
              <a:spLocks/>
            </p:cNvSpPr>
            <p:nvPr/>
          </p:nvSpPr>
          <p:spPr bwMode="auto">
            <a:xfrm>
              <a:off x="2782491" y="3446859"/>
              <a:ext cx="1267272" cy="719733"/>
            </a:xfrm>
            <a:custGeom>
              <a:avLst/>
              <a:gdLst/>
              <a:ahLst/>
              <a:cxnLst>
                <a:cxn ang="0">
                  <a:pos x="630" y="313"/>
                </a:cxn>
                <a:cxn ang="0">
                  <a:pos x="601" y="324"/>
                </a:cxn>
                <a:cxn ang="0">
                  <a:pos x="568" y="333"/>
                </a:cxn>
                <a:cxn ang="0">
                  <a:pos x="533" y="340"/>
                </a:cxn>
                <a:cxn ang="0">
                  <a:pos x="497" y="344"/>
                </a:cxn>
                <a:cxn ang="0">
                  <a:pos x="461" y="342"/>
                </a:cxn>
                <a:cxn ang="0">
                  <a:pos x="427" y="332"/>
                </a:cxn>
                <a:cxn ang="0">
                  <a:pos x="395" y="314"/>
                </a:cxn>
                <a:cxn ang="0">
                  <a:pos x="369" y="287"/>
                </a:cxn>
                <a:cxn ang="0">
                  <a:pos x="352" y="257"/>
                </a:cxn>
                <a:cxn ang="0">
                  <a:pos x="343" y="224"/>
                </a:cxn>
                <a:cxn ang="0">
                  <a:pos x="338" y="190"/>
                </a:cxn>
                <a:cxn ang="0">
                  <a:pos x="336" y="149"/>
                </a:cxn>
                <a:cxn ang="0">
                  <a:pos x="329" y="106"/>
                </a:cxn>
                <a:cxn ang="0">
                  <a:pos x="312" y="65"/>
                </a:cxn>
                <a:cxn ang="0">
                  <a:pos x="277" y="29"/>
                </a:cxn>
                <a:cxn ang="0">
                  <a:pos x="231" y="6"/>
                </a:cxn>
                <a:cxn ang="0">
                  <a:pos x="192" y="0"/>
                </a:cxn>
                <a:cxn ang="0">
                  <a:pos x="156" y="4"/>
                </a:cxn>
                <a:cxn ang="0">
                  <a:pos x="122" y="16"/>
                </a:cxn>
                <a:cxn ang="0">
                  <a:pos x="90" y="34"/>
                </a:cxn>
                <a:cxn ang="0">
                  <a:pos x="60" y="57"/>
                </a:cxn>
                <a:cxn ang="0">
                  <a:pos x="35" y="84"/>
                </a:cxn>
                <a:cxn ang="0">
                  <a:pos x="11" y="112"/>
                </a:cxn>
                <a:cxn ang="0">
                  <a:pos x="23" y="142"/>
                </a:cxn>
                <a:cxn ang="0">
                  <a:pos x="52" y="107"/>
                </a:cxn>
                <a:cxn ang="0">
                  <a:pos x="81" y="78"/>
                </a:cxn>
                <a:cxn ang="0">
                  <a:pos x="107" y="56"/>
                </a:cxn>
                <a:cxn ang="0">
                  <a:pos x="135" y="40"/>
                </a:cxn>
                <a:cxn ang="0">
                  <a:pos x="161" y="32"/>
                </a:cxn>
                <a:cxn ang="0">
                  <a:pos x="187" y="28"/>
                </a:cxn>
                <a:cxn ang="0">
                  <a:pos x="213" y="32"/>
                </a:cxn>
                <a:cxn ang="0">
                  <a:pos x="239" y="40"/>
                </a:cxn>
                <a:cxn ang="0">
                  <a:pos x="276" y="66"/>
                </a:cxn>
                <a:cxn ang="0">
                  <a:pos x="296" y="97"/>
                </a:cxn>
                <a:cxn ang="0">
                  <a:pos x="305" y="134"/>
                </a:cxn>
                <a:cxn ang="0">
                  <a:pos x="309" y="175"/>
                </a:cxn>
                <a:cxn ang="0">
                  <a:pos x="312" y="212"/>
                </a:cxn>
                <a:cxn ang="0">
                  <a:pos x="319" y="250"/>
                </a:cxn>
                <a:cxn ang="0">
                  <a:pos x="335" y="286"/>
                </a:cxn>
                <a:cxn ang="0">
                  <a:pos x="360" y="321"/>
                </a:cxn>
                <a:cxn ang="0">
                  <a:pos x="394" y="348"/>
                </a:cxn>
                <a:cxn ang="0">
                  <a:pos x="433" y="365"/>
                </a:cxn>
                <a:cxn ang="0">
                  <a:pos x="472" y="372"/>
                </a:cxn>
                <a:cxn ang="0">
                  <a:pos x="513" y="372"/>
                </a:cxn>
                <a:cxn ang="0">
                  <a:pos x="553" y="366"/>
                </a:cxn>
                <a:cxn ang="0">
                  <a:pos x="590" y="356"/>
                </a:cxn>
                <a:cxn ang="0">
                  <a:pos x="625" y="344"/>
                </a:cxn>
                <a:cxn ang="0">
                  <a:pos x="655" y="332"/>
                </a:cxn>
              </a:cxnLst>
              <a:rect l="0" t="0" r="r" b="b"/>
              <a:pathLst>
                <a:path w="655" h="372">
                  <a:moveTo>
                    <a:pt x="643" y="307"/>
                  </a:moveTo>
                  <a:lnTo>
                    <a:pt x="630" y="313"/>
                  </a:lnTo>
                  <a:lnTo>
                    <a:pt x="615" y="317"/>
                  </a:lnTo>
                  <a:lnTo>
                    <a:pt x="601" y="324"/>
                  </a:lnTo>
                  <a:lnTo>
                    <a:pt x="584" y="328"/>
                  </a:lnTo>
                  <a:lnTo>
                    <a:pt x="568" y="333"/>
                  </a:lnTo>
                  <a:lnTo>
                    <a:pt x="550" y="337"/>
                  </a:lnTo>
                  <a:lnTo>
                    <a:pt x="533" y="340"/>
                  </a:lnTo>
                  <a:lnTo>
                    <a:pt x="515" y="343"/>
                  </a:lnTo>
                  <a:lnTo>
                    <a:pt x="497" y="344"/>
                  </a:lnTo>
                  <a:lnTo>
                    <a:pt x="479" y="343"/>
                  </a:lnTo>
                  <a:lnTo>
                    <a:pt x="461" y="342"/>
                  </a:lnTo>
                  <a:lnTo>
                    <a:pt x="444" y="338"/>
                  </a:lnTo>
                  <a:lnTo>
                    <a:pt x="427" y="332"/>
                  </a:lnTo>
                  <a:lnTo>
                    <a:pt x="411" y="325"/>
                  </a:lnTo>
                  <a:lnTo>
                    <a:pt x="395" y="314"/>
                  </a:lnTo>
                  <a:lnTo>
                    <a:pt x="381" y="302"/>
                  </a:lnTo>
                  <a:lnTo>
                    <a:pt x="369" y="287"/>
                  </a:lnTo>
                  <a:lnTo>
                    <a:pt x="359" y="273"/>
                  </a:lnTo>
                  <a:lnTo>
                    <a:pt x="352" y="257"/>
                  </a:lnTo>
                  <a:lnTo>
                    <a:pt x="347" y="240"/>
                  </a:lnTo>
                  <a:lnTo>
                    <a:pt x="343" y="224"/>
                  </a:lnTo>
                  <a:lnTo>
                    <a:pt x="341" y="207"/>
                  </a:lnTo>
                  <a:lnTo>
                    <a:pt x="338" y="190"/>
                  </a:lnTo>
                  <a:lnTo>
                    <a:pt x="337" y="172"/>
                  </a:lnTo>
                  <a:lnTo>
                    <a:pt x="336" y="149"/>
                  </a:lnTo>
                  <a:lnTo>
                    <a:pt x="334" y="127"/>
                  </a:lnTo>
                  <a:lnTo>
                    <a:pt x="329" y="106"/>
                  </a:lnTo>
                  <a:lnTo>
                    <a:pt x="322" y="84"/>
                  </a:lnTo>
                  <a:lnTo>
                    <a:pt x="312" y="65"/>
                  </a:lnTo>
                  <a:lnTo>
                    <a:pt x="297" y="46"/>
                  </a:lnTo>
                  <a:lnTo>
                    <a:pt x="277" y="29"/>
                  </a:lnTo>
                  <a:lnTo>
                    <a:pt x="251" y="15"/>
                  </a:lnTo>
                  <a:lnTo>
                    <a:pt x="231" y="6"/>
                  </a:lnTo>
                  <a:lnTo>
                    <a:pt x="211" y="2"/>
                  </a:lnTo>
                  <a:lnTo>
                    <a:pt x="192" y="0"/>
                  </a:lnTo>
                  <a:lnTo>
                    <a:pt x="174" y="0"/>
                  </a:lnTo>
                  <a:lnTo>
                    <a:pt x="156" y="4"/>
                  </a:lnTo>
                  <a:lnTo>
                    <a:pt x="139" y="9"/>
                  </a:lnTo>
                  <a:lnTo>
                    <a:pt x="122" y="16"/>
                  </a:lnTo>
                  <a:lnTo>
                    <a:pt x="106" y="25"/>
                  </a:lnTo>
                  <a:lnTo>
                    <a:pt x="90" y="34"/>
                  </a:lnTo>
                  <a:lnTo>
                    <a:pt x="75" y="45"/>
                  </a:lnTo>
                  <a:lnTo>
                    <a:pt x="60" y="57"/>
                  </a:lnTo>
                  <a:lnTo>
                    <a:pt x="47" y="71"/>
                  </a:lnTo>
                  <a:lnTo>
                    <a:pt x="35" y="84"/>
                  </a:lnTo>
                  <a:lnTo>
                    <a:pt x="22" y="97"/>
                  </a:lnTo>
                  <a:lnTo>
                    <a:pt x="11" y="112"/>
                  </a:lnTo>
                  <a:lnTo>
                    <a:pt x="0" y="125"/>
                  </a:lnTo>
                  <a:lnTo>
                    <a:pt x="23" y="142"/>
                  </a:lnTo>
                  <a:lnTo>
                    <a:pt x="37" y="124"/>
                  </a:lnTo>
                  <a:lnTo>
                    <a:pt x="52" y="107"/>
                  </a:lnTo>
                  <a:lnTo>
                    <a:pt x="66" y="91"/>
                  </a:lnTo>
                  <a:lnTo>
                    <a:pt x="81" y="78"/>
                  </a:lnTo>
                  <a:lnTo>
                    <a:pt x="94" y="67"/>
                  </a:lnTo>
                  <a:lnTo>
                    <a:pt x="107" y="56"/>
                  </a:lnTo>
                  <a:lnTo>
                    <a:pt x="121" y="48"/>
                  </a:lnTo>
                  <a:lnTo>
                    <a:pt x="135" y="40"/>
                  </a:lnTo>
                  <a:lnTo>
                    <a:pt x="147" y="35"/>
                  </a:lnTo>
                  <a:lnTo>
                    <a:pt x="161" y="32"/>
                  </a:lnTo>
                  <a:lnTo>
                    <a:pt x="174" y="29"/>
                  </a:lnTo>
                  <a:lnTo>
                    <a:pt x="187" y="28"/>
                  </a:lnTo>
                  <a:lnTo>
                    <a:pt x="201" y="29"/>
                  </a:lnTo>
                  <a:lnTo>
                    <a:pt x="213" y="32"/>
                  </a:lnTo>
                  <a:lnTo>
                    <a:pt x="226" y="35"/>
                  </a:lnTo>
                  <a:lnTo>
                    <a:pt x="239" y="40"/>
                  </a:lnTo>
                  <a:lnTo>
                    <a:pt x="260" y="52"/>
                  </a:lnTo>
                  <a:lnTo>
                    <a:pt x="276" y="66"/>
                  </a:lnTo>
                  <a:lnTo>
                    <a:pt x="288" y="80"/>
                  </a:lnTo>
                  <a:lnTo>
                    <a:pt x="296" y="97"/>
                  </a:lnTo>
                  <a:lnTo>
                    <a:pt x="301" y="115"/>
                  </a:lnTo>
                  <a:lnTo>
                    <a:pt x="305" y="134"/>
                  </a:lnTo>
                  <a:lnTo>
                    <a:pt x="307" y="154"/>
                  </a:lnTo>
                  <a:lnTo>
                    <a:pt x="309" y="175"/>
                  </a:lnTo>
                  <a:lnTo>
                    <a:pt x="311" y="193"/>
                  </a:lnTo>
                  <a:lnTo>
                    <a:pt x="312" y="212"/>
                  </a:lnTo>
                  <a:lnTo>
                    <a:pt x="315" y="230"/>
                  </a:lnTo>
                  <a:lnTo>
                    <a:pt x="319" y="250"/>
                  </a:lnTo>
                  <a:lnTo>
                    <a:pt x="325" y="268"/>
                  </a:lnTo>
                  <a:lnTo>
                    <a:pt x="335" y="286"/>
                  </a:lnTo>
                  <a:lnTo>
                    <a:pt x="346" y="304"/>
                  </a:lnTo>
                  <a:lnTo>
                    <a:pt x="360" y="321"/>
                  </a:lnTo>
                  <a:lnTo>
                    <a:pt x="377" y="336"/>
                  </a:lnTo>
                  <a:lnTo>
                    <a:pt x="394" y="348"/>
                  </a:lnTo>
                  <a:lnTo>
                    <a:pt x="413" y="357"/>
                  </a:lnTo>
                  <a:lnTo>
                    <a:pt x="433" y="365"/>
                  </a:lnTo>
                  <a:lnTo>
                    <a:pt x="452" y="368"/>
                  </a:lnTo>
                  <a:lnTo>
                    <a:pt x="472" y="372"/>
                  </a:lnTo>
                  <a:lnTo>
                    <a:pt x="492" y="372"/>
                  </a:lnTo>
                  <a:lnTo>
                    <a:pt x="513" y="372"/>
                  </a:lnTo>
                  <a:lnTo>
                    <a:pt x="532" y="370"/>
                  </a:lnTo>
                  <a:lnTo>
                    <a:pt x="553" y="366"/>
                  </a:lnTo>
                  <a:lnTo>
                    <a:pt x="572" y="361"/>
                  </a:lnTo>
                  <a:lnTo>
                    <a:pt x="590" y="356"/>
                  </a:lnTo>
                  <a:lnTo>
                    <a:pt x="608" y="350"/>
                  </a:lnTo>
                  <a:lnTo>
                    <a:pt x="625" y="344"/>
                  </a:lnTo>
                  <a:lnTo>
                    <a:pt x="641" y="338"/>
                  </a:lnTo>
                  <a:lnTo>
                    <a:pt x="655" y="332"/>
                  </a:lnTo>
                  <a:lnTo>
                    <a:pt x="643" y="30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2"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3"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4" name="Freeform 16"/>
            <p:cNvSpPr>
              <a:spLocks/>
            </p:cNvSpPr>
            <p:nvPr/>
          </p:nvSpPr>
          <p:spPr bwMode="auto">
            <a:xfrm>
              <a:off x="3446116" y="2595563"/>
              <a:ext cx="667494" cy="828080"/>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5"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6"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7"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8"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89"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0"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1"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2"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3"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4"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5"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6"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7"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8"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99"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0"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1"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2"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3"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4"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5"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6"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7"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8"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09"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0"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1"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4" name="Freeform 106"/>
            <p:cNvSpPr>
              <a:spLocks/>
            </p:cNvSpPr>
            <p:nvPr/>
          </p:nvSpPr>
          <p:spPr bwMode="auto">
            <a:xfrm>
              <a:off x="2441972" y="3508772"/>
              <a:ext cx="559147" cy="398562"/>
            </a:xfrm>
            <a:custGeom>
              <a:avLst/>
              <a:gdLst/>
              <a:ahLst/>
              <a:cxnLst>
                <a:cxn ang="0">
                  <a:pos x="235" y="0"/>
                </a:cxn>
                <a:cxn ang="0">
                  <a:pos x="222" y="0"/>
                </a:cxn>
                <a:cxn ang="0">
                  <a:pos x="208" y="2"/>
                </a:cxn>
                <a:cxn ang="0">
                  <a:pos x="195" y="5"/>
                </a:cxn>
                <a:cxn ang="0">
                  <a:pos x="182" y="11"/>
                </a:cxn>
                <a:cxn ang="0">
                  <a:pos x="167" y="17"/>
                </a:cxn>
                <a:cxn ang="0">
                  <a:pos x="154" y="25"/>
                </a:cxn>
                <a:cxn ang="0">
                  <a:pos x="141" y="34"/>
                </a:cxn>
                <a:cxn ang="0">
                  <a:pos x="129" y="45"/>
                </a:cxn>
                <a:cxn ang="0">
                  <a:pos x="0" y="161"/>
                </a:cxn>
                <a:cxn ang="0">
                  <a:pos x="41" y="206"/>
                </a:cxn>
                <a:cxn ang="0">
                  <a:pos x="120" y="135"/>
                </a:cxn>
                <a:cxn ang="0">
                  <a:pos x="182" y="204"/>
                </a:cxn>
                <a:cxn ang="0">
                  <a:pos x="231" y="161"/>
                </a:cxn>
                <a:cxn ang="0">
                  <a:pos x="244" y="149"/>
                </a:cxn>
                <a:cxn ang="0">
                  <a:pos x="254" y="137"/>
                </a:cxn>
                <a:cxn ang="0">
                  <a:pos x="264" y="125"/>
                </a:cxn>
                <a:cxn ang="0">
                  <a:pos x="273" y="111"/>
                </a:cxn>
                <a:cxn ang="0">
                  <a:pos x="279" y="98"/>
                </a:cxn>
                <a:cxn ang="0">
                  <a:pos x="285" y="85"/>
                </a:cxn>
                <a:cxn ang="0">
                  <a:pos x="288" y="71"/>
                </a:cxn>
                <a:cxn ang="0">
                  <a:pos x="289" y="59"/>
                </a:cxn>
                <a:cxn ang="0">
                  <a:pos x="288" y="47"/>
                </a:cxn>
                <a:cxn ang="0">
                  <a:pos x="287" y="36"/>
                </a:cxn>
                <a:cxn ang="0">
                  <a:pos x="282" y="26"/>
                </a:cxn>
                <a:cxn ang="0">
                  <a:pos x="276" y="18"/>
                </a:cxn>
                <a:cxn ang="0">
                  <a:pos x="273" y="14"/>
                </a:cxn>
                <a:cxn ang="0">
                  <a:pos x="268" y="11"/>
                </a:cxn>
                <a:cxn ang="0">
                  <a:pos x="263" y="8"/>
                </a:cxn>
                <a:cxn ang="0">
                  <a:pos x="258" y="5"/>
                </a:cxn>
                <a:cxn ang="0">
                  <a:pos x="253" y="3"/>
                </a:cxn>
                <a:cxn ang="0">
                  <a:pos x="247" y="1"/>
                </a:cxn>
                <a:cxn ang="0">
                  <a:pos x="241" y="1"/>
                </a:cxn>
                <a:cxn ang="0">
                  <a:pos x="235" y="0"/>
                </a:cxn>
              </a:cxnLst>
              <a:rect l="0" t="0" r="r" b="b"/>
              <a:pathLst>
                <a:path w="289" h="206">
                  <a:moveTo>
                    <a:pt x="235" y="0"/>
                  </a:moveTo>
                  <a:lnTo>
                    <a:pt x="222" y="0"/>
                  </a:lnTo>
                  <a:lnTo>
                    <a:pt x="208" y="2"/>
                  </a:lnTo>
                  <a:lnTo>
                    <a:pt x="195" y="5"/>
                  </a:lnTo>
                  <a:lnTo>
                    <a:pt x="182" y="11"/>
                  </a:lnTo>
                  <a:lnTo>
                    <a:pt x="167" y="17"/>
                  </a:lnTo>
                  <a:lnTo>
                    <a:pt x="154" y="25"/>
                  </a:lnTo>
                  <a:lnTo>
                    <a:pt x="141" y="34"/>
                  </a:lnTo>
                  <a:lnTo>
                    <a:pt x="129" y="45"/>
                  </a:lnTo>
                  <a:lnTo>
                    <a:pt x="0" y="161"/>
                  </a:lnTo>
                  <a:lnTo>
                    <a:pt x="41" y="206"/>
                  </a:lnTo>
                  <a:lnTo>
                    <a:pt x="120" y="135"/>
                  </a:lnTo>
                  <a:lnTo>
                    <a:pt x="182" y="204"/>
                  </a:lnTo>
                  <a:lnTo>
                    <a:pt x="231" y="161"/>
                  </a:lnTo>
                  <a:lnTo>
                    <a:pt x="244" y="149"/>
                  </a:lnTo>
                  <a:lnTo>
                    <a:pt x="254" y="137"/>
                  </a:lnTo>
                  <a:lnTo>
                    <a:pt x="264" y="125"/>
                  </a:lnTo>
                  <a:lnTo>
                    <a:pt x="273" y="111"/>
                  </a:lnTo>
                  <a:lnTo>
                    <a:pt x="279" y="98"/>
                  </a:lnTo>
                  <a:lnTo>
                    <a:pt x="285" y="85"/>
                  </a:lnTo>
                  <a:lnTo>
                    <a:pt x="288" y="71"/>
                  </a:lnTo>
                  <a:lnTo>
                    <a:pt x="289" y="59"/>
                  </a:lnTo>
                  <a:lnTo>
                    <a:pt x="288" y="47"/>
                  </a:lnTo>
                  <a:lnTo>
                    <a:pt x="287" y="36"/>
                  </a:lnTo>
                  <a:lnTo>
                    <a:pt x="282" y="26"/>
                  </a:lnTo>
                  <a:lnTo>
                    <a:pt x="276" y="18"/>
                  </a:lnTo>
                  <a:lnTo>
                    <a:pt x="273" y="14"/>
                  </a:lnTo>
                  <a:lnTo>
                    <a:pt x="268" y="11"/>
                  </a:lnTo>
                  <a:lnTo>
                    <a:pt x="263" y="8"/>
                  </a:lnTo>
                  <a:lnTo>
                    <a:pt x="258" y="5"/>
                  </a:lnTo>
                  <a:lnTo>
                    <a:pt x="253" y="3"/>
                  </a:lnTo>
                  <a:lnTo>
                    <a:pt x="247" y="1"/>
                  </a:lnTo>
                  <a:lnTo>
                    <a:pt x="241" y="1"/>
                  </a:lnTo>
                  <a:lnTo>
                    <a:pt x="235"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5" name="Freeform 107"/>
            <p:cNvSpPr>
              <a:spLocks/>
            </p:cNvSpPr>
            <p:nvPr/>
          </p:nvSpPr>
          <p:spPr bwMode="auto">
            <a:xfrm>
              <a:off x="2496146" y="3545532"/>
              <a:ext cx="466279" cy="307628"/>
            </a:xfrm>
            <a:custGeom>
              <a:avLst/>
              <a:gdLst/>
              <a:ahLst/>
              <a:cxnLst>
                <a:cxn ang="0">
                  <a:pos x="190" y="127"/>
                </a:cxn>
                <a:cxn ang="0">
                  <a:pos x="155" y="159"/>
                </a:cxn>
                <a:cxn ang="0">
                  <a:pos x="93" y="89"/>
                </a:cxn>
                <a:cxn ang="0">
                  <a:pos x="15" y="159"/>
                </a:cxn>
                <a:cxn ang="0">
                  <a:pos x="0" y="143"/>
                </a:cxn>
                <a:cxn ang="0">
                  <a:pos x="114" y="41"/>
                </a:cxn>
                <a:cxn ang="0">
                  <a:pos x="125" y="32"/>
                </a:cxn>
                <a:cxn ang="0">
                  <a:pos x="136" y="23"/>
                </a:cxn>
                <a:cxn ang="0">
                  <a:pos x="148" y="16"/>
                </a:cxn>
                <a:cxn ang="0">
                  <a:pos x="160" y="10"/>
                </a:cxn>
                <a:cxn ang="0">
                  <a:pos x="172" y="6"/>
                </a:cxn>
                <a:cxn ang="0">
                  <a:pos x="184" y="3"/>
                </a:cxn>
                <a:cxn ang="0">
                  <a:pos x="195" y="0"/>
                </a:cxn>
                <a:cxn ang="0">
                  <a:pos x="206" y="0"/>
                </a:cxn>
                <a:cxn ang="0">
                  <a:pos x="213" y="1"/>
                </a:cxn>
                <a:cxn ang="0">
                  <a:pos x="219" y="4"/>
                </a:cxn>
                <a:cxn ang="0">
                  <a:pos x="226" y="7"/>
                </a:cxn>
                <a:cxn ang="0">
                  <a:pos x="232" y="12"/>
                </a:cxn>
                <a:cxn ang="0">
                  <a:pos x="238" y="22"/>
                </a:cxn>
                <a:cxn ang="0">
                  <a:pos x="241" y="34"/>
                </a:cxn>
                <a:cxn ang="0">
                  <a:pos x="240" y="49"/>
                </a:cxn>
                <a:cxn ang="0">
                  <a:pos x="235" y="63"/>
                </a:cxn>
                <a:cxn ang="0">
                  <a:pos x="228" y="79"/>
                </a:cxn>
                <a:cxn ang="0">
                  <a:pos x="218" y="96"/>
                </a:cxn>
                <a:cxn ang="0">
                  <a:pos x="206" y="112"/>
                </a:cxn>
                <a:cxn ang="0">
                  <a:pos x="190" y="127"/>
                </a:cxn>
              </a:cxnLst>
              <a:rect l="0" t="0" r="r" b="b"/>
              <a:pathLst>
                <a:path w="241" h="159">
                  <a:moveTo>
                    <a:pt x="190" y="127"/>
                  </a:moveTo>
                  <a:lnTo>
                    <a:pt x="155" y="159"/>
                  </a:lnTo>
                  <a:lnTo>
                    <a:pt x="93" y="89"/>
                  </a:lnTo>
                  <a:lnTo>
                    <a:pt x="15" y="159"/>
                  </a:lnTo>
                  <a:lnTo>
                    <a:pt x="0" y="143"/>
                  </a:lnTo>
                  <a:lnTo>
                    <a:pt x="114" y="41"/>
                  </a:lnTo>
                  <a:lnTo>
                    <a:pt x="125" y="32"/>
                  </a:lnTo>
                  <a:lnTo>
                    <a:pt x="136" y="23"/>
                  </a:lnTo>
                  <a:lnTo>
                    <a:pt x="148" y="16"/>
                  </a:lnTo>
                  <a:lnTo>
                    <a:pt x="160" y="10"/>
                  </a:lnTo>
                  <a:lnTo>
                    <a:pt x="172" y="6"/>
                  </a:lnTo>
                  <a:lnTo>
                    <a:pt x="184" y="3"/>
                  </a:lnTo>
                  <a:lnTo>
                    <a:pt x="195" y="0"/>
                  </a:lnTo>
                  <a:lnTo>
                    <a:pt x="206" y="0"/>
                  </a:lnTo>
                  <a:lnTo>
                    <a:pt x="213" y="1"/>
                  </a:lnTo>
                  <a:lnTo>
                    <a:pt x="219" y="4"/>
                  </a:lnTo>
                  <a:lnTo>
                    <a:pt x="226" y="7"/>
                  </a:lnTo>
                  <a:lnTo>
                    <a:pt x="232" y="12"/>
                  </a:lnTo>
                  <a:lnTo>
                    <a:pt x="238" y="22"/>
                  </a:lnTo>
                  <a:lnTo>
                    <a:pt x="241" y="34"/>
                  </a:lnTo>
                  <a:lnTo>
                    <a:pt x="240" y="49"/>
                  </a:lnTo>
                  <a:lnTo>
                    <a:pt x="235" y="63"/>
                  </a:lnTo>
                  <a:lnTo>
                    <a:pt x="228" y="79"/>
                  </a:lnTo>
                  <a:lnTo>
                    <a:pt x="218" y="96"/>
                  </a:lnTo>
                  <a:lnTo>
                    <a:pt x="206" y="112"/>
                  </a:lnTo>
                  <a:lnTo>
                    <a:pt x="190" y="127"/>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6" name="Freeform 108"/>
            <p:cNvSpPr>
              <a:spLocks/>
            </p:cNvSpPr>
            <p:nvPr/>
          </p:nvSpPr>
          <p:spPr bwMode="auto">
            <a:xfrm>
              <a:off x="2685753" y="3690640"/>
              <a:ext cx="96738" cy="88999"/>
            </a:xfrm>
            <a:custGeom>
              <a:avLst/>
              <a:gdLst/>
              <a:ahLst/>
              <a:cxnLst>
                <a:cxn ang="0">
                  <a:pos x="13" y="45"/>
                </a:cxn>
                <a:cxn ang="0">
                  <a:pos x="47" y="15"/>
                </a:cxn>
                <a:cxn ang="0">
                  <a:pos x="47" y="15"/>
                </a:cxn>
                <a:cxn ang="0">
                  <a:pos x="50" y="12"/>
                </a:cxn>
                <a:cxn ang="0">
                  <a:pos x="50" y="9"/>
                </a:cxn>
                <a:cxn ang="0">
                  <a:pos x="50" y="5"/>
                </a:cxn>
                <a:cxn ang="0">
                  <a:pos x="49" y="3"/>
                </a:cxn>
                <a:cxn ang="0">
                  <a:pos x="46" y="0"/>
                </a:cxn>
                <a:cxn ang="0">
                  <a:pos x="43" y="0"/>
                </a:cxn>
                <a:cxn ang="0">
                  <a:pos x="39" y="0"/>
                </a:cxn>
                <a:cxn ang="0">
                  <a:pos x="36" y="1"/>
                </a:cxn>
                <a:cxn ang="0">
                  <a:pos x="36" y="1"/>
                </a:cxn>
                <a:cxn ang="0">
                  <a:pos x="3" y="32"/>
                </a:cxn>
                <a:cxn ang="0">
                  <a:pos x="3" y="32"/>
                </a:cxn>
                <a:cxn ang="0">
                  <a:pos x="0" y="34"/>
                </a:cxn>
                <a:cxn ang="0">
                  <a:pos x="0" y="38"/>
                </a:cxn>
                <a:cxn ang="0">
                  <a:pos x="0" y="41"/>
                </a:cxn>
                <a:cxn ang="0">
                  <a:pos x="1" y="44"/>
                </a:cxn>
                <a:cxn ang="0">
                  <a:pos x="4" y="46"/>
                </a:cxn>
                <a:cxn ang="0">
                  <a:pos x="7" y="46"/>
                </a:cxn>
                <a:cxn ang="0">
                  <a:pos x="11" y="46"/>
                </a:cxn>
                <a:cxn ang="0">
                  <a:pos x="13" y="45"/>
                </a:cxn>
                <a:cxn ang="0">
                  <a:pos x="13" y="45"/>
                </a:cxn>
              </a:cxnLst>
              <a:rect l="0" t="0" r="r" b="b"/>
              <a:pathLst>
                <a:path w="50" h="46">
                  <a:moveTo>
                    <a:pt x="13" y="45"/>
                  </a:moveTo>
                  <a:lnTo>
                    <a:pt x="47" y="15"/>
                  </a:lnTo>
                  <a:lnTo>
                    <a:pt x="47" y="15"/>
                  </a:lnTo>
                  <a:lnTo>
                    <a:pt x="50" y="12"/>
                  </a:lnTo>
                  <a:lnTo>
                    <a:pt x="50" y="9"/>
                  </a:lnTo>
                  <a:lnTo>
                    <a:pt x="50" y="5"/>
                  </a:lnTo>
                  <a:lnTo>
                    <a:pt x="49" y="3"/>
                  </a:lnTo>
                  <a:lnTo>
                    <a:pt x="46" y="0"/>
                  </a:lnTo>
                  <a:lnTo>
                    <a:pt x="43" y="0"/>
                  </a:lnTo>
                  <a:lnTo>
                    <a:pt x="39" y="0"/>
                  </a:lnTo>
                  <a:lnTo>
                    <a:pt x="36" y="1"/>
                  </a:lnTo>
                  <a:lnTo>
                    <a:pt x="36" y="1"/>
                  </a:lnTo>
                  <a:lnTo>
                    <a:pt x="3" y="32"/>
                  </a:lnTo>
                  <a:lnTo>
                    <a:pt x="3" y="32"/>
                  </a:lnTo>
                  <a:lnTo>
                    <a:pt x="0" y="34"/>
                  </a:lnTo>
                  <a:lnTo>
                    <a:pt x="0" y="38"/>
                  </a:lnTo>
                  <a:lnTo>
                    <a:pt x="0" y="41"/>
                  </a:lnTo>
                  <a:lnTo>
                    <a:pt x="1" y="44"/>
                  </a:lnTo>
                  <a:lnTo>
                    <a:pt x="4" y="46"/>
                  </a:lnTo>
                  <a:lnTo>
                    <a:pt x="7" y="46"/>
                  </a:lnTo>
                  <a:lnTo>
                    <a:pt x="11" y="46"/>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7" name="Freeform 109"/>
            <p:cNvSpPr>
              <a:spLocks/>
            </p:cNvSpPr>
            <p:nvPr/>
          </p:nvSpPr>
          <p:spPr bwMode="auto">
            <a:xfrm>
              <a:off x="2737991" y="3742879"/>
              <a:ext cx="98673" cy="90934"/>
            </a:xfrm>
            <a:custGeom>
              <a:avLst/>
              <a:gdLst/>
              <a:ahLst/>
              <a:cxnLst>
                <a:cxn ang="0">
                  <a:pos x="13" y="45"/>
                </a:cxn>
                <a:cxn ang="0">
                  <a:pos x="48" y="14"/>
                </a:cxn>
                <a:cxn ang="0">
                  <a:pos x="48" y="14"/>
                </a:cxn>
                <a:cxn ang="0">
                  <a:pos x="51" y="12"/>
                </a:cxn>
                <a:cxn ang="0">
                  <a:pos x="51" y="8"/>
                </a:cxn>
                <a:cxn ang="0">
                  <a:pos x="51" y="5"/>
                </a:cxn>
                <a:cxn ang="0">
                  <a:pos x="48" y="2"/>
                </a:cxn>
                <a:cxn ang="0">
                  <a:pos x="46" y="0"/>
                </a:cxn>
                <a:cxn ang="0">
                  <a:pos x="43" y="0"/>
                </a:cxn>
                <a:cxn ang="0">
                  <a:pos x="40" y="0"/>
                </a:cxn>
                <a:cxn ang="0">
                  <a:pos x="37" y="2"/>
                </a:cxn>
                <a:cxn ang="0">
                  <a:pos x="37" y="2"/>
                </a:cxn>
                <a:cxn ang="0">
                  <a:pos x="2" y="33"/>
                </a:cxn>
                <a:cxn ang="0">
                  <a:pos x="2" y="33"/>
                </a:cxn>
                <a:cxn ang="0">
                  <a:pos x="0" y="35"/>
                </a:cxn>
                <a:cxn ang="0">
                  <a:pos x="0" y="37"/>
                </a:cxn>
                <a:cxn ang="0">
                  <a:pos x="0" y="41"/>
                </a:cxn>
                <a:cxn ang="0">
                  <a:pos x="1" y="43"/>
                </a:cxn>
                <a:cxn ang="0">
                  <a:pos x="3" y="46"/>
                </a:cxn>
                <a:cxn ang="0">
                  <a:pos x="7" y="47"/>
                </a:cxn>
                <a:cxn ang="0">
                  <a:pos x="11" y="47"/>
                </a:cxn>
                <a:cxn ang="0">
                  <a:pos x="13" y="45"/>
                </a:cxn>
                <a:cxn ang="0">
                  <a:pos x="13" y="45"/>
                </a:cxn>
              </a:cxnLst>
              <a:rect l="0" t="0" r="r" b="b"/>
              <a:pathLst>
                <a:path w="51" h="47">
                  <a:moveTo>
                    <a:pt x="13" y="45"/>
                  </a:moveTo>
                  <a:lnTo>
                    <a:pt x="48" y="14"/>
                  </a:lnTo>
                  <a:lnTo>
                    <a:pt x="48" y="14"/>
                  </a:lnTo>
                  <a:lnTo>
                    <a:pt x="51" y="12"/>
                  </a:lnTo>
                  <a:lnTo>
                    <a:pt x="51" y="8"/>
                  </a:lnTo>
                  <a:lnTo>
                    <a:pt x="51" y="5"/>
                  </a:lnTo>
                  <a:lnTo>
                    <a:pt x="48" y="2"/>
                  </a:lnTo>
                  <a:lnTo>
                    <a:pt x="46" y="0"/>
                  </a:lnTo>
                  <a:lnTo>
                    <a:pt x="43" y="0"/>
                  </a:lnTo>
                  <a:lnTo>
                    <a:pt x="40" y="0"/>
                  </a:lnTo>
                  <a:lnTo>
                    <a:pt x="37" y="2"/>
                  </a:lnTo>
                  <a:lnTo>
                    <a:pt x="37" y="2"/>
                  </a:lnTo>
                  <a:lnTo>
                    <a:pt x="2" y="33"/>
                  </a:lnTo>
                  <a:lnTo>
                    <a:pt x="2" y="33"/>
                  </a:lnTo>
                  <a:lnTo>
                    <a:pt x="0" y="35"/>
                  </a:lnTo>
                  <a:lnTo>
                    <a:pt x="0" y="37"/>
                  </a:lnTo>
                  <a:lnTo>
                    <a:pt x="0" y="41"/>
                  </a:lnTo>
                  <a:lnTo>
                    <a:pt x="1" y="43"/>
                  </a:lnTo>
                  <a:lnTo>
                    <a:pt x="3" y="46"/>
                  </a:lnTo>
                  <a:lnTo>
                    <a:pt x="7" y="47"/>
                  </a:lnTo>
                  <a:lnTo>
                    <a:pt x="11" y="47"/>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84079" name="Picture 111" descr="C:\Documents and Settings\ah.JHALDERM-THINKP\Local Settings\Temporary Internet Files\Content.IE5\AYE1KZH0\MCj04241920000[1].wmf"/>
          <p:cNvPicPr>
            <a:picLocks noChangeAspect="1" noChangeArrowheads="1"/>
          </p:cNvPicPr>
          <p:nvPr/>
        </p:nvPicPr>
        <p:blipFill>
          <a:blip r:embed="rId3" cstate="print"/>
          <a:srcRect/>
          <a:stretch>
            <a:fillRect/>
          </a:stretch>
        </p:blipFill>
        <p:spPr bwMode="auto">
          <a:xfrm>
            <a:off x="457200" y="2319337"/>
            <a:ext cx="3094383" cy="2541814"/>
          </a:xfrm>
          <a:prstGeom prst="rect">
            <a:avLst/>
          </a:prstGeom>
          <a:noFill/>
        </p:spPr>
      </p:pic>
      <p:grpSp>
        <p:nvGrpSpPr>
          <p:cNvPr id="8" name="Group 112"/>
          <p:cNvGrpSpPr/>
          <p:nvPr/>
        </p:nvGrpSpPr>
        <p:grpSpPr>
          <a:xfrm>
            <a:off x="789682" y="2535087"/>
            <a:ext cx="1420118" cy="1441400"/>
            <a:chOff x="1880890" y="1477268"/>
            <a:chExt cx="1420118" cy="1441400"/>
          </a:xfrm>
        </p:grpSpPr>
        <p:sp>
          <p:nvSpPr>
            <p:cNvPr id="84018"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19"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0"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1"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2"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3"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4"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5"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6"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27"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6"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7"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8"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69"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0"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1"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2"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73"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84080" name="Picture 112" descr="C:\Documents and Settings\ah.JHALDERM-THINKP\Local Settings\Temporary Internet Files\Content.IE5\L7TGJIQP\MCj04338800000[1].png"/>
          <p:cNvPicPr>
            <a:picLocks noChangeAspect="1" noChangeArrowheads="1"/>
          </p:cNvPicPr>
          <p:nvPr/>
        </p:nvPicPr>
        <p:blipFill>
          <a:blip r:embed="rId4" cstate="print"/>
          <a:srcRect/>
          <a:stretch>
            <a:fillRect/>
          </a:stretch>
        </p:blipFill>
        <p:spPr bwMode="auto">
          <a:xfrm>
            <a:off x="914400" y="4069060"/>
            <a:ext cx="955675" cy="955675"/>
          </a:xfrm>
          <a:prstGeom prst="rect">
            <a:avLst/>
          </a:prstGeom>
          <a:noFill/>
        </p:spPr>
      </p:pic>
      <p:pic>
        <p:nvPicPr>
          <p:cNvPr id="84083" name="Picture 115" descr="C:\Documents and Settings\ah.JHALDERM-THINKP\Local Settings\Temporary Internet Files\Content.IE5\L7TGJIQP\MCj04325990000[1].png"/>
          <p:cNvPicPr>
            <a:picLocks noChangeAspect="1" noChangeArrowheads="1"/>
          </p:cNvPicPr>
          <p:nvPr/>
        </p:nvPicPr>
        <p:blipFill>
          <a:blip r:embed="rId5" cstate="print"/>
          <a:srcRect/>
          <a:stretch>
            <a:fillRect/>
          </a:stretch>
        </p:blipFill>
        <p:spPr bwMode="auto">
          <a:xfrm>
            <a:off x="6916692" y="2586335"/>
            <a:ext cx="1406525" cy="1406525"/>
          </a:xfrm>
          <a:prstGeom prst="rect">
            <a:avLst/>
          </a:prstGeom>
          <a:noFill/>
        </p:spPr>
      </p:pic>
      <p:grpSp>
        <p:nvGrpSpPr>
          <p:cNvPr id="9" name="Group 119"/>
          <p:cNvGrpSpPr/>
          <p:nvPr/>
        </p:nvGrpSpPr>
        <p:grpSpPr>
          <a:xfrm flipH="1">
            <a:off x="3939829" y="1519535"/>
            <a:ext cx="2414588" cy="2652563"/>
            <a:chOff x="2441972" y="1562398"/>
            <a:chExt cx="2414588" cy="2652563"/>
          </a:xfrm>
        </p:grpSpPr>
        <p:sp>
          <p:nvSpPr>
            <p:cNvPr id="121" name="Freeform 13"/>
            <p:cNvSpPr>
              <a:spLocks/>
            </p:cNvSpPr>
            <p:nvPr/>
          </p:nvSpPr>
          <p:spPr bwMode="auto">
            <a:xfrm>
              <a:off x="2782491" y="3446859"/>
              <a:ext cx="1267272" cy="719733"/>
            </a:xfrm>
            <a:custGeom>
              <a:avLst/>
              <a:gdLst/>
              <a:ahLst/>
              <a:cxnLst>
                <a:cxn ang="0">
                  <a:pos x="630" y="313"/>
                </a:cxn>
                <a:cxn ang="0">
                  <a:pos x="601" y="324"/>
                </a:cxn>
                <a:cxn ang="0">
                  <a:pos x="568" y="333"/>
                </a:cxn>
                <a:cxn ang="0">
                  <a:pos x="533" y="340"/>
                </a:cxn>
                <a:cxn ang="0">
                  <a:pos x="497" y="344"/>
                </a:cxn>
                <a:cxn ang="0">
                  <a:pos x="461" y="342"/>
                </a:cxn>
                <a:cxn ang="0">
                  <a:pos x="427" y="332"/>
                </a:cxn>
                <a:cxn ang="0">
                  <a:pos x="395" y="314"/>
                </a:cxn>
                <a:cxn ang="0">
                  <a:pos x="369" y="287"/>
                </a:cxn>
                <a:cxn ang="0">
                  <a:pos x="352" y="257"/>
                </a:cxn>
                <a:cxn ang="0">
                  <a:pos x="343" y="224"/>
                </a:cxn>
                <a:cxn ang="0">
                  <a:pos x="338" y="190"/>
                </a:cxn>
                <a:cxn ang="0">
                  <a:pos x="336" y="149"/>
                </a:cxn>
                <a:cxn ang="0">
                  <a:pos x="329" y="106"/>
                </a:cxn>
                <a:cxn ang="0">
                  <a:pos x="312" y="65"/>
                </a:cxn>
                <a:cxn ang="0">
                  <a:pos x="277" y="29"/>
                </a:cxn>
                <a:cxn ang="0">
                  <a:pos x="231" y="6"/>
                </a:cxn>
                <a:cxn ang="0">
                  <a:pos x="192" y="0"/>
                </a:cxn>
                <a:cxn ang="0">
                  <a:pos x="156" y="4"/>
                </a:cxn>
                <a:cxn ang="0">
                  <a:pos x="122" y="16"/>
                </a:cxn>
                <a:cxn ang="0">
                  <a:pos x="90" y="34"/>
                </a:cxn>
                <a:cxn ang="0">
                  <a:pos x="60" y="57"/>
                </a:cxn>
                <a:cxn ang="0">
                  <a:pos x="35" y="84"/>
                </a:cxn>
                <a:cxn ang="0">
                  <a:pos x="11" y="112"/>
                </a:cxn>
                <a:cxn ang="0">
                  <a:pos x="23" y="142"/>
                </a:cxn>
                <a:cxn ang="0">
                  <a:pos x="52" y="107"/>
                </a:cxn>
                <a:cxn ang="0">
                  <a:pos x="81" y="78"/>
                </a:cxn>
                <a:cxn ang="0">
                  <a:pos x="107" y="56"/>
                </a:cxn>
                <a:cxn ang="0">
                  <a:pos x="135" y="40"/>
                </a:cxn>
                <a:cxn ang="0">
                  <a:pos x="161" y="32"/>
                </a:cxn>
                <a:cxn ang="0">
                  <a:pos x="187" y="28"/>
                </a:cxn>
                <a:cxn ang="0">
                  <a:pos x="213" y="32"/>
                </a:cxn>
                <a:cxn ang="0">
                  <a:pos x="239" y="40"/>
                </a:cxn>
                <a:cxn ang="0">
                  <a:pos x="276" y="66"/>
                </a:cxn>
                <a:cxn ang="0">
                  <a:pos x="296" y="97"/>
                </a:cxn>
                <a:cxn ang="0">
                  <a:pos x="305" y="134"/>
                </a:cxn>
                <a:cxn ang="0">
                  <a:pos x="309" y="175"/>
                </a:cxn>
                <a:cxn ang="0">
                  <a:pos x="312" y="212"/>
                </a:cxn>
                <a:cxn ang="0">
                  <a:pos x="319" y="250"/>
                </a:cxn>
                <a:cxn ang="0">
                  <a:pos x="335" y="286"/>
                </a:cxn>
                <a:cxn ang="0">
                  <a:pos x="360" y="321"/>
                </a:cxn>
                <a:cxn ang="0">
                  <a:pos x="394" y="348"/>
                </a:cxn>
                <a:cxn ang="0">
                  <a:pos x="433" y="365"/>
                </a:cxn>
                <a:cxn ang="0">
                  <a:pos x="472" y="372"/>
                </a:cxn>
                <a:cxn ang="0">
                  <a:pos x="513" y="372"/>
                </a:cxn>
                <a:cxn ang="0">
                  <a:pos x="553" y="366"/>
                </a:cxn>
                <a:cxn ang="0">
                  <a:pos x="590" y="356"/>
                </a:cxn>
                <a:cxn ang="0">
                  <a:pos x="625" y="344"/>
                </a:cxn>
                <a:cxn ang="0">
                  <a:pos x="655" y="332"/>
                </a:cxn>
              </a:cxnLst>
              <a:rect l="0" t="0" r="r" b="b"/>
              <a:pathLst>
                <a:path w="655" h="372">
                  <a:moveTo>
                    <a:pt x="643" y="307"/>
                  </a:moveTo>
                  <a:lnTo>
                    <a:pt x="630" y="313"/>
                  </a:lnTo>
                  <a:lnTo>
                    <a:pt x="615" y="317"/>
                  </a:lnTo>
                  <a:lnTo>
                    <a:pt x="601" y="324"/>
                  </a:lnTo>
                  <a:lnTo>
                    <a:pt x="584" y="328"/>
                  </a:lnTo>
                  <a:lnTo>
                    <a:pt x="568" y="333"/>
                  </a:lnTo>
                  <a:lnTo>
                    <a:pt x="550" y="337"/>
                  </a:lnTo>
                  <a:lnTo>
                    <a:pt x="533" y="340"/>
                  </a:lnTo>
                  <a:lnTo>
                    <a:pt x="515" y="343"/>
                  </a:lnTo>
                  <a:lnTo>
                    <a:pt x="497" y="344"/>
                  </a:lnTo>
                  <a:lnTo>
                    <a:pt x="479" y="343"/>
                  </a:lnTo>
                  <a:lnTo>
                    <a:pt x="461" y="342"/>
                  </a:lnTo>
                  <a:lnTo>
                    <a:pt x="444" y="338"/>
                  </a:lnTo>
                  <a:lnTo>
                    <a:pt x="427" y="332"/>
                  </a:lnTo>
                  <a:lnTo>
                    <a:pt x="411" y="325"/>
                  </a:lnTo>
                  <a:lnTo>
                    <a:pt x="395" y="314"/>
                  </a:lnTo>
                  <a:lnTo>
                    <a:pt x="381" y="302"/>
                  </a:lnTo>
                  <a:lnTo>
                    <a:pt x="369" y="287"/>
                  </a:lnTo>
                  <a:lnTo>
                    <a:pt x="359" y="273"/>
                  </a:lnTo>
                  <a:lnTo>
                    <a:pt x="352" y="257"/>
                  </a:lnTo>
                  <a:lnTo>
                    <a:pt x="347" y="240"/>
                  </a:lnTo>
                  <a:lnTo>
                    <a:pt x="343" y="224"/>
                  </a:lnTo>
                  <a:lnTo>
                    <a:pt x="341" y="207"/>
                  </a:lnTo>
                  <a:lnTo>
                    <a:pt x="338" y="190"/>
                  </a:lnTo>
                  <a:lnTo>
                    <a:pt x="337" y="172"/>
                  </a:lnTo>
                  <a:lnTo>
                    <a:pt x="336" y="149"/>
                  </a:lnTo>
                  <a:lnTo>
                    <a:pt x="334" y="127"/>
                  </a:lnTo>
                  <a:lnTo>
                    <a:pt x="329" y="106"/>
                  </a:lnTo>
                  <a:lnTo>
                    <a:pt x="322" y="84"/>
                  </a:lnTo>
                  <a:lnTo>
                    <a:pt x="312" y="65"/>
                  </a:lnTo>
                  <a:lnTo>
                    <a:pt x="297" y="46"/>
                  </a:lnTo>
                  <a:lnTo>
                    <a:pt x="277" y="29"/>
                  </a:lnTo>
                  <a:lnTo>
                    <a:pt x="251" y="15"/>
                  </a:lnTo>
                  <a:lnTo>
                    <a:pt x="231" y="6"/>
                  </a:lnTo>
                  <a:lnTo>
                    <a:pt x="211" y="2"/>
                  </a:lnTo>
                  <a:lnTo>
                    <a:pt x="192" y="0"/>
                  </a:lnTo>
                  <a:lnTo>
                    <a:pt x="174" y="0"/>
                  </a:lnTo>
                  <a:lnTo>
                    <a:pt x="156" y="4"/>
                  </a:lnTo>
                  <a:lnTo>
                    <a:pt x="139" y="9"/>
                  </a:lnTo>
                  <a:lnTo>
                    <a:pt x="122" y="16"/>
                  </a:lnTo>
                  <a:lnTo>
                    <a:pt x="106" y="25"/>
                  </a:lnTo>
                  <a:lnTo>
                    <a:pt x="90" y="34"/>
                  </a:lnTo>
                  <a:lnTo>
                    <a:pt x="75" y="45"/>
                  </a:lnTo>
                  <a:lnTo>
                    <a:pt x="60" y="57"/>
                  </a:lnTo>
                  <a:lnTo>
                    <a:pt x="47" y="71"/>
                  </a:lnTo>
                  <a:lnTo>
                    <a:pt x="35" y="84"/>
                  </a:lnTo>
                  <a:lnTo>
                    <a:pt x="22" y="97"/>
                  </a:lnTo>
                  <a:lnTo>
                    <a:pt x="11" y="112"/>
                  </a:lnTo>
                  <a:lnTo>
                    <a:pt x="0" y="125"/>
                  </a:lnTo>
                  <a:lnTo>
                    <a:pt x="23" y="142"/>
                  </a:lnTo>
                  <a:lnTo>
                    <a:pt x="37" y="124"/>
                  </a:lnTo>
                  <a:lnTo>
                    <a:pt x="52" y="107"/>
                  </a:lnTo>
                  <a:lnTo>
                    <a:pt x="66" y="91"/>
                  </a:lnTo>
                  <a:lnTo>
                    <a:pt x="81" y="78"/>
                  </a:lnTo>
                  <a:lnTo>
                    <a:pt x="94" y="67"/>
                  </a:lnTo>
                  <a:lnTo>
                    <a:pt x="107" y="56"/>
                  </a:lnTo>
                  <a:lnTo>
                    <a:pt x="121" y="48"/>
                  </a:lnTo>
                  <a:lnTo>
                    <a:pt x="135" y="40"/>
                  </a:lnTo>
                  <a:lnTo>
                    <a:pt x="147" y="35"/>
                  </a:lnTo>
                  <a:lnTo>
                    <a:pt x="161" y="32"/>
                  </a:lnTo>
                  <a:lnTo>
                    <a:pt x="174" y="29"/>
                  </a:lnTo>
                  <a:lnTo>
                    <a:pt x="187" y="28"/>
                  </a:lnTo>
                  <a:lnTo>
                    <a:pt x="201" y="29"/>
                  </a:lnTo>
                  <a:lnTo>
                    <a:pt x="213" y="32"/>
                  </a:lnTo>
                  <a:lnTo>
                    <a:pt x="226" y="35"/>
                  </a:lnTo>
                  <a:lnTo>
                    <a:pt x="239" y="40"/>
                  </a:lnTo>
                  <a:lnTo>
                    <a:pt x="260" y="52"/>
                  </a:lnTo>
                  <a:lnTo>
                    <a:pt x="276" y="66"/>
                  </a:lnTo>
                  <a:lnTo>
                    <a:pt x="288" y="80"/>
                  </a:lnTo>
                  <a:lnTo>
                    <a:pt x="296" y="97"/>
                  </a:lnTo>
                  <a:lnTo>
                    <a:pt x="301" y="115"/>
                  </a:lnTo>
                  <a:lnTo>
                    <a:pt x="305" y="134"/>
                  </a:lnTo>
                  <a:lnTo>
                    <a:pt x="307" y="154"/>
                  </a:lnTo>
                  <a:lnTo>
                    <a:pt x="309" y="175"/>
                  </a:lnTo>
                  <a:lnTo>
                    <a:pt x="311" y="193"/>
                  </a:lnTo>
                  <a:lnTo>
                    <a:pt x="312" y="212"/>
                  </a:lnTo>
                  <a:lnTo>
                    <a:pt x="315" y="230"/>
                  </a:lnTo>
                  <a:lnTo>
                    <a:pt x="319" y="250"/>
                  </a:lnTo>
                  <a:lnTo>
                    <a:pt x="325" y="268"/>
                  </a:lnTo>
                  <a:lnTo>
                    <a:pt x="335" y="286"/>
                  </a:lnTo>
                  <a:lnTo>
                    <a:pt x="346" y="304"/>
                  </a:lnTo>
                  <a:lnTo>
                    <a:pt x="360" y="321"/>
                  </a:lnTo>
                  <a:lnTo>
                    <a:pt x="377" y="336"/>
                  </a:lnTo>
                  <a:lnTo>
                    <a:pt x="394" y="348"/>
                  </a:lnTo>
                  <a:lnTo>
                    <a:pt x="413" y="357"/>
                  </a:lnTo>
                  <a:lnTo>
                    <a:pt x="433" y="365"/>
                  </a:lnTo>
                  <a:lnTo>
                    <a:pt x="452" y="368"/>
                  </a:lnTo>
                  <a:lnTo>
                    <a:pt x="472" y="372"/>
                  </a:lnTo>
                  <a:lnTo>
                    <a:pt x="492" y="372"/>
                  </a:lnTo>
                  <a:lnTo>
                    <a:pt x="513" y="372"/>
                  </a:lnTo>
                  <a:lnTo>
                    <a:pt x="532" y="370"/>
                  </a:lnTo>
                  <a:lnTo>
                    <a:pt x="553" y="366"/>
                  </a:lnTo>
                  <a:lnTo>
                    <a:pt x="572" y="361"/>
                  </a:lnTo>
                  <a:lnTo>
                    <a:pt x="590" y="356"/>
                  </a:lnTo>
                  <a:lnTo>
                    <a:pt x="608" y="350"/>
                  </a:lnTo>
                  <a:lnTo>
                    <a:pt x="625" y="344"/>
                  </a:lnTo>
                  <a:lnTo>
                    <a:pt x="641" y="338"/>
                  </a:lnTo>
                  <a:lnTo>
                    <a:pt x="655" y="332"/>
                  </a:lnTo>
                  <a:lnTo>
                    <a:pt x="643" y="30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6"/>
            <p:cNvSpPr>
              <a:spLocks/>
            </p:cNvSpPr>
            <p:nvPr/>
          </p:nvSpPr>
          <p:spPr bwMode="auto">
            <a:xfrm>
              <a:off x="3446116" y="2595563"/>
              <a:ext cx="667494" cy="828080"/>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21"/>
            <p:cNvSpPr>
              <a:spLocks/>
            </p:cNvSpPr>
            <p:nvPr/>
          </p:nvSpPr>
          <p:spPr bwMode="auto">
            <a:xfrm flipV="1">
              <a:off x="3519637" y="2781197"/>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106"/>
            <p:cNvSpPr>
              <a:spLocks/>
            </p:cNvSpPr>
            <p:nvPr/>
          </p:nvSpPr>
          <p:spPr bwMode="auto">
            <a:xfrm>
              <a:off x="2441972" y="3508772"/>
              <a:ext cx="559147" cy="398562"/>
            </a:xfrm>
            <a:custGeom>
              <a:avLst/>
              <a:gdLst/>
              <a:ahLst/>
              <a:cxnLst>
                <a:cxn ang="0">
                  <a:pos x="235" y="0"/>
                </a:cxn>
                <a:cxn ang="0">
                  <a:pos x="222" y="0"/>
                </a:cxn>
                <a:cxn ang="0">
                  <a:pos x="208" y="2"/>
                </a:cxn>
                <a:cxn ang="0">
                  <a:pos x="195" y="5"/>
                </a:cxn>
                <a:cxn ang="0">
                  <a:pos x="182" y="11"/>
                </a:cxn>
                <a:cxn ang="0">
                  <a:pos x="167" y="17"/>
                </a:cxn>
                <a:cxn ang="0">
                  <a:pos x="154" y="25"/>
                </a:cxn>
                <a:cxn ang="0">
                  <a:pos x="141" y="34"/>
                </a:cxn>
                <a:cxn ang="0">
                  <a:pos x="129" y="45"/>
                </a:cxn>
                <a:cxn ang="0">
                  <a:pos x="0" y="161"/>
                </a:cxn>
                <a:cxn ang="0">
                  <a:pos x="41" y="206"/>
                </a:cxn>
                <a:cxn ang="0">
                  <a:pos x="120" y="135"/>
                </a:cxn>
                <a:cxn ang="0">
                  <a:pos x="182" y="204"/>
                </a:cxn>
                <a:cxn ang="0">
                  <a:pos x="231" y="161"/>
                </a:cxn>
                <a:cxn ang="0">
                  <a:pos x="244" y="149"/>
                </a:cxn>
                <a:cxn ang="0">
                  <a:pos x="254" y="137"/>
                </a:cxn>
                <a:cxn ang="0">
                  <a:pos x="264" y="125"/>
                </a:cxn>
                <a:cxn ang="0">
                  <a:pos x="273" y="111"/>
                </a:cxn>
                <a:cxn ang="0">
                  <a:pos x="279" y="98"/>
                </a:cxn>
                <a:cxn ang="0">
                  <a:pos x="285" y="85"/>
                </a:cxn>
                <a:cxn ang="0">
                  <a:pos x="288" y="71"/>
                </a:cxn>
                <a:cxn ang="0">
                  <a:pos x="289" y="59"/>
                </a:cxn>
                <a:cxn ang="0">
                  <a:pos x="288" y="47"/>
                </a:cxn>
                <a:cxn ang="0">
                  <a:pos x="287" y="36"/>
                </a:cxn>
                <a:cxn ang="0">
                  <a:pos x="282" y="26"/>
                </a:cxn>
                <a:cxn ang="0">
                  <a:pos x="276" y="18"/>
                </a:cxn>
                <a:cxn ang="0">
                  <a:pos x="273" y="14"/>
                </a:cxn>
                <a:cxn ang="0">
                  <a:pos x="268" y="11"/>
                </a:cxn>
                <a:cxn ang="0">
                  <a:pos x="263" y="8"/>
                </a:cxn>
                <a:cxn ang="0">
                  <a:pos x="258" y="5"/>
                </a:cxn>
                <a:cxn ang="0">
                  <a:pos x="253" y="3"/>
                </a:cxn>
                <a:cxn ang="0">
                  <a:pos x="247" y="1"/>
                </a:cxn>
                <a:cxn ang="0">
                  <a:pos x="241" y="1"/>
                </a:cxn>
                <a:cxn ang="0">
                  <a:pos x="235" y="0"/>
                </a:cxn>
              </a:cxnLst>
              <a:rect l="0" t="0" r="r" b="b"/>
              <a:pathLst>
                <a:path w="289" h="206">
                  <a:moveTo>
                    <a:pt x="235" y="0"/>
                  </a:moveTo>
                  <a:lnTo>
                    <a:pt x="222" y="0"/>
                  </a:lnTo>
                  <a:lnTo>
                    <a:pt x="208" y="2"/>
                  </a:lnTo>
                  <a:lnTo>
                    <a:pt x="195" y="5"/>
                  </a:lnTo>
                  <a:lnTo>
                    <a:pt x="182" y="11"/>
                  </a:lnTo>
                  <a:lnTo>
                    <a:pt x="167" y="17"/>
                  </a:lnTo>
                  <a:lnTo>
                    <a:pt x="154" y="25"/>
                  </a:lnTo>
                  <a:lnTo>
                    <a:pt x="141" y="34"/>
                  </a:lnTo>
                  <a:lnTo>
                    <a:pt x="129" y="45"/>
                  </a:lnTo>
                  <a:lnTo>
                    <a:pt x="0" y="161"/>
                  </a:lnTo>
                  <a:lnTo>
                    <a:pt x="41" y="206"/>
                  </a:lnTo>
                  <a:lnTo>
                    <a:pt x="120" y="135"/>
                  </a:lnTo>
                  <a:lnTo>
                    <a:pt x="182" y="204"/>
                  </a:lnTo>
                  <a:lnTo>
                    <a:pt x="231" y="161"/>
                  </a:lnTo>
                  <a:lnTo>
                    <a:pt x="244" y="149"/>
                  </a:lnTo>
                  <a:lnTo>
                    <a:pt x="254" y="137"/>
                  </a:lnTo>
                  <a:lnTo>
                    <a:pt x="264" y="125"/>
                  </a:lnTo>
                  <a:lnTo>
                    <a:pt x="273" y="111"/>
                  </a:lnTo>
                  <a:lnTo>
                    <a:pt x="279" y="98"/>
                  </a:lnTo>
                  <a:lnTo>
                    <a:pt x="285" y="85"/>
                  </a:lnTo>
                  <a:lnTo>
                    <a:pt x="288" y="71"/>
                  </a:lnTo>
                  <a:lnTo>
                    <a:pt x="289" y="59"/>
                  </a:lnTo>
                  <a:lnTo>
                    <a:pt x="288" y="47"/>
                  </a:lnTo>
                  <a:lnTo>
                    <a:pt x="287" y="36"/>
                  </a:lnTo>
                  <a:lnTo>
                    <a:pt x="282" y="26"/>
                  </a:lnTo>
                  <a:lnTo>
                    <a:pt x="276" y="18"/>
                  </a:lnTo>
                  <a:lnTo>
                    <a:pt x="273" y="14"/>
                  </a:lnTo>
                  <a:lnTo>
                    <a:pt x="268" y="11"/>
                  </a:lnTo>
                  <a:lnTo>
                    <a:pt x="263" y="8"/>
                  </a:lnTo>
                  <a:lnTo>
                    <a:pt x="258" y="5"/>
                  </a:lnTo>
                  <a:lnTo>
                    <a:pt x="253" y="3"/>
                  </a:lnTo>
                  <a:lnTo>
                    <a:pt x="247" y="1"/>
                  </a:lnTo>
                  <a:lnTo>
                    <a:pt x="241" y="1"/>
                  </a:lnTo>
                  <a:lnTo>
                    <a:pt x="235"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107"/>
            <p:cNvSpPr>
              <a:spLocks/>
            </p:cNvSpPr>
            <p:nvPr/>
          </p:nvSpPr>
          <p:spPr bwMode="auto">
            <a:xfrm>
              <a:off x="2496146" y="3545532"/>
              <a:ext cx="466279" cy="307628"/>
            </a:xfrm>
            <a:custGeom>
              <a:avLst/>
              <a:gdLst/>
              <a:ahLst/>
              <a:cxnLst>
                <a:cxn ang="0">
                  <a:pos x="190" y="127"/>
                </a:cxn>
                <a:cxn ang="0">
                  <a:pos x="155" y="159"/>
                </a:cxn>
                <a:cxn ang="0">
                  <a:pos x="93" y="89"/>
                </a:cxn>
                <a:cxn ang="0">
                  <a:pos x="15" y="159"/>
                </a:cxn>
                <a:cxn ang="0">
                  <a:pos x="0" y="143"/>
                </a:cxn>
                <a:cxn ang="0">
                  <a:pos x="114" y="41"/>
                </a:cxn>
                <a:cxn ang="0">
                  <a:pos x="125" y="32"/>
                </a:cxn>
                <a:cxn ang="0">
                  <a:pos x="136" y="23"/>
                </a:cxn>
                <a:cxn ang="0">
                  <a:pos x="148" y="16"/>
                </a:cxn>
                <a:cxn ang="0">
                  <a:pos x="160" y="10"/>
                </a:cxn>
                <a:cxn ang="0">
                  <a:pos x="172" y="6"/>
                </a:cxn>
                <a:cxn ang="0">
                  <a:pos x="184" y="3"/>
                </a:cxn>
                <a:cxn ang="0">
                  <a:pos x="195" y="0"/>
                </a:cxn>
                <a:cxn ang="0">
                  <a:pos x="206" y="0"/>
                </a:cxn>
                <a:cxn ang="0">
                  <a:pos x="213" y="1"/>
                </a:cxn>
                <a:cxn ang="0">
                  <a:pos x="219" y="4"/>
                </a:cxn>
                <a:cxn ang="0">
                  <a:pos x="226" y="7"/>
                </a:cxn>
                <a:cxn ang="0">
                  <a:pos x="232" y="12"/>
                </a:cxn>
                <a:cxn ang="0">
                  <a:pos x="238" y="22"/>
                </a:cxn>
                <a:cxn ang="0">
                  <a:pos x="241" y="34"/>
                </a:cxn>
                <a:cxn ang="0">
                  <a:pos x="240" y="49"/>
                </a:cxn>
                <a:cxn ang="0">
                  <a:pos x="235" y="63"/>
                </a:cxn>
                <a:cxn ang="0">
                  <a:pos x="228" y="79"/>
                </a:cxn>
                <a:cxn ang="0">
                  <a:pos x="218" y="96"/>
                </a:cxn>
                <a:cxn ang="0">
                  <a:pos x="206" y="112"/>
                </a:cxn>
                <a:cxn ang="0">
                  <a:pos x="190" y="127"/>
                </a:cxn>
              </a:cxnLst>
              <a:rect l="0" t="0" r="r" b="b"/>
              <a:pathLst>
                <a:path w="241" h="159">
                  <a:moveTo>
                    <a:pt x="190" y="127"/>
                  </a:moveTo>
                  <a:lnTo>
                    <a:pt x="155" y="159"/>
                  </a:lnTo>
                  <a:lnTo>
                    <a:pt x="93" y="89"/>
                  </a:lnTo>
                  <a:lnTo>
                    <a:pt x="15" y="159"/>
                  </a:lnTo>
                  <a:lnTo>
                    <a:pt x="0" y="143"/>
                  </a:lnTo>
                  <a:lnTo>
                    <a:pt x="114" y="41"/>
                  </a:lnTo>
                  <a:lnTo>
                    <a:pt x="125" y="32"/>
                  </a:lnTo>
                  <a:lnTo>
                    <a:pt x="136" y="23"/>
                  </a:lnTo>
                  <a:lnTo>
                    <a:pt x="148" y="16"/>
                  </a:lnTo>
                  <a:lnTo>
                    <a:pt x="160" y="10"/>
                  </a:lnTo>
                  <a:lnTo>
                    <a:pt x="172" y="6"/>
                  </a:lnTo>
                  <a:lnTo>
                    <a:pt x="184" y="3"/>
                  </a:lnTo>
                  <a:lnTo>
                    <a:pt x="195" y="0"/>
                  </a:lnTo>
                  <a:lnTo>
                    <a:pt x="206" y="0"/>
                  </a:lnTo>
                  <a:lnTo>
                    <a:pt x="213" y="1"/>
                  </a:lnTo>
                  <a:lnTo>
                    <a:pt x="219" y="4"/>
                  </a:lnTo>
                  <a:lnTo>
                    <a:pt x="226" y="7"/>
                  </a:lnTo>
                  <a:lnTo>
                    <a:pt x="232" y="12"/>
                  </a:lnTo>
                  <a:lnTo>
                    <a:pt x="238" y="22"/>
                  </a:lnTo>
                  <a:lnTo>
                    <a:pt x="241" y="34"/>
                  </a:lnTo>
                  <a:lnTo>
                    <a:pt x="240" y="49"/>
                  </a:lnTo>
                  <a:lnTo>
                    <a:pt x="235" y="63"/>
                  </a:lnTo>
                  <a:lnTo>
                    <a:pt x="228" y="79"/>
                  </a:lnTo>
                  <a:lnTo>
                    <a:pt x="218" y="96"/>
                  </a:lnTo>
                  <a:lnTo>
                    <a:pt x="206" y="112"/>
                  </a:lnTo>
                  <a:lnTo>
                    <a:pt x="190" y="127"/>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108"/>
            <p:cNvSpPr>
              <a:spLocks/>
            </p:cNvSpPr>
            <p:nvPr/>
          </p:nvSpPr>
          <p:spPr bwMode="auto">
            <a:xfrm>
              <a:off x="2685753" y="3690640"/>
              <a:ext cx="96738" cy="88999"/>
            </a:xfrm>
            <a:custGeom>
              <a:avLst/>
              <a:gdLst/>
              <a:ahLst/>
              <a:cxnLst>
                <a:cxn ang="0">
                  <a:pos x="13" y="45"/>
                </a:cxn>
                <a:cxn ang="0">
                  <a:pos x="47" y="15"/>
                </a:cxn>
                <a:cxn ang="0">
                  <a:pos x="47" y="15"/>
                </a:cxn>
                <a:cxn ang="0">
                  <a:pos x="50" y="12"/>
                </a:cxn>
                <a:cxn ang="0">
                  <a:pos x="50" y="9"/>
                </a:cxn>
                <a:cxn ang="0">
                  <a:pos x="50" y="5"/>
                </a:cxn>
                <a:cxn ang="0">
                  <a:pos x="49" y="3"/>
                </a:cxn>
                <a:cxn ang="0">
                  <a:pos x="46" y="0"/>
                </a:cxn>
                <a:cxn ang="0">
                  <a:pos x="43" y="0"/>
                </a:cxn>
                <a:cxn ang="0">
                  <a:pos x="39" y="0"/>
                </a:cxn>
                <a:cxn ang="0">
                  <a:pos x="36" y="1"/>
                </a:cxn>
                <a:cxn ang="0">
                  <a:pos x="36" y="1"/>
                </a:cxn>
                <a:cxn ang="0">
                  <a:pos x="3" y="32"/>
                </a:cxn>
                <a:cxn ang="0">
                  <a:pos x="3" y="32"/>
                </a:cxn>
                <a:cxn ang="0">
                  <a:pos x="0" y="34"/>
                </a:cxn>
                <a:cxn ang="0">
                  <a:pos x="0" y="38"/>
                </a:cxn>
                <a:cxn ang="0">
                  <a:pos x="0" y="41"/>
                </a:cxn>
                <a:cxn ang="0">
                  <a:pos x="1" y="44"/>
                </a:cxn>
                <a:cxn ang="0">
                  <a:pos x="4" y="46"/>
                </a:cxn>
                <a:cxn ang="0">
                  <a:pos x="7" y="46"/>
                </a:cxn>
                <a:cxn ang="0">
                  <a:pos x="11" y="46"/>
                </a:cxn>
                <a:cxn ang="0">
                  <a:pos x="13" y="45"/>
                </a:cxn>
                <a:cxn ang="0">
                  <a:pos x="13" y="45"/>
                </a:cxn>
              </a:cxnLst>
              <a:rect l="0" t="0" r="r" b="b"/>
              <a:pathLst>
                <a:path w="50" h="46">
                  <a:moveTo>
                    <a:pt x="13" y="45"/>
                  </a:moveTo>
                  <a:lnTo>
                    <a:pt x="47" y="15"/>
                  </a:lnTo>
                  <a:lnTo>
                    <a:pt x="47" y="15"/>
                  </a:lnTo>
                  <a:lnTo>
                    <a:pt x="50" y="12"/>
                  </a:lnTo>
                  <a:lnTo>
                    <a:pt x="50" y="9"/>
                  </a:lnTo>
                  <a:lnTo>
                    <a:pt x="50" y="5"/>
                  </a:lnTo>
                  <a:lnTo>
                    <a:pt x="49" y="3"/>
                  </a:lnTo>
                  <a:lnTo>
                    <a:pt x="46" y="0"/>
                  </a:lnTo>
                  <a:lnTo>
                    <a:pt x="43" y="0"/>
                  </a:lnTo>
                  <a:lnTo>
                    <a:pt x="39" y="0"/>
                  </a:lnTo>
                  <a:lnTo>
                    <a:pt x="36" y="1"/>
                  </a:lnTo>
                  <a:lnTo>
                    <a:pt x="36" y="1"/>
                  </a:lnTo>
                  <a:lnTo>
                    <a:pt x="3" y="32"/>
                  </a:lnTo>
                  <a:lnTo>
                    <a:pt x="3" y="32"/>
                  </a:lnTo>
                  <a:lnTo>
                    <a:pt x="0" y="34"/>
                  </a:lnTo>
                  <a:lnTo>
                    <a:pt x="0" y="38"/>
                  </a:lnTo>
                  <a:lnTo>
                    <a:pt x="0" y="41"/>
                  </a:lnTo>
                  <a:lnTo>
                    <a:pt x="1" y="44"/>
                  </a:lnTo>
                  <a:lnTo>
                    <a:pt x="4" y="46"/>
                  </a:lnTo>
                  <a:lnTo>
                    <a:pt x="7" y="46"/>
                  </a:lnTo>
                  <a:lnTo>
                    <a:pt x="11" y="46"/>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109"/>
            <p:cNvSpPr>
              <a:spLocks/>
            </p:cNvSpPr>
            <p:nvPr/>
          </p:nvSpPr>
          <p:spPr bwMode="auto">
            <a:xfrm>
              <a:off x="2737991" y="3742879"/>
              <a:ext cx="98673" cy="90934"/>
            </a:xfrm>
            <a:custGeom>
              <a:avLst/>
              <a:gdLst/>
              <a:ahLst/>
              <a:cxnLst>
                <a:cxn ang="0">
                  <a:pos x="13" y="45"/>
                </a:cxn>
                <a:cxn ang="0">
                  <a:pos x="48" y="14"/>
                </a:cxn>
                <a:cxn ang="0">
                  <a:pos x="48" y="14"/>
                </a:cxn>
                <a:cxn ang="0">
                  <a:pos x="51" y="12"/>
                </a:cxn>
                <a:cxn ang="0">
                  <a:pos x="51" y="8"/>
                </a:cxn>
                <a:cxn ang="0">
                  <a:pos x="51" y="5"/>
                </a:cxn>
                <a:cxn ang="0">
                  <a:pos x="48" y="2"/>
                </a:cxn>
                <a:cxn ang="0">
                  <a:pos x="46" y="0"/>
                </a:cxn>
                <a:cxn ang="0">
                  <a:pos x="43" y="0"/>
                </a:cxn>
                <a:cxn ang="0">
                  <a:pos x="40" y="0"/>
                </a:cxn>
                <a:cxn ang="0">
                  <a:pos x="37" y="2"/>
                </a:cxn>
                <a:cxn ang="0">
                  <a:pos x="37" y="2"/>
                </a:cxn>
                <a:cxn ang="0">
                  <a:pos x="2" y="33"/>
                </a:cxn>
                <a:cxn ang="0">
                  <a:pos x="2" y="33"/>
                </a:cxn>
                <a:cxn ang="0">
                  <a:pos x="0" y="35"/>
                </a:cxn>
                <a:cxn ang="0">
                  <a:pos x="0" y="37"/>
                </a:cxn>
                <a:cxn ang="0">
                  <a:pos x="0" y="41"/>
                </a:cxn>
                <a:cxn ang="0">
                  <a:pos x="1" y="43"/>
                </a:cxn>
                <a:cxn ang="0">
                  <a:pos x="3" y="46"/>
                </a:cxn>
                <a:cxn ang="0">
                  <a:pos x="7" y="47"/>
                </a:cxn>
                <a:cxn ang="0">
                  <a:pos x="11" y="47"/>
                </a:cxn>
                <a:cxn ang="0">
                  <a:pos x="13" y="45"/>
                </a:cxn>
                <a:cxn ang="0">
                  <a:pos x="13" y="45"/>
                </a:cxn>
              </a:cxnLst>
              <a:rect l="0" t="0" r="r" b="b"/>
              <a:pathLst>
                <a:path w="51" h="47">
                  <a:moveTo>
                    <a:pt x="13" y="45"/>
                  </a:moveTo>
                  <a:lnTo>
                    <a:pt x="48" y="14"/>
                  </a:lnTo>
                  <a:lnTo>
                    <a:pt x="48" y="14"/>
                  </a:lnTo>
                  <a:lnTo>
                    <a:pt x="51" y="12"/>
                  </a:lnTo>
                  <a:lnTo>
                    <a:pt x="51" y="8"/>
                  </a:lnTo>
                  <a:lnTo>
                    <a:pt x="51" y="5"/>
                  </a:lnTo>
                  <a:lnTo>
                    <a:pt x="48" y="2"/>
                  </a:lnTo>
                  <a:lnTo>
                    <a:pt x="46" y="0"/>
                  </a:lnTo>
                  <a:lnTo>
                    <a:pt x="43" y="0"/>
                  </a:lnTo>
                  <a:lnTo>
                    <a:pt x="40" y="0"/>
                  </a:lnTo>
                  <a:lnTo>
                    <a:pt x="37" y="2"/>
                  </a:lnTo>
                  <a:lnTo>
                    <a:pt x="37" y="2"/>
                  </a:lnTo>
                  <a:lnTo>
                    <a:pt x="2" y="33"/>
                  </a:lnTo>
                  <a:lnTo>
                    <a:pt x="2" y="33"/>
                  </a:lnTo>
                  <a:lnTo>
                    <a:pt x="0" y="35"/>
                  </a:lnTo>
                  <a:lnTo>
                    <a:pt x="0" y="37"/>
                  </a:lnTo>
                  <a:lnTo>
                    <a:pt x="0" y="41"/>
                  </a:lnTo>
                  <a:lnTo>
                    <a:pt x="1" y="43"/>
                  </a:lnTo>
                  <a:lnTo>
                    <a:pt x="3" y="46"/>
                  </a:lnTo>
                  <a:lnTo>
                    <a:pt x="7" y="47"/>
                  </a:lnTo>
                  <a:lnTo>
                    <a:pt x="11" y="47"/>
                  </a:lnTo>
                  <a:lnTo>
                    <a:pt x="13" y="45"/>
                  </a:lnTo>
                  <a:lnTo>
                    <a:pt x="13" y="4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56" name="TextBox 155"/>
          <p:cNvSpPr txBox="1"/>
          <p:nvPr/>
        </p:nvSpPr>
        <p:spPr>
          <a:xfrm>
            <a:off x="762000" y="5100935"/>
            <a:ext cx="2644505" cy="461665"/>
          </a:xfrm>
          <a:prstGeom prst="rect">
            <a:avLst/>
          </a:prstGeom>
          <a:noFill/>
        </p:spPr>
        <p:txBody>
          <a:bodyPr wrap="none" rtlCol="0">
            <a:spAutoFit/>
          </a:bodyPr>
          <a:lstStyle/>
          <a:p>
            <a:r>
              <a:rPr lang="en-US" dirty="0" smtClean="0"/>
              <a:t>OS Access Control</a:t>
            </a:r>
            <a:endParaRPr lang="en-US" dirty="0"/>
          </a:p>
        </p:txBody>
      </p:sp>
      <p:sp>
        <p:nvSpPr>
          <p:cNvPr id="157" name="TextBox 156"/>
          <p:cNvSpPr txBox="1"/>
          <p:nvPr/>
        </p:nvSpPr>
        <p:spPr>
          <a:xfrm>
            <a:off x="5508894" y="5100935"/>
            <a:ext cx="2917530" cy="461665"/>
          </a:xfrm>
          <a:prstGeom prst="rect">
            <a:avLst/>
          </a:prstGeom>
          <a:noFill/>
        </p:spPr>
        <p:txBody>
          <a:bodyPr wrap="none" rtlCol="0">
            <a:spAutoFit/>
          </a:bodyPr>
          <a:lstStyle/>
          <a:p>
            <a:r>
              <a:rPr lang="en-US" dirty="0" smtClean="0">
                <a:solidFill>
                  <a:schemeClr val="tx1"/>
                </a:solidFill>
              </a:rPr>
              <a:t>Attacker’s Computer</a:t>
            </a:r>
            <a:endParaRPr lang="en-US" dirty="0">
              <a:solidFill>
                <a:schemeClr val="tx1"/>
              </a:solidFill>
            </a:endParaRPr>
          </a:p>
        </p:txBody>
      </p:sp>
    </p:spTree>
    <p:extLst>
      <p:ext uri="{BB962C8B-B14F-4D97-AF65-F5344CB8AC3E}">
        <p14:creationId xmlns:p14="http://schemas.microsoft.com/office/powerpoint/2010/main" val="394013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nodeType="clickEffect">
                                  <p:stCondLst>
                                    <p:cond delay="0"/>
                                  </p:stCondLst>
                                  <p:childTnLst>
                                    <p:set>
                                      <p:cBhvr>
                                        <p:cTn id="14" dur="1" fill="hold">
                                          <p:stCondLst>
                                            <p:cond delay="0"/>
                                          </p:stCondLst>
                                        </p:cTn>
                                        <p:tgtEl>
                                          <p:spTgt spid="84080"/>
                                        </p:tgtEl>
                                        <p:attrNameLst>
                                          <p:attrName>style.visibility</p:attrName>
                                        </p:attrNameLst>
                                      </p:cBhvr>
                                      <p:to>
                                        <p:strVal val="visible"/>
                                      </p:to>
                                    </p:set>
                                    <p:anim calcmode="lin" valueType="num">
                                      <p:cBhvr>
                                        <p:cTn id="15" dur="1000" fill="hold"/>
                                        <p:tgtEl>
                                          <p:spTgt spid="84080"/>
                                        </p:tgtEl>
                                        <p:attrNameLst>
                                          <p:attrName>ppt_w</p:attrName>
                                        </p:attrNameLst>
                                      </p:cBhvr>
                                      <p:tavLst>
                                        <p:tav tm="0">
                                          <p:val>
                                            <p:fltVal val="0"/>
                                          </p:val>
                                        </p:tav>
                                        <p:tav tm="100000">
                                          <p:val>
                                            <p:strVal val="#ppt_w"/>
                                          </p:val>
                                        </p:tav>
                                      </p:tavLst>
                                    </p:anim>
                                    <p:anim calcmode="lin" valueType="num">
                                      <p:cBhvr>
                                        <p:cTn id="16" dur="1000" fill="hold"/>
                                        <p:tgtEl>
                                          <p:spTgt spid="84080"/>
                                        </p:tgtEl>
                                        <p:attrNameLst>
                                          <p:attrName>ppt_h</p:attrName>
                                        </p:attrNameLst>
                                      </p:cBhvr>
                                      <p:tavLst>
                                        <p:tav tm="0">
                                          <p:val>
                                            <p:fltVal val="0"/>
                                          </p:val>
                                        </p:tav>
                                        <p:tav tm="100000">
                                          <p:val>
                                            <p:strVal val="#ppt_h"/>
                                          </p:val>
                                        </p:tav>
                                      </p:tavLst>
                                    </p:anim>
                                    <p:animEffect transition="in" filter="fade">
                                      <p:cBhvr>
                                        <p:cTn id="17" dur="1000"/>
                                        <p:tgtEl>
                                          <p:spTgt spid="84080"/>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3.05556E-6 -1.81314E-6 L 0.68941 -1.81314E-6 " pathEditMode="relative" rAng="0" ptsTypes="AA">
                                      <p:cBhvr>
                                        <p:cTn id="21" dur="2000" fill="hold"/>
                                        <p:tgtEl>
                                          <p:spTgt spid="84080"/>
                                        </p:tgtEl>
                                        <p:attrNameLst>
                                          <p:attrName>ppt_x</p:attrName>
                                          <p:attrName>ppt_y</p:attrName>
                                        </p:attrNameLst>
                                      </p:cBhvr>
                                      <p:rCtr x="345" y="0"/>
                                    </p:animMotion>
                                  </p:childTnLst>
                                </p:cTn>
                              </p:par>
                            </p:childTnLst>
                          </p:cTn>
                        </p:par>
                        <p:par>
                          <p:cTn id="22" fill="hold">
                            <p:stCondLst>
                              <p:cond delay="2000"/>
                            </p:stCondLst>
                            <p:childTnLst>
                              <p:par>
                                <p:cTn id="23" presetID="10" presetClass="exit" presetSubtype="0" fill="hold" nodeType="afterEffect">
                                  <p:stCondLst>
                                    <p:cond delay="0"/>
                                  </p:stCondLst>
                                  <p:childTnLst>
                                    <p:animEffect transition="out" filter="fade">
                                      <p:cBhvr>
                                        <p:cTn id="24" dur="1000"/>
                                        <p:tgtEl>
                                          <p:spTgt spid="7"/>
                                        </p:tgtEl>
                                      </p:cBhvr>
                                    </p:animEffect>
                                    <p:set>
                                      <p:cBhvr>
                                        <p:cTn id="25" dur="1" fill="hold">
                                          <p:stCondLst>
                                            <p:cond delay="999"/>
                                          </p:stCondLst>
                                        </p:cTn>
                                        <p:tgtEl>
                                          <p:spTgt spid="7"/>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4083"/>
                                        </p:tgtEl>
                                        <p:attrNameLst>
                                          <p:attrName>style.visibility</p:attrName>
                                        </p:attrNameLst>
                                      </p:cBhvr>
                                      <p:to>
                                        <p:strVal val="visible"/>
                                      </p:to>
                                    </p:set>
                                    <p:animEffect transition="in" filter="fade">
                                      <p:cBhvr>
                                        <p:cTn id="31" dur="1000"/>
                                        <p:tgtEl>
                                          <p:spTgt spid="8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9600" y="2362200"/>
            <a:ext cx="7772400" cy="1470025"/>
          </a:xfrm>
        </p:spPr>
        <p:txBody>
          <a:bodyPr>
            <a:noAutofit/>
          </a:bodyPr>
          <a:lstStyle/>
          <a:p>
            <a:pPr algn="l"/>
            <a:r>
              <a:rPr lang="en-US" sz="2400" dirty="0" smtClean="0">
                <a:latin typeface="Tahoma" pitchFamily="34" charset="0"/>
                <a:ea typeface="Tahoma" pitchFamily="34" charset="0"/>
                <a:cs typeface="Tahoma" pitchFamily="34" charset="0"/>
              </a:rPr>
              <a:t/>
            </a:r>
            <a:br>
              <a:rPr lang="en-US" sz="2400" dirty="0" smtClean="0">
                <a:latin typeface="Tahoma" pitchFamily="34" charset="0"/>
                <a:ea typeface="Tahoma" pitchFamily="34" charset="0"/>
                <a:cs typeface="Tahoma" pitchFamily="34" charset="0"/>
              </a:rPr>
            </a:br>
            <a:r>
              <a:rPr lang="en-US" sz="5400" dirty="0" smtClean="0">
                <a:latin typeface="Tahoma" pitchFamily="34" charset="0"/>
                <a:ea typeface="Tahoma" pitchFamily="34" charset="0"/>
                <a:cs typeface="Tahoma" pitchFamily="34" charset="0"/>
              </a:rPr>
              <a:t>Covert channel example:</a:t>
            </a:r>
            <a:br>
              <a:rPr lang="en-US" sz="5400" dirty="0" smtClean="0">
                <a:latin typeface="Tahoma" pitchFamily="34" charset="0"/>
                <a:ea typeface="Tahoma" pitchFamily="34" charset="0"/>
                <a:cs typeface="Tahoma" pitchFamily="34" charset="0"/>
              </a:rPr>
            </a:br>
            <a:r>
              <a:rPr lang="en-US" sz="5400" dirty="0" smtClean="0">
                <a:latin typeface="Tahoma" pitchFamily="34" charset="0"/>
                <a:ea typeface="Tahoma" pitchFamily="34" charset="0"/>
                <a:cs typeface="Tahoma" pitchFamily="34" charset="0"/>
              </a:rPr>
              <a:t>EC2</a:t>
            </a:r>
            <a:endParaRPr lang="en-US" sz="54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2712737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Hey, You, Get Off of My Cloud: Exploring Information Leakage in Third-Party Compute Clouds, </a:t>
            </a:r>
            <a:r>
              <a:rPr lang="en-US" dirty="0" smtClean="0"/>
              <a:t>by</a:t>
            </a:r>
            <a:endParaRPr lang="en-US" dirty="0"/>
          </a:p>
        </p:txBody>
      </p:sp>
      <p:sp>
        <p:nvSpPr>
          <p:cNvPr id="3" name="Subtitle 2"/>
          <p:cNvSpPr>
            <a:spLocks noGrp="1"/>
          </p:cNvSpPr>
          <p:nvPr>
            <p:ph type="subTitle" idx="1"/>
          </p:nvPr>
        </p:nvSpPr>
        <p:spPr/>
        <p:txBody>
          <a:bodyPr>
            <a:normAutofit/>
          </a:bodyPr>
          <a:lstStyle/>
          <a:p>
            <a:r>
              <a:rPr lang="en-US" b="1" dirty="0" err="1"/>
              <a:t>Ristenpart</a:t>
            </a:r>
            <a:r>
              <a:rPr lang="en-US" b="1" dirty="0"/>
              <a:t> et al.</a:t>
            </a:r>
            <a:endParaRPr lang="en-US" dirty="0" smtClean="0"/>
          </a:p>
        </p:txBody>
      </p:sp>
    </p:spTree>
    <p:extLst>
      <p:ext uri="{BB962C8B-B14F-4D97-AF65-F5344CB8AC3E}">
        <p14:creationId xmlns:p14="http://schemas.microsoft.com/office/powerpoint/2010/main" val="27207927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
            <a:ext cx="9144000" cy="6690965"/>
          </a:xfrm>
          <a:prstGeom prst="rect">
            <a:avLst/>
          </a:prstGeom>
        </p:spPr>
      </p:pic>
    </p:spTree>
    <p:extLst>
      <p:ext uri="{BB962C8B-B14F-4D97-AF65-F5344CB8AC3E}">
        <p14:creationId xmlns:p14="http://schemas.microsoft.com/office/powerpoint/2010/main" val="1033919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700"/>
            <a:ext cx="9144000" cy="6819580"/>
          </a:xfrm>
          <a:prstGeom prst="rect">
            <a:avLst/>
          </a:prstGeom>
        </p:spPr>
      </p:pic>
    </p:spTree>
    <p:extLst>
      <p:ext uri="{BB962C8B-B14F-4D97-AF65-F5344CB8AC3E}">
        <p14:creationId xmlns:p14="http://schemas.microsoft.com/office/powerpoint/2010/main" val="2716491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2700"/>
            <a:ext cx="9144000" cy="6810176"/>
          </a:xfrm>
          <a:prstGeom prst="rect">
            <a:avLst/>
          </a:prstGeom>
        </p:spPr>
      </p:pic>
    </p:spTree>
    <p:extLst>
      <p:ext uri="{BB962C8B-B14F-4D97-AF65-F5344CB8AC3E}">
        <p14:creationId xmlns:p14="http://schemas.microsoft.com/office/powerpoint/2010/main" val="2716491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An Exploration of L2 Cache Covert Channels in Virtualized Environments</a:t>
            </a:r>
            <a:endParaRPr lang="en-US" dirty="0"/>
          </a:p>
        </p:txBody>
      </p:sp>
      <p:sp>
        <p:nvSpPr>
          <p:cNvPr id="3" name="Subtitle 2"/>
          <p:cNvSpPr>
            <a:spLocks noGrp="1"/>
          </p:cNvSpPr>
          <p:nvPr>
            <p:ph type="subTitle" idx="1"/>
          </p:nvPr>
        </p:nvSpPr>
        <p:spPr/>
        <p:txBody>
          <a:bodyPr>
            <a:normAutofit fontScale="77500" lnSpcReduction="20000"/>
          </a:bodyPr>
          <a:lstStyle/>
          <a:p>
            <a:r>
              <a:rPr lang="en-US" b="1" dirty="0" smtClean="0"/>
              <a:t>Yunjing Xu</a:t>
            </a:r>
            <a:r>
              <a:rPr lang="en-US" dirty="0" smtClean="0"/>
              <a:t>, Michael Bailey, </a:t>
            </a:r>
            <a:r>
              <a:rPr lang="en-US" dirty="0" err="1" smtClean="0"/>
              <a:t>Farnam</a:t>
            </a:r>
            <a:r>
              <a:rPr lang="en-US" dirty="0" smtClean="0"/>
              <a:t> </a:t>
            </a:r>
            <a:r>
              <a:rPr lang="en-US" dirty="0" err="1" smtClean="0"/>
              <a:t>Jahanian</a:t>
            </a:r>
            <a:endParaRPr lang="en-US" dirty="0" smtClean="0"/>
          </a:p>
          <a:p>
            <a:r>
              <a:rPr lang="en-US" dirty="0" smtClean="0"/>
              <a:t>University of Michigan</a:t>
            </a:r>
          </a:p>
          <a:p>
            <a:r>
              <a:rPr lang="en-US" dirty="0" err="1" smtClean="0"/>
              <a:t>Kaustubh</a:t>
            </a:r>
            <a:r>
              <a:rPr lang="en-US" dirty="0" smtClean="0"/>
              <a:t> Joshi, </a:t>
            </a:r>
            <a:r>
              <a:rPr lang="en-US" dirty="0" err="1" smtClean="0"/>
              <a:t>Matti</a:t>
            </a:r>
            <a:r>
              <a:rPr lang="en-US" dirty="0" smtClean="0"/>
              <a:t> </a:t>
            </a:r>
            <a:r>
              <a:rPr lang="en-US" dirty="0" err="1" smtClean="0"/>
              <a:t>Hitunen</a:t>
            </a:r>
            <a:r>
              <a:rPr lang="en-US" dirty="0" smtClean="0"/>
              <a:t>, Rick </a:t>
            </a:r>
            <a:r>
              <a:rPr lang="en-US" dirty="0" err="1" smtClean="0"/>
              <a:t>Schlichting</a:t>
            </a:r>
            <a:endParaRPr lang="en-US" dirty="0" smtClean="0"/>
          </a:p>
          <a:p>
            <a:r>
              <a:rPr lang="en-US" dirty="0" smtClean="0"/>
              <a:t>AT&amp;T Labs Research</a:t>
            </a:r>
          </a:p>
        </p:txBody>
      </p:sp>
    </p:spTree>
    <p:extLst>
      <p:ext uri="{BB962C8B-B14F-4D97-AF65-F5344CB8AC3E}">
        <p14:creationId xmlns:p14="http://schemas.microsoft.com/office/powerpoint/2010/main" val="1357602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lnSpcReduction="10000"/>
          </a:bodyPr>
          <a:lstStyle/>
          <a:p>
            <a:pPr marL="342900" lvl="1" indent="-342900">
              <a:buFont typeface="Arial"/>
              <a:buChar char="•"/>
            </a:pPr>
            <a:r>
              <a:rPr lang="en-US" sz="3500" dirty="0"/>
              <a:t>The </a:t>
            </a:r>
            <a:r>
              <a:rPr lang="en-US" sz="3500" dirty="0" smtClean="0"/>
              <a:t>cloud </a:t>
            </a:r>
            <a:r>
              <a:rPr lang="en-US" sz="3500" dirty="0"/>
              <a:t>environment (re)introduces shared </a:t>
            </a:r>
            <a:r>
              <a:rPr lang="en-US" sz="3500" dirty="0" smtClean="0"/>
              <a:t>hardware</a:t>
            </a:r>
          </a:p>
          <a:p>
            <a:pPr marL="342900" lvl="1" indent="-342900">
              <a:buFont typeface="Arial"/>
              <a:buChar char="•"/>
            </a:pPr>
            <a:r>
              <a:rPr lang="en-US" sz="3500" dirty="0" smtClean="0"/>
              <a:t>While powerful, this can be abused by attackers for information leakage</a:t>
            </a:r>
            <a:endParaRPr lang="en-US" sz="3100" dirty="0" smtClean="0"/>
          </a:p>
          <a:p>
            <a:pPr marL="342900" lvl="1" indent="-342900">
              <a:buFont typeface="Arial"/>
              <a:buChar char="•"/>
            </a:pPr>
            <a:r>
              <a:rPr lang="en-US" sz="3200" dirty="0" err="1" smtClean="0"/>
              <a:t>Ristenpart</a:t>
            </a:r>
            <a:r>
              <a:rPr lang="en-US" sz="3200" dirty="0" smtClean="0"/>
              <a:t> </a:t>
            </a:r>
            <a:r>
              <a:rPr lang="en-US" sz="3200" dirty="0"/>
              <a:t>et al. </a:t>
            </a:r>
            <a:r>
              <a:rPr lang="en-US" sz="3200" dirty="0" smtClean="0"/>
              <a:t>pioneering work in 2009</a:t>
            </a:r>
            <a:endParaRPr lang="en-US" sz="3200" dirty="0"/>
          </a:p>
          <a:p>
            <a:pPr lvl="1"/>
            <a:r>
              <a:rPr lang="en-US" dirty="0" smtClean="0"/>
              <a:t>Forced VM co-location in EC2</a:t>
            </a:r>
          </a:p>
          <a:p>
            <a:pPr lvl="1"/>
            <a:r>
              <a:rPr lang="en-US" dirty="0" smtClean="0"/>
              <a:t>Cross-VM information leakage</a:t>
            </a:r>
          </a:p>
          <a:p>
            <a:pPr lvl="2"/>
            <a:r>
              <a:rPr lang="en-US" dirty="0" smtClean="0"/>
              <a:t>Covert channels</a:t>
            </a:r>
          </a:p>
          <a:p>
            <a:pPr lvl="2"/>
            <a:r>
              <a:rPr lang="en-US" dirty="0" smtClean="0"/>
              <a:t>Side channels</a:t>
            </a:r>
          </a:p>
          <a:p>
            <a:pPr lvl="1"/>
            <a:endParaRPr lang="en-US" dirty="0"/>
          </a:p>
        </p:txBody>
      </p:sp>
    </p:spTree>
    <p:extLst>
      <p:ext uri="{BB962C8B-B14F-4D97-AF65-F5344CB8AC3E}">
        <p14:creationId xmlns:p14="http://schemas.microsoft.com/office/powerpoint/2010/main" val="12251287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normAutofit/>
          </a:bodyPr>
          <a:lstStyle/>
          <a:p>
            <a:r>
              <a:rPr lang="en-US" dirty="0" smtClean="0"/>
              <a:t>Cross-VM covert channel using shared L2 cache</a:t>
            </a:r>
          </a:p>
          <a:p>
            <a:pPr lvl="1"/>
            <a:r>
              <a:rPr lang="en-US" dirty="0" smtClean="0">
                <a:solidFill>
                  <a:srgbClr val="C0504D"/>
                </a:solidFill>
              </a:rPr>
              <a:t>0.2bps</a:t>
            </a:r>
            <a:r>
              <a:rPr lang="en-US" dirty="0" smtClean="0"/>
              <a:t>: proof-of-concept example</a:t>
            </a:r>
          </a:p>
          <a:p>
            <a:r>
              <a:rPr lang="en-US" dirty="0" smtClean="0"/>
              <a:t>What </a:t>
            </a:r>
            <a:r>
              <a:rPr lang="en-US" dirty="0"/>
              <a:t>is the maximum achievable bit rate in practice over cross-VM covert </a:t>
            </a:r>
            <a:r>
              <a:rPr lang="en-US" dirty="0" smtClean="0"/>
              <a:t>channels using L2 cache?</a:t>
            </a:r>
          </a:p>
          <a:p>
            <a:r>
              <a:rPr lang="en-US" dirty="0" smtClean="0"/>
              <a:t>What </a:t>
            </a:r>
            <a:r>
              <a:rPr lang="en-US" dirty="0"/>
              <a:t>factors influence the bit rate achievable </a:t>
            </a:r>
            <a:r>
              <a:rPr lang="en-US" dirty="0" smtClean="0"/>
              <a:t>in this scenario? </a:t>
            </a:r>
            <a:endParaRPr lang="en-US" b="1" dirty="0" smtClean="0"/>
          </a:p>
          <a:p>
            <a:pPr lvl="1"/>
            <a:endParaRPr lang="en-US" dirty="0" smtClean="0"/>
          </a:p>
          <a:p>
            <a:pPr lvl="1"/>
            <a:endParaRPr lang="en-US" dirty="0"/>
          </a:p>
        </p:txBody>
      </p:sp>
    </p:spTree>
    <p:extLst>
      <p:ext uri="{BB962C8B-B14F-4D97-AF65-F5344CB8AC3E}">
        <p14:creationId xmlns:p14="http://schemas.microsoft.com/office/powerpoint/2010/main" val="26738416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Cross-VM L2 Cache Covert Channel</a:t>
            </a:r>
            <a:endParaRPr lang="en-US" dirty="0"/>
          </a:p>
        </p:txBody>
      </p:sp>
      <p:sp>
        <p:nvSpPr>
          <p:cNvPr id="3" name="Content Placeholder 2"/>
          <p:cNvSpPr>
            <a:spLocks noGrp="1"/>
          </p:cNvSpPr>
          <p:nvPr>
            <p:ph idx="1"/>
          </p:nvPr>
        </p:nvSpPr>
        <p:spPr/>
        <p:txBody>
          <a:bodyPr/>
          <a:lstStyle/>
          <a:p>
            <a:r>
              <a:rPr lang="en-US" dirty="0">
                <a:ln>
                  <a:solidFill>
                    <a:schemeClr val="tx1"/>
                  </a:solidFill>
                </a:ln>
              </a:rPr>
              <a:t>P</a:t>
            </a:r>
            <a:r>
              <a:rPr lang="en-US" dirty="0" smtClean="0">
                <a:ln>
                  <a:solidFill>
                    <a:schemeClr val="tx1"/>
                  </a:solidFill>
                </a:ln>
              </a:rPr>
              <a:t>rocesses on different VMs sharing a L2 cache can </a:t>
            </a:r>
            <a:r>
              <a:rPr lang="en-US" dirty="0">
                <a:ln>
                  <a:solidFill>
                    <a:schemeClr val="tx1"/>
                  </a:solidFill>
                </a:ln>
              </a:rPr>
              <a:t>covertly </a:t>
            </a:r>
            <a:r>
              <a:rPr lang="en-US" dirty="0" smtClean="0">
                <a:ln>
                  <a:solidFill>
                    <a:schemeClr val="tx1"/>
                  </a:solidFill>
                </a:ln>
              </a:rPr>
              <a:t>communicate by manipulating the cache content</a:t>
            </a:r>
            <a:endParaRPr lang="en-US" dirty="0">
              <a:ln>
                <a:solidFill>
                  <a:schemeClr val="tx1"/>
                </a:solidFill>
              </a:ln>
            </a:endParaRPr>
          </a:p>
        </p:txBody>
      </p:sp>
      <p:sp>
        <p:nvSpPr>
          <p:cNvPr id="4" name="Rectangle 3"/>
          <p:cNvSpPr/>
          <p:nvPr/>
        </p:nvSpPr>
        <p:spPr>
          <a:xfrm>
            <a:off x="2711455" y="3800045"/>
            <a:ext cx="3706795" cy="1201401"/>
          </a:xfrm>
          <a:prstGeom prst="rect">
            <a:avLst/>
          </a:prstGeom>
          <a:solidFill>
            <a:schemeClr val="tx1"/>
          </a:solidFill>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 name="Rectangle 4"/>
          <p:cNvSpPr/>
          <p:nvPr/>
        </p:nvSpPr>
        <p:spPr>
          <a:xfrm>
            <a:off x="7141396" y="3943289"/>
            <a:ext cx="585354" cy="923330"/>
          </a:xfrm>
          <a:prstGeom prst="rect">
            <a:avLst/>
          </a:prstGeom>
          <a:noFill/>
        </p:spPr>
        <p:txBody>
          <a:bodyPr wrap="none" lIns="91440" tIns="45720" rIns="91440" bIns="45720">
            <a:spAutoFit/>
          </a:bodyPr>
          <a:lstStyle/>
          <a:p>
            <a:pPr algn="ctr"/>
            <a:r>
              <a:rPr lang="en-US" sz="5400" dirty="0" smtClean="0">
                <a:ln>
                  <a:solidFill>
                    <a:schemeClr val="tx1"/>
                  </a:solidFill>
                </a:ln>
              </a:rPr>
              <a:t>A</a:t>
            </a:r>
            <a:endParaRPr lang="en-US"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6" name="Rectangle 5"/>
          <p:cNvSpPr/>
          <p:nvPr/>
        </p:nvSpPr>
        <p:spPr>
          <a:xfrm>
            <a:off x="1464519" y="3943289"/>
            <a:ext cx="572843" cy="923330"/>
          </a:xfrm>
          <a:prstGeom prst="rect">
            <a:avLst/>
          </a:prstGeom>
          <a:noFill/>
        </p:spPr>
        <p:txBody>
          <a:bodyPr wrap="none" lIns="91440" tIns="45720" rIns="91440" bIns="45720">
            <a:spAutoFit/>
          </a:bodyPr>
          <a:lstStyle/>
          <a:p>
            <a:pPr algn="ctr"/>
            <a:r>
              <a:rPr lang="en-US" sz="5400" b="1" dirty="0" smtClean="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rPr>
              <a:t>B</a:t>
            </a:r>
            <a:endParaRPr lang="en-US" sz="5400" b="1" dirty="0">
              <a:ln w="12700">
                <a:solidFill>
                  <a:schemeClr val="tx1"/>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Rectangle 6"/>
          <p:cNvSpPr/>
          <p:nvPr/>
        </p:nvSpPr>
        <p:spPr>
          <a:xfrm>
            <a:off x="2706648" y="3800045"/>
            <a:ext cx="1855801" cy="1201401"/>
          </a:xfrm>
          <a:prstGeom prst="rect">
            <a:avLst/>
          </a:prstGeom>
          <a:solidFill>
            <a:schemeClr val="bg1"/>
          </a:solidFill>
          <a:effectLst>
            <a:outerShdw blurRad="50800" dist="38100" dir="2700000" algn="tl"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8" name="Left Brace 7"/>
          <p:cNvSpPr/>
          <p:nvPr/>
        </p:nvSpPr>
        <p:spPr>
          <a:xfrm rot="5400000">
            <a:off x="4375396" y="1699983"/>
            <a:ext cx="378910" cy="3706795"/>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9" name="TextBox 8"/>
          <p:cNvSpPr txBox="1"/>
          <p:nvPr/>
        </p:nvSpPr>
        <p:spPr>
          <a:xfrm>
            <a:off x="4133111" y="3028919"/>
            <a:ext cx="881559" cy="369332"/>
          </a:xfrm>
          <a:prstGeom prst="rect">
            <a:avLst/>
          </a:prstGeom>
          <a:noFill/>
        </p:spPr>
        <p:txBody>
          <a:bodyPr wrap="none" rtlCol="0">
            <a:spAutoFit/>
          </a:bodyPr>
          <a:lstStyle/>
          <a:p>
            <a:r>
              <a:rPr lang="en-US" dirty="0" smtClean="0"/>
              <a:t>7ns * N</a:t>
            </a:r>
            <a:endParaRPr lang="en-US" dirty="0"/>
          </a:p>
        </p:txBody>
      </p:sp>
      <p:sp>
        <p:nvSpPr>
          <p:cNvPr id="12" name="Left Brace 11"/>
          <p:cNvSpPr/>
          <p:nvPr/>
        </p:nvSpPr>
        <p:spPr>
          <a:xfrm rot="16200000">
            <a:off x="3447498" y="4312500"/>
            <a:ext cx="378910" cy="1850996"/>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3" name="Left Brace 12"/>
          <p:cNvSpPr/>
          <p:nvPr/>
        </p:nvSpPr>
        <p:spPr>
          <a:xfrm rot="16200000">
            <a:off x="5300896" y="4314083"/>
            <a:ext cx="378910" cy="185580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000000"/>
              </a:solidFill>
            </a:endParaRPr>
          </a:p>
        </p:txBody>
      </p:sp>
      <p:sp>
        <p:nvSpPr>
          <p:cNvPr id="14" name="TextBox 13"/>
          <p:cNvSpPr txBox="1"/>
          <p:nvPr/>
        </p:nvSpPr>
        <p:spPr>
          <a:xfrm>
            <a:off x="2980595" y="5401050"/>
            <a:ext cx="1321696" cy="369332"/>
          </a:xfrm>
          <a:prstGeom prst="rect">
            <a:avLst/>
          </a:prstGeom>
          <a:noFill/>
        </p:spPr>
        <p:txBody>
          <a:bodyPr wrap="none" rtlCol="0">
            <a:spAutoFit/>
          </a:bodyPr>
          <a:lstStyle/>
          <a:p>
            <a:r>
              <a:rPr lang="en-US" dirty="0" smtClean="0"/>
              <a:t>100ns * N/2</a:t>
            </a:r>
            <a:endParaRPr lang="en-US" dirty="0"/>
          </a:p>
        </p:txBody>
      </p:sp>
      <p:sp>
        <p:nvSpPr>
          <p:cNvPr id="15" name="TextBox 14"/>
          <p:cNvSpPr txBox="1"/>
          <p:nvPr/>
        </p:nvSpPr>
        <p:spPr>
          <a:xfrm>
            <a:off x="4949688" y="5401050"/>
            <a:ext cx="1087708" cy="369332"/>
          </a:xfrm>
          <a:prstGeom prst="rect">
            <a:avLst/>
          </a:prstGeom>
          <a:noFill/>
        </p:spPr>
        <p:txBody>
          <a:bodyPr wrap="none" rtlCol="0">
            <a:spAutoFit/>
          </a:bodyPr>
          <a:lstStyle/>
          <a:p>
            <a:r>
              <a:rPr lang="en-US" dirty="0" smtClean="0"/>
              <a:t>7ns * N/2</a:t>
            </a:r>
            <a:endParaRPr lang="en-US" dirty="0"/>
          </a:p>
        </p:txBody>
      </p:sp>
      <p:sp>
        <p:nvSpPr>
          <p:cNvPr id="16" name="TextBox 15"/>
          <p:cNvSpPr txBox="1"/>
          <p:nvPr/>
        </p:nvSpPr>
        <p:spPr>
          <a:xfrm>
            <a:off x="3761581" y="5904033"/>
            <a:ext cx="1601739" cy="646331"/>
          </a:xfrm>
          <a:prstGeom prst="rect">
            <a:avLst/>
          </a:prstGeom>
          <a:noFill/>
        </p:spPr>
        <p:txBody>
          <a:bodyPr wrap="none" rtlCol="0">
            <a:spAutoFit/>
          </a:bodyPr>
          <a:lstStyle/>
          <a:p>
            <a:r>
              <a:rPr lang="en-US" i="1" dirty="0" smtClean="0"/>
              <a:t>I</a:t>
            </a:r>
            <a:r>
              <a:rPr lang="en-US" i="1" baseline="-25000" dirty="0" smtClean="0"/>
              <a:t>2</a:t>
            </a:r>
            <a:r>
              <a:rPr lang="en-US" dirty="0" smtClean="0"/>
              <a:t> = log 2 = 1bit</a:t>
            </a:r>
          </a:p>
          <a:p>
            <a:r>
              <a:rPr lang="en-US" i="1" dirty="0" smtClean="0"/>
              <a:t>I</a:t>
            </a:r>
            <a:r>
              <a:rPr lang="en-US" i="1" baseline="-25000" dirty="0" smtClean="0"/>
              <a:t>n</a:t>
            </a:r>
            <a:r>
              <a:rPr lang="en-US" dirty="0" smtClean="0"/>
              <a:t> = log n</a:t>
            </a:r>
            <a:endParaRPr lang="en-US" dirty="0"/>
          </a:p>
        </p:txBody>
      </p:sp>
    </p:spTree>
    <p:extLst>
      <p:ext uri="{BB962C8B-B14F-4D97-AF65-F5344CB8AC3E}">
        <p14:creationId xmlns:p14="http://schemas.microsoft.com/office/powerpoint/2010/main" val="9313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8" grpId="0" animBg="1"/>
      <p:bldP spid="9" grpId="0"/>
      <p:bldP spid="12" grpId="0" animBg="1"/>
      <p:bldP spid="13" grpId="0" animBg="1"/>
      <p:bldP spid="14"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Bit Rate Estimation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3" descr="l2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690" y="1617247"/>
            <a:ext cx="3149711" cy="4554684"/>
          </a:xfrm>
          <a:prstGeom prst="rect">
            <a:avLst/>
          </a:prstGeom>
        </p:spPr>
      </p:pic>
      <p:sp>
        <p:nvSpPr>
          <p:cNvPr id="11" name="TextBox 10"/>
          <p:cNvSpPr txBox="1"/>
          <p:nvPr/>
        </p:nvSpPr>
        <p:spPr>
          <a:xfrm>
            <a:off x="878947" y="2847815"/>
            <a:ext cx="1946792" cy="1200329"/>
          </a:xfrm>
          <a:prstGeom prst="rect">
            <a:avLst/>
          </a:prstGeom>
          <a:noFill/>
        </p:spPr>
        <p:txBody>
          <a:bodyPr wrap="none" rtlCol="0">
            <a:spAutoFit/>
          </a:bodyPr>
          <a:lstStyle/>
          <a:p>
            <a:r>
              <a:rPr lang="en-US" dirty="0" smtClean="0"/>
              <a:t>IMPLEMENTATION</a:t>
            </a:r>
          </a:p>
          <a:p>
            <a:r>
              <a:rPr lang="en-US" dirty="0" smtClean="0"/>
              <a:t>on lab machines:</a:t>
            </a:r>
          </a:p>
          <a:p>
            <a:r>
              <a:rPr lang="en-US" dirty="0" smtClean="0"/>
              <a:t>Write 1bit: 1.47ms</a:t>
            </a:r>
          </a:p>
          <a:p>
            <a:r>
              <a:rPr lang="en-US" dirty="0" smtClean="0"/>
              <a:t>Read 1bit: 2.34ms</a:t>
            </a:r>
            <a:endParaRPr lang="en-US" dirty="0"/>
          </a:p>
        </p:txBody>
      </p:sp>
      <p:sp>
        <p:nvSpPr>
          <p:cNvPr id="12" name="TextBox 11"/>
          <p:cNvSpPr txBox="1"/>
          <p:nvPr/>
        </p:nvSpPr>
        <p:spPr>
          <a:xfrm>
            <a:off x="6139135" y="2847815"/>
            <a:ext cx="2369572" cy="1384995"/>
          </a:xfrm>
          <a:prstGeom prst="rect">
            <a:avLst/>
          </a:prstGeom>
          <a:noFill/>
        </p:spPr>
        <p:txBody>
          <a:bodyPr wrap="none" rtlCol="0">
            <a:spAutoFit/>
          </a:bodyPr>
          <a:lstStyle/>
          <a:p>
            <a:r>
              <a:rPr lang="en-US" dirty="0" smtClean="0"/>
              <a:t>Bit rate:</a:t>
            </a:r>
          </a:p>
          <a:p>
            <a:r>
              <a:rPr lang="en-US" dirty="0" smtClean="0"/>
              <a:t>1bit</a:t>
            </a:r>
            <a:r>
              <a:rPr lang="en-US" dirty="0"/>
              <a:t>/(1.47ms + 2.34ms</a:t>
            </a:r>
            <a:r>
              <a:rPr lang="en-US" dirty="0" smtClean="0"/>
              <a:t>)</a:t>
            </a:r>
          </a:p>
          <a:p>
            <a:r>
              <a:rPr lang="en-US" dirty="0" smtClean="0"/>
              <a:t>≈ </a:t>
            </a:r>
            <a:r>
              <a:rPr lang="en-US" sz="2400" dirty="0" smtClean="0">
                <a:solidFill>
                  <a:srgbClr val="C0504D"/>
                </a:solidFill>
              </a:rPr>
              <a:t>262.47bps</a:t>
            </a:r>
          </a:p>
          <a:p>
            <a:r>
              <a:rPr lang="en-US" sz="2400" dirty="0" smtClean="0">
                <a:solidFill>
                  <a:srgbClr val="C0504D"/>
                </a:solidFill>
              </a:rPr>
              <a:t>&gt;&gt; 0.2bps</a:t>
            </a:r>
            <a:endParaRPr lang="en-US" sz="2400" dirty="0">
              <a:solidFill>
                <a:srgbClr val="C0504D"/>
              </a:solidFill>
            </a:endParaRPr>
          </a:p>
        </p:txBody>
      </p:sp>
      <p:sp>
        <p:nvSpPr>
          <p:cNvPr id="16" name="Oval 15"/>
          <p:cNvSpPr/>
          <p:nvPr/>
        </p:nvSpPr>
        <p:spPr>
          <a:xfrm>
            <a:off x="3464279" y="2362201"/>
            <a:ext cx="357360" cy="353956"/>
          </a:xfrm>
          <a:prstGeom prst="ellipse">
            <a:avLst/>
          </a:prstGeom>
          <a:noFill/>
          <a:ln w="28575" cmpd="sng">
            <a:solidFill>
              <a:srgbClr val="C0504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28575" cmpd="sng">
                <a:solidFill>
                  <a:schemeClr val="tx1"/>
                </a:solidFill>
              </a:ln>
            </a:endParaRPr>
          </a:p>
        </p:txBody>
      </p:sp>
      <p:sp>
        <p:nvSpPr>
          <p:cNvPr id="17" name="Oval 16"/>
          <p:cNvSpPr/>
          <p:nvPr/>
        </p:nvSpPr>
        <p:spPr>
          <a:xfrm>
            <a:off x="5509859" y="2831619"/>
            <a:ext cx="357360" cy="353956"/>
          </a:xfrm>
          <a:prstGeom prst="ellipse">
            <a:avLst/>
          </a:prstGeom>
          <a:noFill/>
          <a:ln w="28575" cmpd="sng">
            <a:solidFill>
              <a:srgbClr val="C0504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28575" cmpd="sng">
                <a:solidFill>
                  <a:schemeClr val="tx1"/>
                </a:solidFill>
              </a:ln>
            </a:endParaRPr>
          </a:p>
        </p:txBody>
      </p:sp>
      <p:cxnSp>
        <p:nvCxnSpPr>
          <p:cNvPr id="8" name="Straight Arrow Connector 7"/>
          <p:cNvCxnSpPr/>
          <p:nvPr/>
        </p:nvCxnSpPr>
        <p:spPr>
          <a:xfrm flipH="1">
            <a:off x="2150856" y="2716157"/>
            <a:ext cx="1395769" cy="2169542"/>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74339" y="4831680"/>
            <a:ext cx="3201417" cy="461665"/>
          </a:xfrm>
          <a:prstGeom prst="rect">
            <a:avLst/>
          </a:prstGeom>
          <a:noFill/>
        </p:spPr>
        <p:txBody>
          <a:bodyPr wrap="none" rtlCol="0">
            <a:spAutoFit/>
          </a:bodyPr>
          <a:lstStyle/>
          <a:p>
            <a:r>
              <a:rPr lang="en-US" sz="2400" dirty="0" smtClean="0">
                <a:solidFill>
                  <a:schemeClr val="accent2"/>
                </a:solidFill>
              </a:rPr>
              <a:t>No Synchronization cost</a:t>
            </a:r>
            <a:endParaRPr lang="en-US" sz="2400" dirty="0">
              <a:solidFill>
                <a:schemeClr val="accent2"/>
              </a:solidFill>
            </a:endParaRPr>
          </a:p>
        </p:txBody>
      </p:sp>
      <p:cxnSp>
        <p:nvCxnSpPr>
          <p:cNvPr id="24" name="Straight Arrow Connector 23"/>
          <p:cNvCxnSpPr>
            <a:stCxn id="17" idx="3"/>
          </p:cNvCxnSpPr>
          <p:nvPr/>
        </p:nvCxnSpPr>
        <p:spPr>
          <a:xfrm flipH="1">
            <a:off x="2425435" y="3133739"/>
            <a:ext cx="3136758" cy="175196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697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animBg="1"/>
      <p:bldP spid="17"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Safe is a Stolen Laptop?</a:t>
            </a:r>
            <a:endParaRPr lang="en-US" dirty="0"/>
          </a:p>
        </p:txBody>
      </p:sp>
      <p:pic>
        <p:nvPicPr>
          <p:cNvPr id="4"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304800" y="2057400"/>
            <a:ext cx="2597427" cy="2133600"/>
          </a:xfrm>
          <a:prstGeom prst="rect">
            <a:avLst/>
          </a:prstGeom>
          <a:noFill/>
        </p:spPr>
      </p:pic>
      <p:grpSp>
        <p:nvGrpSpPr>
          <p:cNvPr id="3" name="Group 24"/>
          <p:cNvGrpSpPr/>
          <p:nvPr/>
        </p:nvGrpSpPr>
        <p:grpSpPr>
          <a:xfrm>
            <a:off x="3130827" y="2057400"/>
            <a:ext cx="2597427" cy="2133600"/>
            <a:chOff x="457200" y="1905000"/>
            <a:chExt cx="3094383" cy="2541814"/>
          </a:xfrm>
        </p:grpSpPr>
        <p:pic>
          <p:nvPicPr>
            <p:cNvPr id="26"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457200" y="1905000"/>
              <a:ext cx="3094383" cy="2541814"/>
            </a:xfrm>
            <a:prstGeom prst="rect">
              <a:avLst/>
            </a:prstGeom>
            <a:noFill/>
          </p:spPr>
        </p:pic>
        <p:grpSp>
          <p:nvGrpSpPr>
            <p:cNvPr id="5" name="Group 112"/>
            <p:cNvGrpSpPr/>
            <p:nvPr/>
          </p:nvGrpSpPr>
          <p:grpSpPr>
            <a:xfrm>
              <a:off x="789682" y="2120750"/>
              <a:ext cx="1420118" cy="1441400"/>
              <a:chOff x="1880890" y="1477268"/>
              <a:chExt cx="1420118" cy="1441400"/>
            </a:xfrm>
          </p:grpSpPr>
          <p:sp>
            <p:nvSpPr>
              <p:cNvPr id="28"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 name="Group 45"/>
          <p:cNvGrpSpPr/>
          <p:nvPr/>
        </p:nvGrpSpPr>
        <p:grpSpPr>
          <a:xfrm>
            <a:off x="5994954" y="2057400"/>
            <a:ext cx="2597427" cy="2133600"/>
            <a:chOff x="457200" y="1905000"/>
            <a:chExt cx="3094383" cy="2541814"/>
          </a:xfrm>
        </p:grpSpPr>
        <p:pic>
          <p:nvPicPr>
            <p:cNvPr id="47"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457200" y="1905000"/>
              <a:ext cx="3094383" cy="2541814"/>
            </a:xfrm>
            <a:prstGeom prst="rect">
              <a:avLst/>
            </a:prstGeom>
            <a:noFill/>
          </p:spPr>
        </p:pic>
        <p:grpSp>
          <p:nvGrpSpPr>
            <p:cNvPr id="7" name="Group 112"/>
            <p:cNvGrpSpPr/>
            <p:nvPr/>
          </p:nvGrpSpPr>
          <p:grpSpPr>
            <a:xfrm>
              <a:off x="789682" y="2120750"/>
              <a:ext cx="1420118" cy="1441400"/>
              <a:chOff x="1880890" y="1477268"/>
              <a:chExt cx="1420118" cy="1441400"/>
            </a:xfrm>
          </p:grpSpPr>
          <p:sp>
            <p:nvSpPr>
              <p:cNvPr id="49"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 name="Group 68"/>
          <p:cNvGrpSpPr/>
          <p:nvPr/>
        </p:nvGrpSpPr>
        <p:grpSpPr>
          <a:xfrm>
            <a:off x="7440882" y="1981200"/>
            <a:ext cx="1100145" cy="1357416"/>
            <a:chOff x="4038600" y="4078288"/>
            <a:chExt cx="1663602" cy="2052638"/>
          </a:xfrm>
        </p:grpSpPr>
        <p:pic>
          <p:nvPicPr>
            <p:cNvPr id="67" name="Picture 112" descr="C:\Documents and Settings\ah.JHALDERM-THINKP\Local Settings\Temporary Internet Files\Content.IE5\L7TGJIQP\MCj04338800000[1].png"/>
            <p:cNvPicPr>
              <a:picLocks noChangeAspect="1" noChangeArrowheads="1"/>
            </p:cNvPicPr>
            <p:nvPr/>
          </p:nvPicPr>
          <p:blipFill>
            <a:blip r:embed="rId4"/>
            <a:srcRect/>
            <a:stretch>
              <a:fillRect/>
            </a:stretch>
          </p:blipFill>
          <p:spPr bwMode="auto">
            <a:xfrm>
              <a:off x="4219476" y="4648200"/>
              <a:ext cx="1482726" cy="1482726"/>
            </a:xfrm>
            <a:prstGeom prst="rect">
              <a:avLst/>
            </a:prstGeom>
            <a:noFill/>
          </p:spPr>
        </p:pic>
        <p:pic>
          <p:nvPicPr>
            <p:cNvPr id="68" name="Picture 3" descr="C:\Documents and Settings\ah.JHALDERM-THINKP\Local Settings\Temporary Internet Files\Content.IE5\AYE1KZH0\MCj04315990000[1].png"/>
            <p:cNvPicPr>
              <a:picLocks noChangeAspect="1" noChangeArrowheads="1"/>
            </p:cNvPicPr>
            <p:nvPr/>
          </p:nvPicPr>
          <p:blipFill>
            <a:blip r:embed="rId5"/>
            <a:srcRect/>
            <a:stretch>
              <a:fillRect/>
            </a:stretch>
          </p:blipFill>
          <p:spPr bwMode="auto">
            <a:xfrm>
              <a:off x="4038600" y="4078288"/>
              <a:ext cx="1255712" cy="1255712"/>
            </a:xfrm>
            <a:prstGeom prst="rect">
              <a:avLst/>
            </a:prstGeom>
            <a:noFill/>
          </p:spPr>
        </p:pic>
      </p:grpSp>
      <p:sp>
        <p:nvSpPr>
          <p:cNvPr id="70" name="TextBox 69"/>
          <p:cNvSpPr txBox="1"/>
          <p:nvPr/>
        </p:nvSpPr>
        <p:spPr>
          <a:xfrm>
            <a:off x="311427" y="4373940"/>
            <a:ext cx="2952713" cy="1569660"/>
          </a:xfrm>
          <a:prstGeom prst="rect">
            <a:avLst/>
          </a:prstGeom>
          <a:noFill/>
        </p:spPr>
        <p:txBody>
          <a:bodyPr wrap="square" rtlCol="0">
            <a:spAutoFit/>
          </a:bodyPr>
          <a:lstStyle/>
          <a:p>
            <a:r>
              <a:rPr lang="en-US" sz="2400" b="1" dirty="0" smtClean="0">
                <a:solidFill>
                  <a:schemeClr val="accent2"/>
                </a:solidFill>
              </a:rPr>
              <a:t>Unlocked</a:t>
            </a:r>
            <a:br>
              <a:rPr lang="en-US" sz="2400" b="1" dirty="0" smtClean="0">
                <a:solidFill>
                  <a:schemeClr val="accent2"/>
                </a:solidFill>
              </a:rPr>
            </a:br>
            <a:r>
              <a:rPr lang="en-US" sz="2400" b="1" dirty="0" smtClean="0">
                <a:solidFill>
                  <a:schemeClr val="accent2"/>
                </a:solidFill>
              </a:rPr>
              <a:t>Unencrypted</a:t>
            </a:r>
          </a:p>
          <a:p>
            <a:r>
              <a:rPr lang="en-US" sz="2200" dirty="0" smtClean="0"/>
              <a:t>No protection</a:t>
            </a:r>
          </a:p>
          <a:p>
            <a:endParaRPr lang="en-US" sz="2400" b="1" dirty="0"/>
          </a:p>
        </p:txBody>
      </p:sp>
      <p:sp>
        <p:nvSpPr>
          <p:cNvPr id="71" name="TextBox 70"/>
          <p:cNvSpPr txBox="1"/>
          <p:nvPr/>
        </p:nvSpPr>
        <p:spPr>
          <a:xfrm>
            <a:off x="3226114" y="4373940"/>
            <a:ext cx="2952713" cy="1200329"/>
          </a:xfrm>
          <a:prstGeom prst="rect">
            <a:avLst/>
          </a:prstGeom>
          <a:noFill/>
        </p:spPr>
        <p:txBody>
          <a:bodyPr wrap="square" rtlCol="0">
            <a:spAutoFit/>
          </a:bodyPr>
          <a:lstStyle/>
          <a:p>
            <a:r>
              <a:rPr lang="en-US" sz="2400" b="1" dirty="0" smtClean="0">
                <a:solidFill>
                  <a:schemeClr val="accent3"/>
                </a:solidFill>
              </a:rPr>
              <a:t>Locked</a:t>
            </a:r>
            <a:r>
              <a:rPr lang="en-US" sz="2400" b="1" dirty="0" smtClean="0"/>
              <a:t/>
            </a:r>
            <a:br>
              <a:rPr lang="en-US" sz="2400" b="1" dirty="0" smtClean="0"/>
            </a:br>
            <a:r>
              <a:rPr lang="en-US" sz="2400" b="1" dirty="0" smtClean="0">
                <a:solidFill>
                  <a:schemeClr val="accent2"/>
                </a:solidFill>
              </a:rPr>
              <a:t>Unencrypted</a:t>
            </a:r>
          </a:p>
          <a:p>
            <a:r>
              <a:rPr lang="en-US" sz="2200" dirty="0" smtClean="0"/>
              <a:t>Minimal protection</a:t>
            </a:r>
            <a:endParaRPr lang="en-US" sz="2200" b="1" dirty="0"/>
          </a:p>
        </p:txBody>
      </p:sp>
      <p:sp>
        <p:nvSpPr>
          <p:cNvPr id="72" name="TextBox 71"/>
          <p:cNvSpPr txBox="1"/>
          <p:nvPr/>
        </p:nvSpPr>
        <p:spPr>
          <a:xfrm>
            <a:off x="6121714" y="4373940"/>
            <a:ext cx="2952713" cy="1200329"/>
          </a:xfrm>
          <a:prstGeom prst="rect">
            <a:avLst/>
          </a:prstGeom>
          <a:noFill/>
        </p:spPr>
        <p:txBody>
          <a:bodyPr wrap="square" rtlCol="0">
            <a:spAutoFit/>
          </a:bodyPr>
          <a:lstStyle/>
          <a:p>
            <a:r>
              <a:rPr lang="en-US" sz="2400" b="1" dirty="0" smtClean="0">
                <a:solidFill>
                  <a:schemeClr val="accent3"/>
                </a:solidFill>
              </a:rPr>
              <a:t>Locked </a:t>
            </a:r>
            <a:br>
              <a:rPr lang="en-US" sz="2400" b="1" dirty="0" smtClean="0">
                <a:solidFill>
                  <a:schemeClr val="accent3"/>
                </a:solidFill>
              </a:rPr>
            </a:br>
            <a:r>
              <a:rPr lang="en-US" sz="2400" b="1" dirty="0" smtClean="0">
                <a:solidFill>
                  <a:schemeClr val="accent3"/>
                </a:solidFill>
              </a:rPr>
              <a:t>Encrypted</a:t>
            </a:r>
          </a:p>
          <a:p>
            <a:r>
              <a:rPr lang="en-US" sz="2200" dirty="0" smtClean="0"/>
              <a:t>Industry best practice</a:t>
            </a:r>
          </a:p>
        </p:txBody>
      </p:sp>
    </p:spTree>
    <p:extLst>
      <p:ext uri="{BB962C8B-B14F-4D97-AF65-F5344CB8AC3E}">
        <p14:creationId xmlns:p14="http://schemas.microsoft.com/office/powerpoint/2010/main" val="622170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Cost of Synchronization</a:t>
            </a:r>
            <a:endParaRPr lang="en-US" dirty="0"/>
          </a:p>
        </p:txBody>
      </p:sp>
      <p:pic>
        <p:nvPicPr>
          <p:cNvPr id="4" name="Picture 3" descr="l2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690" y="1617247"/>
            <a:ext cx="3149711" cy="4554684"/>
          </a:xfrm>
          <a:prstGeom prst="rect">
            <a:avLst/>
          </a:prstGeom>
        </p:spPr>
      </p:pic>
      <p:sp>
        <p:nvSpPr>
          <p:cNvPr id="9" name="Left Brace 8"/>
          <p:cNvSpPr/>
          <p:nvPr/>
        </p:nvSpPr>
        <p:spPr>
          <a:xfrm>
            <a:off x="3054677" y="2551551"/>
            <a:ext cx="240255" cy="9725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933483" y="2730498"/>
            <a:ext cx="1138540" cy="646331"/>
          </a:xfrm>
          <a:prstGeom prst="rect">
            <a:avLst/>
          </a:prstGeom>
          <a:noFill/>
        </p:spPr>
        <p:txBody>
          <a:bodyPr wrap="none" rtlCol="0">
            <a:spAutoFit/>
          </a:bodyPr>
          <a:lstStyle/>
          <a:p>
            <a:r>
              <a:rPr lang="en-US" dirty="0" smtClean="0"/>
              <a:t>Timing:</a:t>
            </a:r>
          </a:p>
          <a:p>
            <a:r>
              <a:rPr lang="en-US" dirty="0" smtClean="0"/>
              <a:t>Sleep 3ms</a:t>
            </a:r>
            <a:endParaRPr lang="en-US" dirty="0"/>
          </a:p>
        </p:txBody>
      </p:sp>
      <p:sp>
        <p:nvSpPr>
          <p:cNvPr id="17" name="Right Brace 16"/>
          <p:cNvSpPr/>
          <p:nvPr/>
        </p:nvSpPr>
        <p:spPr>
          <a:xfrm>
            <a:off x="6132231" y="2302620"/>
            <a:ext cx="228815" cy="52194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466623" y="2109411"/>
            <a:ext cx="2162972" cy="923330"/>
          </a:xfrm>
          <a:prstGeom prst="rect">
            <a:avLst/>
          </a:prstGeom>
          <a:noFill/>
        </p:spPr>
        <p:txBody>
          <a:bodyPr wrap="none" rtlCol="0">
            <a:spAutoFit/>
          </a:bodyPr>
          <a:lstStyle/>
          <a:p>
            <a:r>
              <a:rPr lang="en-US" dirty="0" smtClean="0"/>
              <a:t>Acknowledge:</a:t>
            </a:r>
          </a:p>
          <a:p>
            <a:r>
              <a:rPr lang="en-US" dirty="0" smtClean="0"/>
              <a:t>Busy loops until CPU</a:t>
            </a:r>
          </a:p>
          <a:p>
            <a:r>
              <a:rPr lang="en-US" dirty="0" smtClean="0"/>
              <a:t>counter has big jump</a:t>
            </a:r>
            <a:endParaRPr lang="en-US" dirty="0"/>
          </a:p>
        </p:txBody>
      </p:sp>
      <p:sp>
        <p:nvSpPr>
          <p:cNvPr id="20" name="TextBox 19"/>
          <p:cNvSpPr txBox="1"/>
          <p:nvPr/>
        </p:nvSpPr>
        <p:spPr>
          <a:xfrm>
            <a:off x="256751" y="5077443"/>
            <a:ext cx="3262432" cy="369332"/>
          </a:xfrm>
          <a:prstGeom prst="rect">
            <a:avLst/>
          </a:prstGeom>
          <a:noFill/>
        </p:spPr>
        <p:txBody>
          <a:bodyPr wrap="none" rtlCol="0">
            <a:spAutoFit/>
          </a:bodyPr>
          <a:lstStyle/>
          <a:p>
            <a:r>
              <a:rPr lang="en-US" dirty="0"/>
              <a:t>1bit/(</a:t>
            </a:r>
            <a:r>
              <a:rPr lang="en-US" dirty="0" smtClean="0"/>
              <a:t>1.47 </a:t>
            </a:r>
            <a:r>
              <a:rPr lang="en-US" dirty="0"/>
              <a:t>+ </a:t>
            </a:r>
            <a:r>
              <a:rPr lang="en-US" dirty="0" smtClean="0"/>
              <a:t>3)</a:t>
            </a:r>
            <a:r>
              <a:rPr lang="en-US" dirty="0" err="1" smtClean="0"/>
              <a:t>ms</a:t>
            </a:r>
            <a:r>
              <a:rPr lang="en-US" dirty="0" smtClean="0"/>
              <a:t>      ≈ </a:t>
            </a:r>
            <a:r>
              <a:rPr lang="en-US" dirty="0"/>
              <a:t>223.71bps </a:t>
            </a:r>
          </a:p>
        </p:txBody>
      </p:sp>
      <p:sp>
        <p:nvSpPr>
          <p:cNvPr id="21" name="TextBox 20"/>
          <p:cNvSpPr txBox="1"/>
          <p:nvPr/>
        </p:nvSpPr>
        <p:spPr>
          <a:xfrm>
            <a:off x="236758" y="3949267"/>
            <a:ext cx="3290309" cy="369332"/>
          </a:xfrm>
          <a:prstGeom prst="rect">
            <a:avLst/>
          </a:prstGeom>
          <a:noFill/>
        </p:spPr>
        <p:txBody>
          <a:bodyPr wrap="none" rtlCol="0">
            <a:spAutoFit/>
          </a:bodyPr>
          <a:lstStyle/>
          <a:p>
            <a:r>
              <a:rPr lang="en-US" dirty="0"/>
              <a:t>1bit/(</a:t>
            </a:r>
            <a:r>
              <a:rPr lang="en-US" dirty="0" smtClean="0"/>
              <a:t>1.47 </a:t>
            </a:r>
            <a:r>
              <a:rPr lang="en-US" dirty="0"/>
              <a:t>+ </a:t>
            </a:r>
            <a:r>
              <a:rPr lang="en-US" dirty="0" smtClean="0"/>
              <a:t>2.34)</a:t>
            </a:r>
            <a:r>
              <a:rPr lang="en-US" dirty="0" err="1" smtClean="0"/>
              <a:t>ms</a:t>
            </a:r>
            <a:r>
              <a:rPr lang="en-US" dirty="0" smtClean="0"/>
              <a:t> </a:t>
            </a:r>
            <a:r>
              <a:rPr lang="en-US" dirty="0"/>
              <a:t>≈ 262.47bps </a:t>
            </a:r>
          </a:p>
        </p:txBody>
      </p:sp>
      <p:sp>
        <p:nvSpPr>
          <p:cNvPr id="22" name="Down Arrow 21"/>
          <p:cNvSpPr/>
          <p:nvPr/>
        </p:nvSpPr>
        <p:spPr>
          <a:xfrm>
            <a:off x="1532971" y="4400532"/>
            <a:ext cx="697884" cy="7180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12" idx="1"/>
          </p:cNvCxnSpPr>
          <p:nvPr/>
        </p:nvCxnSpPr>
        <p:spPr>
          <a:xfrm flipH="1" flipV="1">
            <a:off x="1316999" y="2499924"/>
            <a:ext cx="616484" cy="55374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08897" y="1853592"/>
            <a:ext cx="3229783" cy="646331"/>
          </a:xfrm>
          <a:prstGeom prst="rect">
            <a:avLst/>
          </a:prstGeom>
          <a:noFill/>
        </p:spPr>
        <p:txBody>
          <a:bodyPr wrap="none" rtlCol="0">
            <a:spAutoFit/>
          </a:bodyPr>
          <a:lstStyle/>
          <a:p>
            <a:r>
              <a:rPr lang="en-US" dirty="0" smtClean="0">
                <a:solidFill>
                  <a:schemeClr val="accent2"/>
                </a:solidFill>
              </a:rPr>
              <a:t>ASSUMPTION: The variation of</a:t>
            </a:r>
          </a:p>
          <a:p>
            <a:r>
              <a:rPr lang="en-US" dirty="0" smtClean="0">
                <a:solidFill>
                  <a:schemeClr val="accent2"/>
                </a:solidFill>
              </a:rPr>
              <a:t>reading time is small, if not fixed</a:t>
            </a:r>
            <a:endParaRPr lang="en-US" dirty="0">
              <a:solidFill>
                <a:schemeClr val="accent2"/>
              </a:solidFill>
            </a:endParaRPr>
          </a:p>
        </p:txBody>
      </p:sp>
      <p:sp>
        <p:nvSpPr>
          <p:cNvPr id="13" name="Oval 12"/>
          <p:cNvSpPr/>
          <p:nvPr/>
        </p:nvSpPr>
        <p:spPr>
          <a:xfrm>
            <a:off x="5509859" y="3772289"/>
            <a:ext cx="357360" cy="353956"/>
          </a:xfrm>
          <a:prstGeom prst="ellipse">
            <a:avLst/>
          </a:prstGeom>
          <a:noFill/>
          <a:ln w="28575" cmpd="sng">
            <a:solidFill>
              <a:srgbClr val="C0504D"/>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28575" cmpd="sng">
                <a:solidFill>
                  <a:schemeClr val="tx1"/>
                </a:solidFill>
              </a:ln>
            </a:endParaRPr>
          </a:p>
        </p:txBody>
      </p:sp>
      <p:cxnSp>
        <p:nvCxnSpPr>
          <p:cNvPr id="5" name="Straight Arrow Connector 4"/>
          <p:cNvCxnSpPr/>
          <p:nvPr/>
        </p:nvCxnSpPr>
        <p:spPr>
          <a:xfrm>
            <a:off x="5867219" y="3949267"/>
            <a:ext cx="599404" cy="1769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466623" y="3803079"/>
            <a:ext cx="1938564" cy="646331"/>
          </a:xfrm>
          <a:prstGeom prst="rect">
            <a:avLst/>
          </a:prstGeom>
          <a:noFill/>
        </p:spPr>
        <p:txBody>
          <a:bodyPr wrap="none" rtlCol="0">
            <a:spAutoFit/>
          </a:bodyPr>
          <a:lstStyle/>
          <a:p>
            <a:r>
              <a:rPr lang="en-US" dirty="0" smtClean="0"/>
              <a:t>Profiled read time:</a:t>
            </a:r>
          </a:p>
          <a:p>
            <a:r>
              <a:rPr lang="en-US" dirty="0" smtClean="0"/>
              <a:t>2.34ms</a:t>
            </a:r>
            <a:endParaRPr lang="en-US" dirty="0"/>
          </a:p>
        </p:txBody>
      </p:sp>
    </p:spTree>
    <p:extLst>
      <p:ext uri="{BB962C8B-B14F-4D97-AF65-F5344CB8AC3E}">
        <p14:creationId xmlns:p14="http://schemas.microsoft.com/office/powerpoint/2010/main" val="214048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7" grpId="0" animBg="1"/>
      <p:bldP spid="18" grpId="0"/>
      <p:bldP spid="20" grpId="0"/>
      <p:bldP spid="21" grpId="0"/>
      <p:bldP spid="22" grpId="0" animBg="1"/>
      <p:bldP spid="25" grpId="0"/>
      <p:bldP spid="13" grpId="0" animBg="1"/>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Sleep time vs. Bit rate</a:t>
            </a:r>
            <a:endParaRPr lang="en-US" dirty="0"/>
          </a:p>
        </p:txBody>
      </p:sp>
      <p:pic>
        <p:nvPicPr>
          <p:cNvPr id="6" name="Content Placeholder 5" descr="sleep_error.pdf"/>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Tree>
    <p:extLst>
      <p:ext uri="{BB962C8B-B14F-4D97-AF65-F5344CB8AC3E}">
        <p14:creationId xmlns:p14="http://schemas.microsoft.com/office/powerpoint/2010/main" val="17748843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Cost of Synchronization</a:t>
            </a:r>
            <a:endParaRPr lang="en-US" dirty="0"/>
          </a:p>
        </p:txBody>
      </p:sp>
      <p:pic>
        <p:nvPicPr>
          <p:cNvPr id="4" name="Picture 3" descr="l2_illust.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690" y="1617247"/>
            <a:ext cx="3149711" cy="4554684"/>
          </a:xfrm>
          <a:prstGeom prst="rect">
            <a:avLst/>
          </a:prstGeom>
        </p:spPr>
      </p:pic>
      <p:sp>
        <p:nvSpPr>
          <p:cNvPr id="9" name="Left Brace 8"/>
          <p:cNvSpPr/>
          <p:nvPr/>
        </p:nvSpPr>
        <p:spPr>
          <a:xfrm>
            <a:off x="3054677" y="2551551"/>
            <a:ext cx="240255" cy="9725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1933483" y="2730498"/>
            <a:ext cx="1138540" cy="646331"/>
          </a:xfrm>
          <a:prstGeom prst="rect">
            <a:avLst/>
          </a:prstGeom>
          <a:noFill/>
        </p:spPr>
        <p:txBody>
          <a:bodyPr wrap="none" rtlCol="0">
            <a:spAutoFit/>
          </a:bodyPr>
          <a:lstStyle/>
          <a:p>
            <a:r>
              <a:rPr lang="en-US" dirty="0" smtClean="0"/>
              <a:t>Timing:</a:t>
            </a:r>
          </a:p>
          <a:p>
            <a:r>
              <a:rPr lang="en-US" dirty="0" smtClean="0"/>
              <a:t>Sleep 3ms</a:t>
            </a:r>
            <a:endParaRPr lang="en-US" dirty="0"/>
          </a:p>
        </p:txBody>
      </p:sp>
      <p:sp>
        <p:nvSpPr>
          <p:cNvPr id="17" name="Right Brace 16"/>
          <p:cNvSpPr/>
          <p:nvPr/>
        </p:nvSpPr>
        <p:spPr>
          <a:xfrm>
            <a:off x="6132231" y="2302620"/>
            <a:ext cx="228815" cy="52194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466623" y="2109411"/>
            <a:ext cx="2162972" cy="923330"/>
          </a:xfrm>
          <a:prstGeom prst="rect">
            <a:avLst/>
          </a:prstGeom>
          <a:noFill/>
        </p:spPr>
        <p:txBody>
          <a:bodyPr wrap="none" rtlCol="0">
            <a:spAutoFit/>
          </a:bodyPr>
          <a:lstStyle/>
          <a:p>
            <a:r>
              <a:rPr lang="en-US" dirty="0" smtClean="0"/>
              <a:t>Acknowledge:</a:t>
            </a:r>
          </a:p>
          <a:p>
            <a:r>
              <a:rPr lang="en-US" dirty="0" smtClean="0"/>
              <a:t>Busy loops until CPU</a:t>
            </a:r>
          </a:p>
          <a:p>
            <a:r>
              <a:rPr lang="en-US" dirty="0" smtClean="0"/>
              <a:t>counter has big jump</a:t>
            </a:r>
            <a:endParaRPr lang="en-US" dirty="0"/>
          </a:p>
        </p:txBody>
      </p:sp>
      <p:sp>
        <p:nvSpPr>
          <p:cNvPr id="20" name="TextBox 19"/>
          <p:cNvSpPr txBox="1"/>
          <p:nvPr/>
        </p:nvSpPr>
        <p:spPr>
          <a:xfrm>
            <a:off x="256751" y="5077443"/>
            <a:ext cx="3262432" cy="369332"/>
          </a:xfrm>
          <a:prstGeom prst="rect">
            <a:avLst/>
          </a:prstGeom>
          <a:noFill/>
        </p:spPr>
        <p:txBody>
          <a:bodyPr wrap="none" rtlCol="0">
            <a:spAutoFit/>
          </a:bodyPr>
          <a:lstStyle/>
          <a:p>
            <a:r>
              <a:rPr lang="en-US" dirty="0"/>
              <a:t>1bit/(</a:t>
            </a:r>
            <a:r>
              <a:rPr lang="en-US" dirty="0" smtClean="0"/>
              <a:t>1.47 </a:t>
            </a:r>
            <a:r>
              <a:rPr lang="en-US" dirty="0"/>
              <a:t>+ </a:t>
            </a:r>
            <a:r>
              <a:rPr lang="en-US" dirty="0" smtClean="0"/>
              <a:t>3)</a:t>
            </a:r>
            <a:r>
              <a:rPr lang="en-US" dirty="0" err="1" smtClean="0"/>
              <a:t>ms</a:t>
            </a:r>
            <a:r>
              <a:rPr lang="en-US" dirty="0" smtClean="0"/>
              <a:t>      ≈ </a:t>
            </a:r>
            <a:r>
              <a:rPr lang="en-US" dirty="0"/>
              <a:t>223.71bps </a:t>
            </a:r>
          </a:p>
        </p:txBody>
      </p:sp>
      <p:sp>
        <p:nvSpPr>
          <p:cNvPr id="21" name="TextBox 20"/>
          <p:cNvSpPr txBox="1"/>
          <p:nvPr/>
        </p:nvSpPr>
        <p:spPr>
          <a:xfrm>
            <a:off x="236758" y="3949267"/>
            <a:ext cx="3290309" cy="369332"/>
          </a:xfrm>
          <a:prstGeom prst="rect">
            <a:avLst/>
          </a:prstGeom>
          <a:noFill/>
        </p:spPr>
        <p:txBody>
          <a:bodyPr wrap="none" rtlCol="0">
            <a:spAutoFit/>
          </a:bodyPr>
          <a:lstStyle/>
          <a:p>
            <a:r>
              <a:rPr lang="en-US" dirty="0"/>
              <a:t>1bit/(</a:t>
            </a:r>
            <a:r>
              <a:rPr lang="en-US" dirty="0" smtClean="0"/>
              <a:t>1.47 </a:t>
            </a:r>
            <a:r>
              <a:rPr lang="en-US" dirty="0"/>
              <a:t>+ </a:t>
            </a:r>
            <a:r>
              <a:rPr lang="en-US" dirty="0" smtClean="0"/>
              <a:t>2.34)</a:t>
            </a:r>
            <a:r>
              <a:rPr lang="en-US" dirty="0" err="1" smtClean="0"/>
              <a:t>ms</a:t>
            </a:r>
            <a:r>
              <a:rPr lang="en-US" dirty="0" smtClean="0"/>
              <a:t> </a:t>
            </a:r>
            <a:r>
              <a:rPr lang="en-US" dirty="0"/>
              <a:t>≈ 262.47bps </a:t>
            </a:r>
          </a:p>
        </p:txBody>
      </p:sp>
      <p:sp>
        <p:nvSpPr>
          <p:cNvPr id="22" name="Down Arrow 21"/>
          <p:cNvSpPr/>
          <p:nvPr/>
        </p:nvSpPr>
        <p:spPr>
          <a:xfrm>
            <a:off x="1532971" y="4400532"/>
            <a:ext cx="697884" cy="7180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a:stCxn id="12" idx="1"/>
          </p:cNvCxnSpPr>
          <p:nvPr/>
        </p:nvCxnSpPr>
        <p:spPr>
          <a:xfrm flipH="1" flipV="1">
            <a:off x="1316999" y="2499924"/>
            <a:ext cx="616484" cy="55374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308897" y="1853592"/>
            <a:ext cx="3229783" cy="646331"/>
          </a:xfrm>
          <a:prstGeom prst="rect">
            <a:avLst/>
          </a:prstGeom>
          <a:noFill/>
        </p:spPr>
        <p:txBody>
          <a:bodyPr wrap="none" rtlCol="0">
            <a:spAutoFit/>
          </a:bodyPr>
          <a:lstStyle/>
          <a:p>
            <a:r>
              <a:rPr lang="en-US" dirty="0" smtClean="0">
                <a:solidFill>
                  <a:schemeClr val="accent2"/>
                </a:solidFill>
              </a:rPr>
              <a:t>ASSUMPTION: The variation of</a:t>
            </a:r>
          </a:p>
          <a:p>
            <a:r>
              <a:rPr lang="en-US" dirty="0" smtClean="0">
                <a:solidFill>
                  <a:schemeClr val="accent2"/>
                </a:solidFill>
              </a:rPr>
              <a:t>reading time is small, if not fixed</a:t>
            </a:r>
            <a:endParaRPr lang="en-US" dirty="0">
              <a:solidFill>
                <a:schemeClr val="accent2"/>
              </a:solidFill>
            </a:endParaRPr>
          </a:p>
        </p:txBody>
      </p:sp>
      <p:cxnSp>
        <p:nvCxnSpPr>
          <p:cNvPr id="13" name="Straight Arrow Connector 12"/>
          <p:cNvCxnSpPr>
            <a:endCxn id="14" idx="0"/>
          </p:cNvCxnSpPr>
          <p:nvPr/>
        </p:nvCxnSpPr>
        <p:spPr>
          <a:xfrm>
            <a:off x="7548109" y="3032741"/>
            <a:ext cx="11598" cy="1056922"/>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61415" y="4089663"/>
            <a:ext cx="2996583" cy="923330"/>
          </a:xfrm>
          <a:prstGeom prst="rect">
            <a:avLst/>
          </a:prstGeom>
          <a:noFill/>
        </p:spPr>
        <p:txBody>
          <a:bodyPr wrap="none" rtlCol="0">
            <a:spAutoFit/>
          </a:bodyPr>
          <a:lstStyle/>
          <a:p>
            <a:r>
              <a:rPr lang="en-US" dirty="0" smtClean="0">
                <a:solidFill>
                  <a:schemeClr val="accent2"/>
                </a:solidFill>
              </a:rPr>
              <a:t>ASSUMPTION:</a:t>
            </a:r>
          </a:p>
          <a:p>
            <a:r>
              <a:rPr lang="en-US" dirty="0" smtClean="0">
                <a:solidFill>
                  <a:schemeClr val="accent2"/>
                </a:solidFill>
              </a:rPr>
              <a:t>Sender and receiver share the</a:t>
            </a:r>
          </a:p>
          <a:p>
            <a:r>
              <a:rPr lang="en-US" dirty="0" smtClean="0">
                <a:solidFill>
                  <a:schemeClr val="accent2"/>
                </a:solidFill>
              </a:rPr>
              <a:t>physical CPU</a:t>
            </a:r>
            <a:endParaRPr lang="en-US" dirty="0">
              <a:solidFill>
                <a:schemeClr val="accent2"/>
              </a:solidFill>
            </a:endParaRPr>
          </a:p>
        </p:txBody>
      </p:sp>
    </p:spTree>
    <p:extLst>
      <p:ext uri="{BB962C8B-B14F-4D97-AF65-F5344CB8AC3E}">
        <p14:creationId xmlns:p14="http://schemas.microsoft.com/office/powerpoint/2010/main" val="144967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 Caps</a:t>
            </a:r>
            <a:endParaRPr lang="en-US" dirty="0"/>
          </a:p>
        </p:txBody>
      </p:sp>
      <p:sp>
        <p:nvSpPr>
          <p:cNvPr id="3" name="Content Placeholder 2"/>
          <p:cNvSpPr>
            <a:spLocks noGrp="1"/>
          </p:cNvSpPr>
          <p:nvPr>
            <p:ph idx="1"/>
          </p:nvPr>
        </p:nvSpPr>
        <p:spPr/>
        <p:txBody>
          <a:bodyPr/>
          <a:lstStyle/>
          <a:p>
            <a:r>
              <a:rPr lang="en-US" dirty="0" smtClean="0"/>
              <a:t>40% hard limit on EC2 small instances</a:t>
            </a:r>
          </a:p>
          <a:p>
            <a:pPr lvl="1"/>
            <a:r>
              <a:rPr lang="en-US" dirty="0" smtClean="0"/>
              <a:t>Cannot communicate in 60% of time </a:t>
            </a:r>
          </a:p>
        </p:txBody>
      </p:sp>
      <p:sp>
        <p:nvSpPr>
          <p:cNvPr id="4" name="Rectangle 3"/>
          <p:cNvSpPr/>
          <p:nvPr/>
        </p:nvSpPr>
        <p:spPr>
          <a:xfrm>
            <a:off x="2423393" y="3267345"/>
            <a:ext cx="4404270" cy="461665"/>
          </a:xfrm>
          <a:prstGeom prst="rect">
            <a:avLst/>
          </a:prstGeom>
        </p:spPr>
        <p:txBody>
          <a:bodyPr wrap="none">
            <a:spAutoFit/>
          </a:bodyPr>
          <a:lstStyle/>
          <a:p>
            <a:r>
              <a:rPr lang="en-US" sz="2400" dirty="0"/>
              <a:t>1bit/(</a:t>
            </a:r>
            <a:r>
              <a:rPr lang="en-US" sz="2400" dirty="0" smtClean="0"/>
              <a:t>1.47ms </a:t>
            </a:r>
            <a:r>
              <a:rPr lang="en-US" sz="2400" dirty="0"/>
              <a:t>+ </a:t>
            </a:r>
            <a:r>
              <a:rPr lang="en-US" sz="2400" dirty="0" smtClean="0"/>
              <a:t>3ms)</a:t>
            </a:r>
            <a:r>
              <a:rPr lang="en-US" sz="2400" baseline="30000" dirty="0" smtClean="0"/>
              <a:t>*</a:t>
            </a:r>
            <a:r>
              <a:rPr lang="en-US" sz="2400" dirty="0" smtClean="0"/>
              <a:t> ≈ </a:t>
            </a:r>
            <a:r>
              <a:rPr lang="en-US" sz="2400" dirty="0"/>
              <a:t>223.71bps </a:t>
            </a:r>
          </a:p>
        </p:txBody>
      </p:sp>
      <p:sp>
        <p:nvSpPr>
          <p:cNvPr id="5" name="Down Arrow 4"/>
          <p:cNvSpPr/>
          <p:nvPr/>
        </p:nvSpPr>
        <p:spPr>
          <a:xfrm>
            <a:off x="4218533" y="4043362"/>
            <a:ext cx="697884" cy="7180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082387" y="4924809"/>
            <a:ext cx="4970531" cy="461665"/>
          </a:xfrm>
          <a:prstGeom prst="rect">
            <a:avLst/>
          </a:prstGeom>
        </p:spPr>
        <p:txBody>
          <a:bodyPr wrap="none">
            <a:spAutoFit/>
          </a:bodyPr>
          <a:lstStyle/>
          <a:p>
            <a:r>
              <a:rPr lang="en-US" sz="2400" dirty="0"/>
              <a:t>1bit/(</a:t>
            </a:r>
            <a:r>
              <a:rPr lang="en-US" sz="2400" dirty="0" smtClean="0"/>
              <a:t>1.47ms </a:t>
            </a:r>
            <a:r>
              <a:rPr lang="en-US" sz="2400" dirty="0"/>
              <a:t>+ </a:t>
            </a:r>
            <a:r>
              <a:rPr lang="en-US" sz="2400" dirty="0" smtClean="0"/>
              <a:t>3ms) * 40% ≈ 89.48bps </a:t>
            </a:r>
            <a:endParaRPr lang="en-US" sz="2400" dirty="0"/>
          </a:p>
        </p:txBody>
      </p:sp>
      <p:sp>
        <p:nvSpPr>
          <p:cNvPr id="7" name="TextBox 6"/>
          <p:cNvSpPr txBox="1"/>
          <p:nvPr/>
        </p:nvSpPr>
        <p:spPr>
          <a:xfrm>
            <a:off x="952473" y="5941497"/>
            <a:ext cx="4351935" cy="369332"/>
          </a:xfrm>
          <a:prstGeom prst="rect">
            <a:avLst/>
          </a:prstGeom>
          <a:noFill/>
        </p:spPr>
        <p:txBody>
          <a:bodyPr wrap="none" rtlCol="0">
            <a:spAutoFit/>
          </a:bodyPr>
          <a:lstStyle/>
          <a:p>
            <a:r>
              <a:rPr lang="en-US" dirty="0" smtClean="0"/>
              <a:t>* Refer to the paper for the numbers on EC2</a:t>
            </a:r>
            <a:endParaRPr lang="en-US" dirty="0"/>
          </a:p>
        </p:txBody>
      </p:sp>
    </p:spTree>
    <p:extLst>
      <p:ext uri="{BB962C8B-B14F-4D97-AF65-F5344CB8AC3E}">
        <p14:creationId xmlns:p14="http://schemas.microsoft.com/office/powerpoint/2010/main" val="2122587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Migration</a:t>
            </a:r>
            <a:endParaRPr lang="en-US" dirty="0"/>
          </a:p>
        </p:txBody>
      </p:sp>
      <p:sp>
        <p:nvSpPr>
          <p:cNvPr id="3" name="Content Placeholder 2"/>
          <p:cNvSpPr>
            <a:spLocks noGrp="1"/>
          </p:cNvSpPr>
          <p:nvPr>
            <p:ph idx="1"/>
          </p:nvPr>
        </p:nvSpPr>
        <p:spPr/>
        <p:txBody>
          <a:bodyPr/>
          <a:lstStyle/>
          <a:p>
            <a:r>
              <a:rPr lang="en-US" dirty="0" smtClean="0"/>
              <a:t>EC2 VCPUs are not pinned on physical CPU</a:t>
            </a:r>
          </a:p>
          <a:p>
            <a:pPr lvl="1"/>
            <a:r>
              <a:rPr lang="en-US" dirty="0" smtClean="0"/>
              <a:t>CPU counter trick requires shared CPU</a:t>
            </a:r>
          </a:p>
          <a:p>
            <a:pPr lvl="1"/>
            <a:r>
              <a:rPr lang="en-US" dirty="0" smtClean="0"/>
              <a:t>Two physical CPUs may not share L2 cache</a:t>
            </a:r>
          </a:p>
          <a:p>
            <a:r>
              <a:rPr lang="en-US" dirty="0" smtClean="0"/>
              <a:t>EC2’s core migration policy is unclear</a:t>
            </a:r>
          </a:p>
          <a:p>
            <a:pPr lvl="1"/>
            <a:r>
              <a:rPr lang="en-US" dirty="0" smtClean="0"/>
              <a:t>Empirical data</a:t>
            </a:r>
          </a:p>
        </p:txBody>
      </p:sp>
    </p:spTree>
    <p:extLst>
      <p:ext uri="{BB962C8B-B14F-4D97-AF65-F5344CB8AC3E}">
        <p14:creationId xmlns:p14="http://schemas.microsoft.com/office/powerpoint/2010/main" val="325484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Profile the Core Migration</a:t>
            </a:r>
            <a:endParaRPr lang="en-US" dirty="0"/>
          </a:p>
        </p:txBody>
      </p:sp>
      <p:pic>
        <p:nvPicPr>
          <p:cNvPr id="4" name="Content Placeholder 3" descr="core_mig.pdf"/>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cxnSp>
        <p:nvCxnSpPr>
          <p:cNvPr id="10" name="Straight Arrow Connector 9"/>
          <p:cNvCxnSpPr/>
          <p:nvPr/>
        </p:nvCxnSpPr>
        <p:spPr>
          <a:xfrm flipH="1">
            <a:off x="457200" y="5057328"/>
            <a:ext cx="1236027" cy="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93227" y="5057328"/>
            <a:ext cx="0" cy="1068838"/>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901288" y="3855927"/>
            <a:ext cx="1430090" cy="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3901288" y="2528664"/>
            <a:ext cx="0" cy="1327263"/>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901288" y="3855927"/>
            <a:ext cx="0" cy="1544659"/>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693227" y="3855927"/>
            <a:ext cx="2208061" cy="0"/>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343912" y="6139821"/>
            <a:ext cx="698629" cy="369332"/>
          </a:xfrm>
          <a:prstGeom prst="rect">
            <a:avLst/>
          </a:prstGeom>
          <a:noFill/>
        </p:spPr>
        <p:txBody>
          <a:bodyPr wrap="none" rtlCol="0">
            <a:spAutoFit/>
          </a:bodyPr>
          <a:lstStyle/>
          <a:p>
            <a:r>
              <a:rPr lang="en-US" dirty="0" smtClean="0"/>
              <a:t>&gt;55%</a:t>
            </a:r>
            <a:endParaRPr lang="en-US" dirty="0"/>
          </a:p>
        </p:txBody>
      </p:sp>
      <p:sp>
        <p:nvSpPr>
          <p:cNvPr id="28" name="TextBox 27"/>
          <p:cNvSpPr txBox="1"/>
          <p:nvPr/>
        </p:nvSpPr>
        <p:spPr>
          <a:xfrm>
            <a:off x="259452" y="4703665"/>
            <a:ext cx="979755" cy="369332"/>
          </a:xfrm>
          <a:prstGeom prst="rect">
            <a:avLst/>
          </a:prstGeom>
          <a:noFill/>
        </p:spPr>
        <p:txBody>
          <a:bodyPr wrap="none" rtlCol="0">
            <a:spAutoFit/>
          </a:bodyPr>
          <a:lstStyle/>
          <a:p>
            <a:r>
              <a:rPr lang="en-US" dirty="0" smtClean="0"/>
              <a:t>&lt;= 10ms</a:t>
            </a:r>
            <a:endParaRPr lang="en-US" dirty="0"/>
          </a:p>
        </p:txBody>
      </p:sp>
      <p:sp>
        <p:nvSpPr>
          <p:cNvPr id="29" name="TextBox 28"/>
          <p:cNvSpPr txBox="1"/>
          <p:nvPr/>
        </p:nvSpPr>
        <p:spPr>
          <a:xfrm>
            <a:off x="4082965" y="3884387"/>
            <a:ext cx="1043876" cy="369332"/>
          </a:xfrm>
          <a:prstGeom prst="rect">
            <a:avLst/>
          </a:prstGeom>
          <a:noFill/>
        </p:spPr>
        <p:txBody>
          <a:bodyPr wrap="none" rtlCol="0">
            <a:spAutoFit/>
          </a:bodyPr>
          <a:lstStyle/>
          <a:p>
            <a:r>
              <a:rPr lang="en-US" dirty="0" smtClean="0"/>
              <a:t>&gt;=100ms</a:t>
            </a:r>
            <a:endParaRPr lang="en-US" dirty="0"/>
          </a:p>
        </p:txBody>
      </p:sp>
      <p:sp>
        <p:nvSpPr>
          <p:cNvPr id="30" name="TextBox 29"/>
          <p:cNvSpPr txBox="1"/>
          <p:nvPr/>
        </p:nvSpPr>
        <p:spPr>
          <a:xfrm>
            <a:off x="3187435" y="3044966"/>
            <a:ext cx="698629" cy="369332"/>
          </a:xfrm>
          <a:prstGeom prst="rect">
            <a:avLst/>
          </a:prstGeom>
          <a:noFill/>
        </p:spPr>
        <p:txBody>
          <a:bodyPr wrap="none" rtlCol="0">
            <a:spAutoFit/>
          </a:bodyPr>
          <a:lstStyle/>
          <a:p>
            <a:r>
              <a:rPr lang="en-US" dirty="0" smtClean="0"/>
              <a:t>&gt;25%</a:t>
            </a:r>
            <a:endParaRPr lang="en-US" dirty="0"/>
          </a:p>
        </p:txBody>
      </p:sp>
    </p:spTree>
    <p:extLst>
      <p:ext uri="{BB962C8B-B14F-4D97-AF65-F5344CB8AC3E}">
        <p14:creationId xmlns:p14="http://schemas.microsoft.com/office/powerpoint/2010/main" val="216436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a:t>
            </a:r>
            <a:r>
              <a:rPr lang="en-US" dirty="0" smtClean="0"/>
              <a:t>resistant</a:t>
            </a:r>
            <a:r>
              <a:rPr lang="en-US" dirty="0"/>
              <a:t> </a:t>
            </a:r>
            <a:r>
              <a:rPr lang="en-US" dirty="0" smtClean="0"/>
              <a:t>Synchronization</a:t>
            </a:r>
            <a:endParaRPr lang="en-US" dirty="0"/>
          </a:p>
        </p:txBody>
      </p:sp>
      <p:sp>
        <p:nvSpPr>
          <p:cNvPr id="3" name="Content Placeholder 2"/>
          <p:cNvSpPr>
            <a:spLocks noGrp="1"/>
          </p:cNvSpPr>
          <p:nvPr>
            <p:ph idx="1"/>
          </p:nvPr>
        </p:nvSpPr>
        <p:spPr/>
        <p:txBody>
          <a:bodyPr>
            <a:normAutofit lnSpcReduction="10000"/>
          </a:bodyPr>
          <a:lstStyle/>
          <a:p>
            <a:pPr marL="342900" lvl="1" indent="-342900">
              <a:buFont typeface="Arial"/>
              <a:buChar char="•"/>
            </a:pPr>
            <a:r>
              <a:rPr lang="en-US" sz="3200" dirty="0" err="1"/>
              <a:t>Ristenpart</a:t>
            </a:r>
            <a:r>
              <a:rPr lang="en-US" sz="3200" dirty="0"/>
              <a:t> et al.</a:t>
            </a:r>
          </a:p>
          <a:p>
            <a:pPr lvl="1"/>
            <a:r>
              <a:rPr lang="en-US" dirty="0" smtClean="0"/>
              <a:t>Take multiple samples to make a decision</a:t>
            </a:r>
          </a:p>
          <a:p>
            <a:pPr lvl="1"/>
            <a:r>
              <a:rPr lang="en-US" dirty="0" smtClean="0"/>
              <a:t>Revert to the beginning if core migrated</a:t>
            </a:r>
          </a:p>
          <a:p>
            <a:r>
              <a:rPr lang="en-US" dirty="0" smtClean="0"/>
              <a:t>Challenges of this approach:</a:t>
            </a:r>
          </a:p>
          <a:p>
            <a:pPr lvl="1"/>
            <a:r>
              <a:rPr lang="en-US" dirty="0" smtClean="0"/>
              <a:t>Effectiveness of the CPU counter technique</a:t>
            </a:r>
          </a:p>
          <a:p>
            <a:pPr lvl="1"/>
            <a:r>
              <a:rPr lang="en-US" dirty="0" smtClean="0"/>
              <a:t>Repeat</a:t>
            </a:r>
            <a:r>
              <a:rPr lang="en-US" dirty="0"/>
              <a:t>: how many times</a:t>
            </a:r>
            <a:r>
              <a:rPr lang="en-US" dirty="0" smtClean="0"/>
              <a:t>?</a:t>
            </a:r>
          </a:p>
          <a:p>
            <a:r>
              <a:rPr lang="en-US" dirty="0"/>
              <a:t>A protocol is detailed on the paper</a:t>
            </a:r>
          </a:p>
          <a:p>
            <a:pPr lvl="1"/>
            <a:r>
              <a:rPr lang="en-US" dirty="0" smtClean="0"/>
              <a:t>Use L2 cache itself to indicate activities</a:t>
            </a:r>
          </a:p>
          <a:p>
            <a:pPr lvl="1"/>
            <a:r>
              <a:rPr lang="en-US" dirty="0" smtClean="0"/>
              <a:t>Explore optimal number of repeats</a:t>
            </a:r>
          </a:p>
        </p:txBody>
      </p:sp>
    </p:spTree>
    <p:extLst>
      <p:ext uri="{BB962C8B-B14F-4D97-AF65-F5344CB8AC3E}">
        <p14:creationId xmlns:p14="http://schemas.microsoft.com/office/powerpoint/2010/main" val="195071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Number of Samples </a:t>
            </a:r>
            <a:r>
              <a:rPr lang="en-US" dirty="0" smtClean="0"/>
              <a:t>Taken</a:t>
            </a:r>
            <a:endParaRPr lang="en-US" dirty="0"/>
          </a:p>
        </p:txBody>
      </p:sp>
      <p:pic>
        <p:nvPicPr>
          <p:cNvPr id="4" name="Content Placeholder 3" descr="sample_error.pdf"/>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sp>
        <p:nvSpPr>
          <p:cNvPr id="5" name="Oval 4"/>
          <p:cNvSpPr/>
          <p:nvPr/>
        </p:nvSpPr>
        <p:spPr>
          <a:xfrm>
            <a:off x="4592502" y="4507503"/>
            <a:ext cx="1251665" cy="504716"/>
          </a:xfrm>
          <a:prstGeom prst="ellipse">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283517" y="2538839"/>
            <a:ext cx="3775393" cy="369332"/>
          </a:xfrm>
          <a:prstGeom prst="rect">
            <a:avLst/>
          </a:prstGeom>
        </p:spPr>
        <p:txBody>
          <a:bodyPr wrap="none">
            <a:spAutoFit/>
          </a:bodyPr>
          <a:lstStyle/>
          <a:p>
            <a:r>
              <a:rPr lang="en-US" dirty="0"/>
              <a:t>1bit/(1.47ms + 3ms) * 40% ≈ 89.48bps </a:t>
            </a:r>
          </a:p>
        </p:txBody>
      </p:sp>
      <p:sp>
        <p:nvSpPr>
          <p:cNvPr id="7" name="Down Arrow 6"/>
          <p:cNvSpPr/>
          <p:nvPr/>
        </p:nvSpPr>
        <p:spPr>
          <a:xfrm>
            <a:off x="5844166" y="3129712"/>
            <a:ext cx="697884" cy="71804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6761359" y="3304069"/>
            <a:ext cx="877163" cy="369332"/>
          </a:xfrm>
          <a:prstGeom prst="rect">
            <a:avLst/>
          </a:prstGeom>
          <a:noFill/>
        </p:spPr>
        <p:txBody>
          <a:bodyPr wrap="none" rtlCol="0">
            <a:spAutoFit/>
          </a:bodyPr>
          <a:lstStyle/>
          <a:p>
            <a:r>
              <a:rPr lang="en-US" dirty="0" smtClean="0"/>
              <a:t>9 times</a:t>
            </a:r>
            <a:endParaRPr lang="en-US" dirty="0"/>
          </a:p>
        </p:txBody>
      </p:sp>
      <p:sp>
        <p:nvSpPr>
          <p:cNvPr id="9" name="Rectangle 8"/>
          <p:cNvSpPr/>
          <p:nvPr/>
        </p:nvSpPr>
        <p:spPr>
          <a:xfrm>
            <a:off x="5730383" y="3914554"/>
            <a:ext cx="918641" cy="369332"/>
          </a:xfrm>
          <a:prstGeom prst="rect">
            <a:avLst/>
          </a:prstGeom>
        </p:spPr>
        <p:txBody>
          <a:bodyPr wrap="none">
            <a:spAutoFit/>
          </a:bodyPr>
          <a:lstStyle/>
          <a:p>
            <a:r>
              <a:rPr lang="en-US" dirty="0"/>
              <a:t>≈ </a:t>
            </a:r>
            <a:r>
              <a:rPr lang="en-US" dirty="0" smtClean="0"/>
              <a:t>10bps </a:t>
            </a:r>
            <a:endParaRPr lang="en-US" dirty="0"/>
          </a:p>
        </p:txBody>
      </p:sp>
    </p:spTree>
    <p:extLst>
      <p:ext uri="{BB962C8B-B14F-4D97-AF65-F5344CB8AC3E}">
        <p14:creationId xmlns:p14="http://schemas.microsoft.com/office/powerpoint/2010/main" val="30806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Rate Distribution</a:t>
            </a:r>
            <a:endParaRPr lang="en-US" dirty="0"/>
          </a:p>
        </p:txBody>
      </p:sp>
      <p:pic>
        <p:nvPicPr>
          <p:cNvPr id="4" name="Content Placeholder 3" descr="bw.pdf"/>
          <p:cNvPicPr>
            <a:picLocks noGrp="1" noChangeAspect="1"/>
          </p:cNvPicPr>
          <p:nvPr>
            <p:ph idx="1"/>
          </p:nvPr>
        </p:nvPicPr>
        <p:blipFill>
          <a:blip r:embed="rId3">
            <a:extLst>
              <a:ext uri="{28A0092B-C50C-407E-A947-70E740481C1C}">
                <a14:useLocalDpi xmlns:a14="http://schemas.microsoft.com/office/drawing/2010/main" val="0"/>
              </a:ext>
            </a:extLst>
          </a:blip>
          <a:srcRect l="708" r="708"/>
          <a:stretch>
            <a:fillRect/>
          </a:stretch>
        </p:blipFill>
        <p:spPr/>
      </p:pic>
      <p:grpSp>
        <p:nvGrpSpPr>
          <p:cNvPr id="20" name="Group 19"/>
          <p:cNvGrpSpPr/>
          <p:nvPr/>
        </p:nvGrpSpPr>
        <p:grpSpPr>
          <a:xfrm>
            <a:off x="4152557" y="1863368"/>
            <a:ext cx="3623086" cy="1992557"/>
            <a:chOff x="457200" y="1600203"/>
            <a:chExt cx="8229600" cy="4525963"/>
          </a:xfrm>
        </p:grpSpPr>
        <p:pic>
          <p:nvPicPr>
            <p:cNvPr id="8" name="Content Placeholder 3" descr="core_mig.pdf"/>
            <p:cNvPicPr>
              <a:picLocks noChangeAspect="1"/>
            </p:cNvPicPr>
            <p:nvPr/>
          </p:nvPicPr>
          <p:blipFill>
            <a:blip r:embed="rId4">
              <a:extLst>
                <a:ext uri="{28A0092B-C50C-407E-A947-70E740481C1C}">
                  <a14:useLocalDpi xmlns:a14="http://schemas.microsoft.com/office/drawing/2010/main" val="0"/>
                </a:ext>
              </a:extLst>
            </a:blip>
            <a:srcRect l="708" r="708"/>
            <a:stretch>
              <a:fillRect/>
            </a:stretch>
          </p:blipFill>
          <p:spPr>
            <a:xfrm>
              <a:off x="457200" y="1600203"/>
              <a:ext cx="8229600" cy="4525963"/>
            </a:xfrm>
            <a:prstGeom prst="rect">
              <a:avLst/>
            </a:prstGeom>
          </p:spPr>
        </p:pic>
        <p:cxnSp>
          <p:nvCxnSpPr>
            <p:cNvPr id="9" name="Straight Arrow Connector 8"/>
            <p:cNvCxnSpPr/>
            <p:nvPr/>
          </p:nvCxnSpPr>
          <p:spPr>
            <a:xfrm flipH="1">
              <a:off x="457200" y="5057328"/>
              <a:ext cx="1236027" cy="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1693227" y="5057328"/>
              <a:ext cx="0" cy="1068838"/>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901288" y="3855927"/>
              <a:ext cx="1430090" cy="0"/>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3901288" y="2528664"/>
              <a:ext cx="0" cy="1327263"/>
            </a:xfrm>
            <a:prstGeom prst="straightConnector1">
              <a:avLst/>
            </a:prstGeom>
            <a:ln>
              <a:solidFill>
                <a:srgbClr val="C0504D"/>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01288" y="3855927"/>
              <a:ext cx="0" cy="1544659"/>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693227" y="3855927"/>
              <a:ext cx="2208061" cy="0"/>
            </a:xfrm>
            <a:prstGeom prst="line">
              <a:avLst/>
            </a:prstGeom>
            <a:ln>
              <a:solidFill>
                <a:srgbClr val="C0504D"/>
              </a:solidFill>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7214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a:t>
            </a:r>
            <a:endParaRPr lang="en-US" dirty="0"/>
          </a:p>
        </p:txBody>
      </p:sp>
      <p:sp>
        <p:nvSpPr>
          <p:cNvPr id="3" name="Content Placeholder 2"/>
          <p:cNvSpPr>
            <a:spLocks noGrp="1"/>
          </p:cNvSpPr>
          <p:nvPr>
            <p:ph idx="1"/>
          </p:nvPr>
        </p:nvSpPr>
        <p:spPr/>
        <p:txBody>
          <a:bodyPr>
            <a:normAutofit fontScale="77500" lnSpcReduction="20000"/>
          </a:bodyPr>
          <a:lstStyle/>
          <a:p>
            <a:pPr marL="342900" lvl="1" indent="-342900">
              <a:buFont typeface="Arial"/>
              <a:buChar char="•"/>
            </a:pPr>
            <a:r>
              <a:rPr lang="en-US" sz="3600" dirty="0" smtClean="0"/>
              <a:t>Questions to be answered</a:t>
            </a:r>
            <a:endParaRPr lang="en-US" dirty="0"/>
          </a:p>
          <a:p>
            <a:pPr lvl="1"/>
            <a:r>
              <a:rPr lang="en-US" dirty="0" smtClean="0"/>
              <a:t>Maximum </a:t>
            </a:r>
            <a:r>
              <a:rPr lang="en-US" dirty="0"/>
              <a:t>achievable bit </a:t>
            </a:r>
            <a:r>
              <a:rPr lang="en-US" dirty="0" smtClean="0"/>
              <a:t>rate</a:t>
            </a:r>
          </a:p>
          <a:p>
            <a:pPr lvl="1"/>
            <a:r>
              <a:rPr lang="en-US" dirty="0" smtClean="0"/>
              <a:t>Factors </a:t>
            </a:r>
            <a:r>
              <a:rPr lang="en-US" dirty="0"/>
              <a:t>influence the bit rate </a:t>
            </a:r>
            <a:endParaRPr lang="en-US" dirty="0" smtClean="0"/>
          </a:p>
          <a:p>
            <a:pPr marL="342900" lvl="1" indent="-342900">
              <a:buFont typeface="Arial"/>
              <a:buChar char="•"/>
            </a:pPr>
            <a:r>
              <a:rPr lang="en-US" sz="3200" dirty="0" smtClean="0"/>
              <a:t>A better picture</a:t>
            </a:r>
            <a:endParaRPr lang="en-US" dirty="0" smtClean="0"/>
          </a:p>
          <a:p>
            <a:pPr lvl="1"/>
            <a:r>
              <a:rPr lang="en-US" dirty="0" smtClean="0"/>
              <a:t>Sleep time little impact if selected right</a:t>
            </a:r>
          </a:p>
          <a:p>
            <a:pPr lvl="1"/>
            <a:r>
              <a:rPr lang="en-US" dirty="0" smtClean="0"/>
              <a:t>40% CPU cap: ~200bps -&gt; ~90bps</a:t>
            </a:r>
          </a:p>
          <a:p>
            <a:pPr lvl="1"/>
            <a:r>
              <a:rPr lang="en-US" dirty="0" smtClean="0"/>
              <a:t>Core migration: ~90bps -&gt; 10bps max, 3bps average</a:t>
            </a:r>
          </a:p>
          <a:p>
            <a:r>
              <a:rPr lang="en-US" dirty="0" smtClean="0"/>
              <a:t>Data exfiltration using covert channels on EC2</a:t>
            </a:r>
          </a:p>
          <a:p>
            <a:pPr lvl="1"/>
            <a:r>
              <a:rPr lang="en-US" dirty="0" smtClean="0"/>
              <a:t>No documents leaked out to </a:t>
            </a:r>
            <a:r>
              <a:rPr lang="en-US" dirty="0" err="1" smtClean="0"/>
              <a:t>wikileaks</a:t>
            </a:r>
            <a:r>
              <a:rPr lang="en-US" dirty="0" smtClean="0"/>
              <a:t> this way</a:t>
            </a:r>
          </a:p>
          <a:p>
            <a:pPr lvl="1"/>
            <a:r>
              <a:rPr lang="en-US" dirty="0" smtClean="0"/>
              <a:t>Leak small secrets like private keys</a:t>
            </a:r>
          </a:p>
          <a:p>
            <a:r>
              <a:rPr lang="en-US" dirty="0" smtClean="0"/>
              <a:t>Future work</a:t>
            </a:r>
          </a:p>
          <a:p>
            <a:pPr lvl="1"/>
            <a:r>
              <a:rPr lang="en-US" dirty="0"/>
              <a:t>Other cloud </a:t>
            </a:r>
            <a:r>
              <a:rPr lang="en-US" dirty="0" smtClean="0"/>
              <a:t>providers</a:t>
            </a:r>
          </a:p>
        </p:txBody>
      </p:sp>
    </p:spTree>
    <p:extLst>
      <p:ext uri="{BB962C8B-B14F-4D97-AF65-F5344CB8AC3E}">
        <p14:creationId xmlns:p14="http://schemas.microsoft.com/office/powerpoint/2010/main" val="32194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5715000" y="1646238"/>
            <a:ext cx="3173892" cy="414496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How Safe is a Stolen Laptop?</a:t>
            </a:r>
            <a:endParaRPr lang="en-US" dirty="0"/>
          </a:p>
        </p:txBody>
      </p:sp>
      <p:grpSp>
        <p:nvGrpSpPr>
          <p:cNvPr id="3" name="Group 45"/>
          <p:cNvGrpSpPr/>
          <p:nvPr/>
        </p:nvGrpSpPr>
        <p:grpSpPr>
          <a:xfrm>
            <a:off x="5994954" y="2057400"/>
            <a:ext cx="2597427" cy="2133600"/>
            <a:chOff x="457200" y="1905000"/>
            <a:chExt cx="3094383" cy="2541814"/>
          </a:xfrm>
        </p:grpSpPr>
        <p:pic>
          <p:nvPicPr>
            <p:cNvPr id="47" name="Picture 111" descr="C:\Documents and Settings\ah.JHALDERM-THINKP\Local Settings\Temporary Internet Files\Content.IE5\AYE1KZH0\MCj04241920000[1].wmf"/>
            <p:cNvPicPr>
              <a:picLocks noChangeAspect="1" noChangeArrowheads="1"/>
            </p:cNvPicPr>
            <p:nvPr/>
          </p:nvPicPr>
          <p:blipFill>
            <a:blip r:embed="rId3"/>
            <a:srcRect/>
            <a:stretch>
              <a:fillRect/>
            </a:stretch>
          </p:blipFill>
          <p:spPr bwMode="auto">
            <a:xfrm>
              <a:off x="457200" y="1905000"/>
              <a:ext cx="3094383" cy="2541814"/>
            </a:xfrm>
            <a:prstGeom prst="rect">
              <a:avLst/>
            </a:prstGeom>
            <a:noFill/>
          </p:spPr>
        </p:pic>
        <p:grpSp>
          <p:nvGrpSpPr>
            <p:cNvPr id="4" name="Group 112"/>
            <p:cNvGrpSpPr/>
            <p:nvPr/>
          </p:nvGrpSpPr>
          <p:grpSpPr>
            <a:xfrm>
              <a:off x="789682" y="2120750"/>
              <a:ext cx="1420118" cy="1441400"/>
              <a:chOff x="1880890" y="1477268"/>
              <a:chExt cx="1420118" cy="1441400"/>
            </a:xfrm>
          </p:grpSpPr>
          <p:sp>
            <p:nvSpPr>
              <p:cNvPr id="49"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68"/>
          <p:cNvGrpSpPr/>
          <p:nvPr/>
        </p:nvGrpSpPr>
        <p:grpSpPr>
          <a:xfrm>
            <a:off x="7440882" y="1981200"/>
            <a:ext cx="1100145" cy="1357416"/>
            <a:chOff x="4038600" y="4078288"/>
            <a:chExt cx="1663602" cy="2052638"/>
          </a:xfrm>
        </p:grpSpPr>
        <p:pic>
          <p:nvPicPr>
            <p:cNvPr id="67" name="Picture 112" descr="C:\Documents and Settings\ah.JHALDERM-THINKP\Local Settings\Temporary Internet Files\Content.IE5\L7TGJIQP\MCj04338800000[1].png"/>
            <p:cNvPicPr>
              <a:picLocks noChangeAspect="1" noChangeArrowheads="1"/>
            </p:cNvPicPr>
            <p:nvPr/>
          </p:nvPicPr>
          <p:blipFill>
            <a:blip r:embed="rId4"/>
            <a:srcRect/>
            <a:stretch>
              <a:fillRect/>
            </a:stretch>
          </p:blipFill>
          <p:spPr bwMode="auto">
            <a:xfrm>
              <a:off x="4219476" y="4648200"/>
              <a:ext cx="1482726" cy="1482726"/>
            </a:xfrm>
            <a:prstGeom prst="rect">
              <a:avLst/>
            </a:prstGeom>
            <a:noFill/>
          </p:spPr>
        </p:pic>
        <p:pic>
          <p:nvPicPr>
            <p:cNvPr id="68" name="Picture 3" descr="C:\Documents and Settings\ah.JHALDERM-THINKP\Local Settings\Temporary Internet Files\Content.IE5\AYE1KZH0\MCj04315990000[1].png"/>
            <p:cNvPicPr>
              <a:picLocks noChangeAspect="1" noChangeArrowheads="1"/>
            </p:cNvPicPr>
            <p:nvPr/>
          </p:nvPicPr>
          <p:blipFill>
            <a:blip r:embed="rId5"/>
            <a:srcRect/>
            <a:stretch>
              <a:fillRect/>
            </a:stretch>
          </p:blipFill>
          <p:spPr bwMode="auto">
            <a:xfrm>
              <a:off x="4038600" y="4078288"/>
              <a:ext cx="1255712" cy="1255712"/>
            </a:xfrm>
            <a:prstGeom prst="rect">
              <a:avLst/>
            </a:prstGeom>
            <a:noFill/>
          </p:spPr>
        </p:pic>
      </p:grpSp>
      <p:sp>
        <p:nvSpPr>
          <p:cNvPr id="72" name="TextBox 71"/>
          <p:cNvSpPr txBox="1"/>
          <p:nvPr/>
        </p:nvSpPr>
        <p:spPr>
          <a:xfrm>
            <a:off x="6121714" y="4373940"/>
            <a:ext cx="2952713" cy="1200329"/>
          </a:xfrm>
          <a:prstGeom prst="rect">
            <a:avLst/>
          </a:prstGeom>
          <a:noFill/>
        </p:spPr>
        <p:txBody>
          <a:bodyPr wrap="square" rtlCol="0">
            <a:spAutoFit/>
          </a:bodyPr>
          <a:lstStyle/>
          <a:p>
            <a:r>
              <a:rPr lang="en-US" sz="2400" b="1" dirty="0" smtClean="0">
                <a:solidFill>
                  <a:schemeClr val="accent3"/>
                </a:solidFill>
              </a:rPr>
              <a:t>Locked </a:t>
            </a:r>
            <a:br>
              <a:rPr lang="en-US" sz="2400" b="1" dirty="0" smtClean="0">
                <a:solidFill>
                  <a:schemeClr val="accent3"/>
                </a:solidFill>
              </a:rPr>
            </a:br>
            <a:r>
              <a:rPr lang="en-US" sz="2400" b="1" dirty="0" smtClean="0">
                <a:solidFill>
                  <a:schemeClr val="accent3"/>
                </a:solidFill>
              </a:rPr>
              <a:t>Encrypted</a:t>
            </a:r>
          </a:p>
          <a:p>
            <a:r>
              <a:rPr lang="en-US" sz="2200" dirty="0" smtClean="0"/>
              <a:t>Industry best practice</a:t>
            </a:r>
          </a:p>
        </p:txBody>
      </p:sp>
      <p:sp>
        <p:nvSpPr>
          <p:cNvPr id="74" name="TextBox 73"/>
          <p:cNvSpPr txBox="1"/>
          <p:nvPr/>
        </p:nvSpPr>
        <p:spPr>
          <a:xfrm>
            <a:off x="381000" y="3200400"/>
            <a:ext cx="5486400" cy="830997"/>
          </a:xfrm>
          <a:prstGeom prst="rect">
            <a:avLst/>
          </a:prstGeom>
          <a:noFill/>
        </p:spPr>
        <p:txBody>
          <a:bodyPr wrap="square" rtlCol="0">
            <a:spAutoFit/>
          </a:bodyPr>
          <a:lstStyle/>
          <a:p>
            <a:r>
              <a:rPr lang="en-US" sz="2400" dirty="0" smtClean="0"/>
              <a:t>In 2007: </a:t>
            </a:r>
            <a:r>
              <a:rPr lang="en-US" sz="2400" b="1" dirty="0" smtClean="0"/>
              <a:t>119,000 </a:t>
            </a:r>
            <a:r>
              <a:rPr lang="en-US" sz="2400" dirty="0" smtClean="0"/>
              <a:t>encrypted laptops with sensitive data lost at major US airports</a:t>
            </a:r>
            <a:endParaRPr lang="en-US" sz="2400" dirty="0"/>
          </a:p>
        </p:txBody>
      </p:sp>
      <p:sp>
        <p:nvSpPr>
          <p:cNvPr id="75" name="TextBox 74"/>
          <p:cNvSpPr txBox="1"/>
          <p:nvPr/>
        </p:nvSpPr>
        <p:spPr>
          <a:xfrm>
            <a:off x="381000" y="4495800"/>
            <a:ext cx="5486400" cy="553998"/>
          </a:xfrm>
          <a:prstGeom prst="rect">
            <a:avLst/>
          </a:prstGeom>
          <a:noFill/>
        </p:spPr>
        <p:txBody>
          <a:bodyPr wrap="square" rtlCol="0">
            <a:spAutoFit/>
          </a:bodyPr>
          <a:lstStyle/>
          <a:p>
            <a:r>
              <a:rPr lang="en-US" sz="3000" b="1" dirty="0" smtClean="0"/>
              <a:t>Were they </a:t>
            </a:r>
            <a:r>
              <a:rPr lang="en-US" sz="3000" b="1" i="1" dirty="0" smtClean="0"/>
              <a:t>really</a:t>
            </a:r>
            <a:r>
              <a:rPr lang="en-US" sz="3000" b="1" dirty="0" smtClean="0"/>
              <a:t> protected?</a:t>
            </a:r>
            <a:endParaRPr lang="en-US" sz="3000" b="1" dirty="0"/>
          </a:p>
        </p:txBody>
      </p:sp>
    </p:spTree>
    <p:extLst>
      <p:ext uri="{BB962C8B-B14F-4D97-AF65-F5344CB8AC3E}">
        <p14:creationId xmlns:p14="http://schemas.microsoft.com/office/powerpoint/2010/main" val="3316765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2057400"/>
          </a:xfrm>
          <a:noFill/>
        </p:spPr>
        <p:txBody>
          <a:bodyPr anchor="ctr">
            <a:noAutofit/>
          </a:bodyPr>
          <a:lstStyle/>
          <a:p>
            <a:r>
              <a:rPr lang="en-US" b="1" dirty="0" smtClean="0">
                <a:solidFill>
                  <a:schemeClr val="tx1">
                    <a:lumMod val="85000"/>
                    <a:lumOff val="15000"/>
                  </a:schemeClr>
                </a:solidFill>
              </a:rPr>
              <a:t>Flipping Bits in Memory Without Accessing Them</a:t>
            </a:r>
            <a:endParaRPr lang="en-US" b="1" dirty="0">
              <a:solidFill>
                <a:schemeClr val="tx1">
                  <a:lumMod val="85000"/>
                  <a:lumOff val="15000"/>
                </a:schemeClr>
              </a:solidFill>
            </a:endParaRPr>
          </a:p>
        </p:txBody>
      </p:sp>
      <p:sp>
        <p:nvSpPr>
          <p:cNvPr id="3" name="Subtitle 2"/>
          <p:cNvSpPr>
            <a:spLocks noGrp="1"/>
          </p:cNvSpPr>
          <p:nvPr>
            <p:ph type="subTitle" idx="1"/>
          </p:nvPr>
        </p:nvSpPr>
        <p:spPr>
          <a:xfrm>
            <a:off x="0" y="3429000"/>
            <a:ext cx="9144000" cy="2438400"/>
          </a:xfrm>
        </p:spPr>
        <p:txBody>
          <a:bodyPr anchor="ctr">
            <a:noAutofit/>
          </a:bodyPr>
          <a:lstStyle/>
          <a:p>
            <a:r>
              <a:rPr lang="en-US" sz="5400" smtClean="0">
                <a:solidFill>
                  <a:schemeClr val="tx1">
                    <a:lumMod val="85000"/>
                    <a:lumOff val="15000"/>
                  </a:schemeClr>
                </a:solidFill>
                <a:latin typeface="+mj-lt"/>
              </a:rPr>
              <a:t>Yoongu Kim</a:t>
            </a:r>
          </a:p>
          <a:p>
            <a:r>
              <a:rPr lang="en-US" sz="2800" smtClean="0">
                <a:solidFill>
                  <a:schemeClr val="tx1">
                    <a:lumMod val="85000"/>
                    <a:lumOff val="15000"/>
                  </a:schemeClr>
                </a:solidFill>
                <a:latin typeface="+mj-lt"/>
              </a:rPr>
              <a:t>Ross Daly, Jeremie Kim, Chris Fallin, Ji Hye Lee, </a:t>
            </a:r>
          </a:p>
          <a:p>
            <a:r>
              <a:rPr lang="en-US" sz="2800" smtClean="0">
                <a:solidFill>
                  <a:schemeClr val="tx1">
                    <a:lumMod val="85000"/>
                    <a:lumOff val="15000"/>
                  </a:schemeClr>
                </a:solidFill>
                <a:latin typeface="+mj-lt"/>
              </a:rPr>
              <a:t>Donghyuk Lee, Chris Wilkerson, Konrad Lai, Onur Mutlu</a:t>
            </a:r>
            <a:endParaRPr lang="en-US" sz="2800">
              <a:solidFill>
                <a:schemeClr val="tx1">
                  <a:lumMod val="85000"/>
                  <a:lumOff val="15000"/>
                </a:schemeClr>
              </a:solidFill>
              <a:latin typeface="+mj-lt"/>
            </a:endParaRPr>
          </a:p>
        </p:txBody>
      </p:sp>
      <p:sp>
        <p:nvSpPr>
          <p:cNvPr id="8" name="Title 1"/>
          <p:cNvSpPr txBox="1">
            <a:spLocks/>
          </p:cNvSpPr>
          <p:nvPr/>
        </p:nvSpPr>
        <p:spPr>
          <a:xfrm>
            <a:off x="0" y="2047875"/>
            <a:ext cx="9144000" cy="1381125"/>
          </a:xfrm>
          <a:prstGeom prst="rect">
            <a:avLst/>
          </a:prstGeom>
          <a:solidFill>
            <a:schemeClr val="tx1">
              <a:lumMod val="85000"/>
              <a:lumOff val="1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smtClean="0">
                <a:solidFill>
                  <a:schemeClr val="bg1"/>
                </a:solidFill>
              </a:rPr>
              <a:t>DRAM Disturbance Errors</a:t>
            </a:r>
            <a:endParaRPr lang="en-US" sz="6600" b="1">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965496"/>
            <a:ext cx="3200400" cy="485053"/>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5723582"/>
            <a:ext cx="1371600" cy="90581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5907514"/>
            <a:ext cx="1828800" cy="529145"/>
          </a:xfrm>
          <a:prstGeom prst="rect">
            <a:avLst/>
          </a:prstGeom>
        </p:spPr>
      </p:pic>
    </p:spTree>
    <p:extLst>
      <p:ext uri="{BB962C8B-B14F-4D97-AF65-F5344CB8AC3E}">
        <p14:creationId xmlns:p14="http://schemas.microsoft.com/office/powerpoint/2010/main" val="21812521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4400" y="1141913"/>
            <a:ext cx="7315200" cy="3962400"/>
          </a:xfrm>
          <a:prstGeom prst="roundRect">
            <a:avLst>
              <a:gd name="adj" fmla="val 11319"/>
            </a:avLst>
          </a:prstGeom>
          <a:solidFill>
            <a:schemeClr val="bg1">
              <a:lumMod val="85000"/>
            </a:schemeClr>
          </a:solid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flipV="1">
            <a:off x="1371600" y="1903913"/>
            <a:ext cx="4572000" cy="2"/>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371600" y="2513514"/>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Wordline"/>
          <p:cNvCxnSpPr/>
          <p:nvPr/>
        </p:nvCxnSpPr>
        <p:spPr>
          <a:xfrm flipH="1">
            <a:off x="1371600" y="3123113"/>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371600" y="3732714"/>
            <a:ext cx="4572000" cy="0"/>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371600" y="4343401"/>
            <a:ext cx="4572000" cy="2"/>
          </a:xfrm>
          <a:prstGeom prst="line">
            <a:avLst/>
          </a:prstGeom>
          <a:ln w="762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14400" y="228601"/>
            <a:ext cx="7315200" cy="913312"/>
          </a:xfrm>
          <a:prstGeom prst="rect">
            <a:avLst/>
          </a:prstGeom>
          <a:noFill/>
        </p:spPr>
        <p:txBody>
          <a:bodyPr wrap="square" rtlCol="0" anchor="ctr">
            <a:noAutofit/>
          </a:bodyPr>
          <a:lstStyle/>
          <a:p>
            <a:pPr algn="ctr"/>
            <a:r>
              <a:rPr lang="en-US" sz="5400" b="1" smtClean="0">
                <a:solidFill>
                  <a:schemeClr val="tx1">
                    <a:lumMod val="65000"/>
                    <a:lumOff val="35000"/>
                  </a:schemeClr>
                </a:solidFill>
                <a:latin typeface="+mj-lt"/>
              </a:rPr>
              <a:t>DRAM Chip</a:t>
            </a:r>
            <a:endParaRPr lang="en-US" sz="5400" b="1">
              <a:solidFill>
                <a:schemeClr val="tx1">
                  <a:lumMod val="65000"/>
                  <a:lumOff val="35000"/>
                </a:schemeClr>
              </a:solidFill>
              <a:latin typeface="+mj-lt"/>
            </a:endParaRPr>
          </a:p>
        </p:txBody>
      </p:sp>
      <p:sp>
        <p:nvSpPr>
          <p:cNvPr id="15" name="Rectangle 14"/>
          <p:cNvSpPr/>
          <p:nvPr/>
        </p:nvSpPr>
        <p:spPr>
          <a:xfrm>
            <a:off x="1828800" y="161009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smtClean="0">
                <a:solidFill>
                  <a:schemeClr val="tx1"/>
                </a:solidFill>
                <a:latin typeface="+mj-lt"/>
              </a:rPr>
              <a:t> Row of Cells</a:t>
            </a:r>
            <a:endParaRPr lang="en-US" sz="4000">
              <a:solidFill>
                <a:schemeClr val="tx1"/>
              </a:solidFill>
              <a:latin typeface="+mj-lt"/>
            </a:endParaRPr>
          </a:p>
        </p:txBody>
      </p:sp>
      <p:sp>
        <p:nvSpPr>
          <p:cNvPr id="16" name="Rectangle 15"/>
          <p:cNvSpPr/>
          <p:nvPr/>
        </p:nvSpPr>
        <p:spPr>
          <a:xfrm>
            <a:off x="1828800" y="22087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smtClean="0">
                <a:solidFill>
                  <a:schemeClr val="tx1"/>
                </a:solidFill>
                <a:latin typeface="+mj-lt"/>
              </a:rPr>
              <a:t> Row</a:t>
            </a:r>
            <a:endParaRPr lang="en-US" sz="4000">
              <a:solidFill>
                <a:schemeClr val="tx1"/>
              </a:solidFill>
              <a:latin typeface="+mj-lt"/>
            </a:endParaRPr>
          </a:p>
        </p:txBody>
      </p:sp>
      <p:sp>
        <p:nvSpPr>
          <p:cNvPr id="17" name="Row"/>
          <p:cNvSpPr/>
          <p:nvPr/>
        </p:nvSpPr>
        <p:spPr>
          <a:xfrm>
            <a:off x="1828800" y="28183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smtClean="0">
                <a:solidFill>
                  <a:schemeClr val="tx1"/>
                </a:solidFill>
                <a:latin typeface="+mj-lt"/>
              </a:rPr>
              <a:t> Row</a:t>
            </a:r>
            <a:endParaRPr lang="en-US" sz="4000">
              <a:solidFill>
                <a:schemeClr val="tx1"/>
              </a:solidFill>
              <a:latin typeface="+mj-lt"/>
            </a:endParaRPr>
          </a:p>
        </p:txBody>
      </p:sp>
      <p:sp>
        <p:nvSpPr>
          <p:cNvPr id="18" name="Rectangle 17"/>
          <p:cNvSpPr/>
          <p:nvPr/>
        </p:nvSpPr>
        <p:spPr>
          <a:xfrm>
            <a:off x="1828800" y="3427913"/>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smtClean="0">
                <a:solidFill>
                  <a:schemeClr val="tx1"/>
                </a:solidFill>
                <a:latin typeface="+mj-lt"/>
              </a:rPr>
              <a:t> Row</a:t>
            </a:r>
            <a:endParaRPr lang="en-US" sz="4000">
              <a:solidFill>
                <a:schemeClr val="tx1"/>
              </a:solidFill>
              <a:latin typeface="+mj-lt"/>
            </a:endParaRPr>
          </a:p>
        </p:txBody>
      </p:sp>
      <p:sp>
        <p:nvSpPr>
          <p:cNvPr id="19" name="Rectangle 18"/>
          <p:cNvSpPr/>
          <p:nvPr/>
        </p:nvSpPr>
        <p:spPr>
          <a:xfrm>
            <a:off x="1828800" y="4037512"/>
            <a:ext cx="3657600" cy="6096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smtClean="0">
                <a:solidFill>
                  <a:schemeClr val="tx1"/>
                </a:solidFill>
                <a:latin typeface="+mj-lt"/>
              </a:rPr>
              <a:t> Row</a:t>
            </a:r>
            <a:endParaRPr lang="en-US" sz="4000">
              <a:solidFill>
                <a:schemeClr val="tx1"/>
              </a:solidFill>
              <a:latin typeface="+mj-lt"/>
            </a:endParaRPr>
          </a:p>
        </p:txBody>
      </p:sp>
      <p:sp>
        <p:nvSpPr>
          <p:cNvPr id="20" name="TextBox 19"/>
          <p:cNvSpPr txBox="1"/>
          <p:nvPr/>
        </p:nvSpPr>
        <p:spPr>
          <a:xfrm>
            <a:off x="5943600" y="1675311"/>
            <a:ext cx="2286000" cy="457201"/>
          </a:xfrm>
          <a:prstGeom prst="rect">
            <a:avLst/>
          </a:prstGeom>
          <a:noFill/>
        </p:spPr>
        <p:txBody>
          <a:bodyPr wrap="square" rtlCol="0" anchor="ctr">
            <a:noAutofit/>
          </a:bodyPr>
          <a:lstStyle/>
          <a:p>
            <a:r>
              <a:rPr lang="en-US" sz="4000" smtClean="0">
                <a:latin typeface="+mj-lt"/>
              </a:rPr>
              <a:t> Wordline</a:t>
            </a:r>
            <a:endParaRPr lang="en-US" sz="4000">
              <a:latin typeface="+mj-lt"/>
            </a:endParaRPr>
          </a:p>
        </p:txBody>
      </p:sp>
      <p:sp>
        <p:nvSpPr>
          <p:cNvPr id="21" name="Low Volt"/>
          <p:cNvSpPr txBox="1"/>
          <p:nvPr/>
        </p:nvSpPr>
        <p:spPr>
          <a:xfrm>
            <a:off x="5943600" y="2894512"/>
            <a:ext cx="2286000" cy="457201"/>
          </a:xfrm>
          <a:prstGeom prst="rect">
            <a:avLst/>
          </a:prstGeom>
          <a:noFill/>
        </p:spPr>
        <p:txBody>
          <a:bodyPr wrap="square" rtlCol="0" anchor="ctr">
            <a:noAutofit/>
          </a:bodyPr>
          <a:lstStyle/>
          <a:p>
            <a:r>
              <a:rPr lang="en-US" sz="4400" b="1" i="1" smtClean="0">
                <a:solidFill>
                  <a:schemeClr val="tx1">
                    <a:lumMod val="65000"/>
                    <a:lumOff val="35000"/>
                  </a:schemeClr>
                </a:solidFill>
                <a:latin typeface="+mj-lt"/>
              </a:rPr>
              <a:t> V</a:t>
            </a:r>
            <a:r>
              <a:rPr lang="en-US" sz="4800" b="1" i="1" baseline="-20000" smtClean="0">
                <a:solidFill>
                  <a:schemeClr val="tx1">
                    <a:lumMod val="65000"/>
                    <a:lumOff val="35000"/>
                  </a:schemeClr>
                </a:solidFill>
                <a:latin typeface="+mj-lt"/>
              </a:rPr>
              <a:t>LOW</a:t>
            </a:r>
            <a:endParaRPr lang="en-US" sz="4400" b="1" i="1" baseline="-20000">
              <a:solidFill>
                <a:schemeClr val="tx1">
                  <a:lumMod val="65000"/>
                  <a:lumOff val="35000"/>
                </a:schemeClr>
              </a:solidFill>
              <a:latin typeface="+mj-lt"/>
            </a:endParaRPr>
          </a:p>
        </p:txBody>
      </p:sp>
      <p:sp>
        <p:nvSpPr>
          <p:cNvPr id="22" name="High Volt"/>
          <p:cNvSpPr txBox="1"/>
          <p:nvPr/>
        </p:nvSpPr>
        <p:spPr>
          <a:xfrm>
            <a:off x="5943600" y="2895277"/>
            <a:ext cx="2286000" cy="457201"/>
          </a:xfrm>
          <a:prstGeom prst="rect">
            <a:avLst/>
          </a:prstGeom>
          <a:noFill/>
        </p:spPr>
        <p:txBody>
          <a:bodyPr wrap="square" rtlCol="0" anchor="ctr">
            <a:noAutofit/>
          </a:bodyPr>
          <a:lstStyle/>
          <a:p>
            <a:r>
              <a:rPr lang="en-US" sz="4400" b="1" smtClean="0">
                <a:solidFill>
                  <a:srgbClr val="FF0000"/>
                </a:solidFill>
                <a:latin typeface="+mj-lt"/>
              </a:rPr>
              <a:t> </a:t>
            </a:r>
            <a:r>
              <a:rPr lang="en-US" sz="4400" b="1" i="1">
                <a:solidFill>
                  <a:srgbClr val="FF0000"/>
                </a:solidFill>
                <a:latin typeface="+mj-lt"/>
              </a:rPr>
              <a:t>V</a:t>
            </a:r>
            <a:r>
              <a:rPr lang="en-US" sz="4800" b="1" i="1" baseline="-20000">
                <a:solidFill>
                  <a:srgbClr val="FF0000"/>
                </a:solidFill>
                <a:latin typeface="+mj-lt"/>
              </a:rPr>
              <a:t>HIGH</a:t>
            </a:r>
            <a:endParaRPr lang="en-US" sz="4400" b="1" i="1" baseline="-20000">
              <a:solidFill>
                <a:srgbClr val="FF0000"/>
              </a:solidFill>
              <a:latin typeface="+mj-lt"/>
            </a:endParaRPr>
          </a:p>
        </p:txBody>
      </p:sp>
      <p:sp>
        <p:nvSpPr>
          <p:cNvPr id="23" name="Error"/>
          <p:cNvSpPr/>
          <p:nvPr/>
        </p:nvSpPr>
        <p:spPr>
          <a:xfrm>
            <a:off x="4876800" y="2204223"/>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Error"/>
          <p:cNvSpPr/>
          <p:nvPr/>
        </p:nvSpPr>
        <p:spPr>
          <a:xfrm>
            <a:off x="4267200" y="3431317"/>
            <a:ext cx="609600" cy="609599"/>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Error"/>
          <p:cNvSpPr/>
          <p:nvPr/>
        </p:nvSpPr>
        <p:spPr>
          <a:xfrm>
            <a:off x="3657600" y="2204223"/>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rror"/>
          <p:cNvSpPr/>
          <p:nvPr/>
        </p:nvSpPr>
        <p:spPr>
          <a:xfrm>
            <a:off x="3657600" y="3424510"/>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rror"/>
          <p:cNvSpPr/>
          <p:nvPr/>
        </p:nvSpPr>
        <p:spPr>
          <a:xfrm>
            <a:off x="2419350" y="2204223"/>
            <a:ext cx="609600" cy="609600"/>
          </a:xfrm>
          <a:prstGeom prst="mathMultiply">
            <a:avLst/>
          </a:prstGeom>
          <a:solidFill>
            <a:srgbClr val="FFFF00"/>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Victim"/>
          <p:cNvSpPr/>
          <p:nvPr/>
        </p:nvSpPr>
        <p:spPr>
          <a:xfrm>
            <a:off x="1828800" y="3428458"/>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b="1" smtClean="0">
                <a:solidFill>
                  <a:schemeClr val="bg1"/>
                </a:solidFill>
                <a:latin typeface="+mj-lt"/>
              </a:rPr>
              <a:t> </a:t>
            </a:r>
            <a:r>
              <a:rPr lang="en-US" sz="4000" b="1" smtClean="0">
                <a:solidFill>
                  <a:schemeClr val="tx1"/>
                </a:solidFill>
                <a:latin typeface="+mj-lt"/>
              </a:rPr>
              <a:t>Victim Row</a:t>
            </a:r>
            <a:endParaRPr lang="en-US" sz="4000" b="1">
              <a:solidFill>
                <a:schemeClr val="tx1"/>
              </a:solidFill>
              <a:latin typeface="+mj-lt"/>
            </a:endParaRPr>
          </a:p>
        </p:txBody>
      </p:sp>
      <p:sp>
        <p:nvSpPr>
          <p:cNvPr id="32" name="Victim"/>
          <p:cNvSpPr/>
          <p:nvPr/>
        </p:nvSpPr>
        <p:spPr>
          <a:xfrm>
            <a:off x="1828800" y="2210711"/>
            <a:ext cx="3657600" cy="6096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b="1" smtClean="0">
                <a:solidFill>
                  <a:schemeClr val="bg1"/>
                </a:solidFill>
                <a:latin typeface="+mj-lt"/>
              </a:rPr>
              <a:t> </a:t>
            </a:r>
            <a:r>
              <a:rPr lang="en-US" sz="4000" b="1" smtClean="0">
                <a:solidFill>
                  <a:schemeClr val="tx1"/>
                </a:solidFill>
                <a:latin typeface="+mj-lt"/>
              </a:rPr>
              <a:t>Victim Row</a:t>
            </a:r>
            <a:endParaRPr lang="en-US" sz="4000" b="1">
              <a:solidFill>
                <a:schemeClr val="tx1"/>
              </a:solidFill>
              <a:latin typeface="+mj-lt"/>
            </a:endParaRPr>
          </a:p>
        </p:txBody>
      </p:sp>
      <p:sp>
        <p:nvSpPr>
          <p:cNvPr id="33" name="Aggressor"/>
          <p:cNvSpPr/>
          <p:nvPr/>
        </p:nvSpPr>
        <p:spPr>
          <a:xfrm>
            <a:off x="1828800" y="2818314"/>
            <a:ext cx="3657600" cy="609600"/>
          </a:xfrm>
          <a:prstGeom prst="rect">
            <a:avLst/>
          </a:prstGeom>
          <a:solidFill>
            <a:srgbClr val="FF0000"/>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4000" b="1" smtClean="0">
                <a:solidFill>
                  <a:schemeClr val="bg1"/>
                </a:solidFill>
                <a:latin typeface="+mj-lt"/>
              </a:rPr>
              <a:t> Aggressor Row</a:t>
            </a:r>
            <a:endParaRPr lang="en-US" sz="4000" b="1">
              <a:solidFill>
                <a:schemeClr val="bg1"/>
              </a:solidFill>
              <a:latin typeface="+mj-lt"/>
            </a:endParaRPr>
          </a:p>
        </p:txBody>
      </p:sp>
      <p:sp>
        <p:nvSpPr>
          <p:cNvPr id="34" name="Punchline"/>
          <p:cNvSpPr txBox="1"/>
          <p:nvPr/>
        </p:nvSpPr>
        <p:spPr>
          <a:xfrm>
            <a:off x="533400" y="5257800"/>
            <a:ext cx="8077200" cy="1143002"/>
          </a:xfrm>
          <a:prstGeom prst="rect">
            <a:avLst/>
          </a:prstGeom>
          <a:noFill/>
        </p:spPr>
        <p:txBody>
          <a:bodyPr wrap="square" rtlCol="0" anchor="ctr">
            <a:noAutofit/>
          </a:bodyPr>
          <a:lstStyle/>
          <a:p>
            <a:r>
              <a:rPr lang="en-US" sz="3600" i="1" smtClean="0">
                <a:latin typeface="+mj-lt"/>
              </a:rPr>
              <a:t>Repeatedly opening and closing a row induces </a:t>
            </a:r>
            <a:r>
              <a:rPr lang="en-US" sz="3600" b="1" i="1" smtClean="0">
                <a:solidFill>
                  <a:srgbClr val="FF0000"/>
                </a:solidFill>
                <a:latin typeface="+mj-lt"/>
              </a:rPr>
              <a:t>disturbance errors</a:t>
            </a:r>
            <a:r>
              <a:rPr lang="en-US" sz="3600" i="1" smtClean="0">
                <a:solidFill>
                  <a:srgbClr val="FF0000"/>
                </a:solidFill>
                <a:latin typeface="+mj-lt"/>
              </a:rPr>
              <a:t> </a:t>
            </a:r>
            <a:r>
              <a:rPr lang="en-US" sz="3600" i="1" smtClean="0">
                <a:latin typeface="+mj-lt"/>
              </a:rPr>
              <a:t>in adjacent rows</a:t>
            </a:r>
            <a:endParaRPr lang="en-US" sz="3600" i="1">
              <a:latin typeface="+mj-lt"/>
            </a:endParaRPr>
          </a:p>
        </p:txBody>
      </p:sp>
      <p:sp>
        <p:nvSpPr>
          <p:cNvPr id="35" name="Opened"/>
          <p:cNvSpPr txBox="1"/>
          <p:nvPr/>
        </p:nvSpPr>
        <p:spPr>
          <a:xfrm>
            <a:off x="3124200" y="2899003"/>
            <a:ext cx="2209800" cy="457201"/>
          </a:xfrm>
          <a:prstGeom prst="rect">
            <a:avLst/>
          </a:prstGeom>
          <a:noFill/>
        </p:spPr>
        <p:txBody>
          <a:bodyPr wrap="square" rtlCol="0" anchor="ctr">
            <a:noAutofit/>
          </a:bodyPr>
          <a:lstStyle/>
          <a:p>
            <a:pPr algn="r"/>
            <a:r>
              <a:rPr lang="en-US" sz="4000" b="1" i="1" smtClean="0">
                <a:latin typeface="+mj-lt"/>
              </a:rPr>
              <a:t>Opened</a:t>
            </a:r>
          </a:p>
        </p:txBody>
      </p:sp>
      <p:sp>
        <p:nvSpPr>
          <p:cNvPr id="28" name="Closed"/>
          <p:cNvSpPr txBox="1"/>
          <p:nvPr/>
        </p:nvSpPr>
        <p:spPr>
          <a:xfrm>
            <a:off x="3133725" y="2899002"/>
            <a:ext cx="2200275" cy="457201"/>
          </a:xfrm>
          <a:prstGeom prst="rect">
            <a:avLst/>
          </a:prstGeom>
          <a:noFill/>
        </p:spPr>
        <p:txBody>
          <a:bodyPr wrap="square" rtlCol="0" anchor="ctr">
            <a:noAutofit/>
          </a:bodyPr>
          <a:lstStyle/>
          <a:p>
            <a:pPr algn="r"/>
            <a:r>
              <a:rPr lang="en-US" sz="4000" b="1" i="1" smtClean="0">
                <a:latin typeface="+mj-lt"/>
              </a:rPr>
              <a:t>Closed</a:t>
            </a:r>
          </a:p>
        </p:txBody>
      </p:sp>
      <p:sp>
        <p:nvSpPr>
          <p:cNvPr id="3" name="Slide Number Placeholder 2"/>
          <p:cNvSpPr>
            <a:spLocks noGrp="1"/>
          </p:cNvSpPr>
          <p:nvPr>
            <p:ph type="sldNum" sz="quarter" idx="12"/>
          </p:nvPr>
        </p:nvSpPr>
        <p:spPr/>
        <p:txBody>
          <a:bodyPr/>
          <a:lstStyle/>
          <a:p>
            <a:fld id="{D4D2B188-1D62-4FCA-8363-938AD4629BBB}" type="slidenum">
              <a:rPr lang="en-US" smtClean="0"/>
              <a:pPr/>
              <a:t>51</a:t>
            </a:fld>
            <a:endParaRPr lang="en-US"/>
          </a:p>
        </p:txBody>
      </p:sp>
    </p:spTree>
    <p:extLst>
      <p:ext uri="{BB962C8B-B14F-4D97-AF65-F5344CB8AC3E}">
        <p14:creationId xmlns:p14="http://schemas.microsoft.com/office/powerpoint/2010/main" val="310639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7" presetClass="emph" presetSubtype="2" fill="hold" nodeType="withEffect">
                                  <p:stCondLst>
                                    <p:cond delay="0"/>
                                  </p:stCondLst>
                                  <p:childTnLst>
                                    <p:animClr clrSpc="rgb" dir="cw">
                                      <p:cBhvr>
                                        <p:cTn id="9" dur="750" fill="hold"/>
                                        <p:tgtEl>
                                          <p:spTgt spid="11"/>
                                        </p:tgtEl>
                                        <p:attrNameLst>
                                          <p:attrName>stroke.color</p:attrName>
                                        </p:attrNameLst>
                                      </p:cBhvr>
                                      <p:to>
                                        <a:srgbClr val="FF0000"/>
                                      </p:to>
                                    </p:animClr>
                                    <p:set>
                                      <p:cBhvr>
                                        <p:cTn id="10" dur="750" fill="hold"/>
                                        <p:tgtEl>
                                          <p:spTgt spid="11"/>
                                        </p:tgtEl>
                                        <p:attrNameLst>
                                          <p:attrName>stroke.on</p:attrName>
                                        </p:attrNameLst>
                                      </p:cBhvr>
                                      <p:to>
                                        <p:strVal val="true"/>
                                      </p:to>
                                    </p:set>
                                  </p:childTnLst>
                                </p:cTn>
                              </p:par>
                              <p:par>
                                <p:cTn id="11" presetID="1" presetClass="emph" presetSubtype="2" fill="hold" nodeType="withEffect">
                                  <p:stCondLst>
                                    <p:cond delay="0"/>
                                  </p:stCondLst>
                                  <p:childTnLst>
                                    <p:animClr clrSpc="rgb" dir="cw">
                                      <p:cBhvr>
                                        <p:cTn id="12" dur="750" fill="hold"/>
                                        <p:tgtEl>
                                          <p:spTgt spid="17"/>
                                        </p:tgtEl>
                                        <p:attrNameLst>
                                          <p:attrName>fillcolor</p:attrName>
                                        </p:attrNameLst>
                                      </p:cBhvr>
                                      <p:to>
                                        <a:srgbClr val="FF0000"/>
                                      </p:to>
                                    </p:animClr>
                                    <p:set>
                                      <p:cBhvr>
                                        <p:cTn id="13" dur="750" fill="hold"/>
                                        <p:tgtEl>
                                          <p:spTgt spid="17"/>
                                        </p:tgtEl>
                                        <p:attrNameLst>
                                          <p:attrName>fill.type</p:attrName>
                                        </p:attrNameLst>
                                      </p:cBhvr>
                                      <p:to>
                                        <p:strVal val="solid"/>
                                      </p:to>
                                    </p:set>
                                    <p:set>
                                      <p:cBhvr>
                                        <p:cTn id="14" dur="750" fill="hold"/>
                                        <p:tgtEl>
                                          <p:spTgt spid="17"/>
                                        </p:tgtEl>
                                        <p:attrNameLst>
                                          <p:attrName>fill.on</p:attrName>
                                        </p:attrNameLst>
                                      </p:cBhvr>
                                      <p:to>
                                        <p:strVal val="true"/>
                                      </p:to>
                                    </p:se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2"/>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7" presetClass="emph" presetSubtype="2" fill="hold" nodeType="withEffect">
                                  <p:stCondLst>
                                    <p:cond delay="0"/>
                                  </p:stCondLst>
                                  <p:childTnLst>
                                    <p:animClr clrSpc="rgb" dir="cw">
                                      <p:cBhvr>
                                        <p:cTn id="26" dur="500" fill="hold"/>
                                        <p:tgtEl>
                                          <p:spTgt spid="11"/>
                                        </p:tgtEl>
                                        <p:attrNameLst>
                                          <p:attrName>stroke.color</p:attrName>
                                        </p:attrNameLst>
                                      </p:cBhvr>
                                      <p:to>
                                        <a:srgbClr val="595959"/>
                                      </p:to>
                                    </p:animClr>
                                    <p:set>
                                      <p:cBhvr>
                                        <p:cTn id="27" dur="500" fill="hold"/>
                                        <p:tgtEl>
                                          <p:spTgt spid="11"/>
                                        </p:tgtEl>
                                        <p:attrNameLst>
                                          <p:attrName>stroke.on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7"/>
                                        </p:tgtEl>
                                        <p:attrNameLst>
                                          <p:attrName>fillcolor</p:attrName>
                                        </p:attrNameLst>
                                      </p:cBhvr>
                                      <p:to>
                                        <a:srgbClr val="FFFFFF"/>
                                      </p:to>
                                    </p:animClr>
                                    <p:set>
                                      <p:cBhvr>
                                        <p:cTn id="30" dur="500" fill="hold"/>
                                        <p:tgtEl>
                                          <p:spTgt spid="17"/>
                                        </p:tgtEl>
                                        <p:attrNameLst>
                                          <p:attrName>fill.type</p:attrName>
                                        </p:attrNameLst>
                                      </p:cBhvr>
                                      <p:to>
                                        <p:strVal val="solid"/>
                                      </p:to>
                                    </p:set>
                                    <p:set>
                                      <p:cBhvr>
                                        <p:cTn id="31" dur="500" fill="hold"/>
                                        <p:tgtEl>
                                          <p:spTgt spid="17"/>
                                        </p:tgtEl>
                                        <p:attrNameLst>
                                          <p:attrName>fill.on</p:attrName>
                                        </p:attrNameLst>
                                      </p:cBhvr>
                                      <p:to>
                                        <p:strVal val="true"/>
                                      </p:to>
                                    </p:set>
                                  </p:childTnLst>
                                </p:cTn>
                              </p:par>
                              <p:par>
                                <p:cTn id="32" presetID="1" presetClass="exit" presetSubtype="0" fill="hold" grpId="1" nodeType="withEffect">
                                  <p:stCondLst>
                                    <p:cond delay="0"/>
                                  </p:stCondLst>
                                  <p:childTnLst>
                                    <p:set>
                                      <p:cBhvr>
                                        <p:cTn id="33" dur="1" fill="hold">
                                          <p:stCondLst>
                                            <p:cond delay="0"/>
                                          </p:stCondLst>
                                        </p:cTn>
                                        <p:tgtEl>
                                          <p:spTgt spid="35"/>
                                        </p:tgtEl>
                                        <p:attrNameLst>
                                          <p:attrName>style.visibility</p:attrName>
                                        </p:attrNameLst>
                                      </p:cBhvr>
                                      <p:to>
                                        <p:strVal val="hidden"/>
                                      </p:to>
                                    </p:set>
                                  </p:childTnLst>
                                </p:cTn>
                              </p:par>
                              <p:par>
                                <p:cTn id="34" presetID="10" presetClass="entr" presetSubtype="0" fill="hold" grpId="0" nodeType="withEffect">
                                  <p:stCondLst>
                                    <p:cond delay="25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25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2"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1"/>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10" fill="hold"/>
                                        <p:tgtEl>
                                          <p:spTgt spid="11"/>
                                        </p:tgtEl>
                                        <p:attrNameLst>
                                          <p:attrName>stroke.color</p:attrName>
                                        </p:attrNameLst>
                                      </p:cBhvr>
                                      <p:to>
                                        <a:srgbClr val="FF0000"/>
                                      </p:to>
                                    </p:animClr>
                                    <p:set>
                                      <p:cBhvr>
                                        <p:cTn id="47" dur="10" fill="hold"/>
                                        <p:tgtEl>
                                          <p:spTgt spid="11"/>
                                        </p:tgtEl>
                                        <p:attrNameLst>
                                          <p:attrName>stroke.on</p:attrName>
                                        </p:attrNameLst>
                                      </p:cBhvr>
                                      <p:to>
                                        <p:strVal val="true"/>
                                      </p:to>
                                    </p:set>
                                  </p:childTnLst>
                                </p:cTn>
                              </p:par>
                              <p:par>
                                <p:cTn id="48" presetID="1" presetClass="emph" presetSubtype="2" fill="hold" nodeType="withEffect">
                                  <p:stCondLst>
                                    <p:cond delay="0"/>
                                  </p:stCondLst>
                                  <p:childTnLst>
                                    <p:animClr clrSpc="rgb" dir="cw">
                                      <p:cBhvr>
                                        <p:cTn id="49" dur="10" fill="hold"/>
                                        <p:tgtEl>
                                          <p:spTgt spid="17"/>
                                        </p:tgtEl>
                                        <p:attrNameLst>
                                          <p:attrName>fillcolor</p:attrName>
                                        </p:attrNameLst>
                                      </p:cBhvr>
                                      <p:to>
                                        <a:srgbClr val="FF0000"/>
                                      </p:to>
                                    </p:animClr>
                                    <p:set>
                                      <p:cBhvr>
                                        <p:cTn id="50" dur="10" fill="hold"/>
                                        <p:tgtEl>
                                          <p:spTgt spid="17"/>
                                        </p:tgtEl>
                                        <p:attrNameLst>
                                          <p:attrName>fill.type</p:attrName>
                                        </p:attrNameLst>
                                      </p:cBhvr>
                                      <p:to>
                                        <p:strVal val="solid"/>
                                      </p:to>
                                    </p:set>
                                    <p:set>
                                      <p:cBhvr>
                                        <p:cTn id="51" dur="10" fill="hold"/>
                                        <p:tgtEl>
                                          <p:spTgt spid="17"/>
                                        </p:tgtEl>
                                        <p:attrNameLst>
                                          <p:attrName>fill.on</p:attrName>
                                        </p:attrNameLst>
                                      </p:cBhvr>
                                      <p:to>
                                        <p:strVal val="true"/>
                                      </p:to>
                                    </p:set>
                                  </p:childTnLst>
                                </p:cTn>
                              </p:par>
                              <p:par>
                                <p:cTn id="52" presetID="1" presetClass="exit" presetSubtype="0" fill="hold" grpId="3" nodeType="withEffect">
                                  <p:stCondLst>
                                    <p:cond delay="50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2" nodeType="withEffect">
                                  <p:stCondLst>
                                    <p:cond delay="500"/>
                                  </p:stCondLst>
                                  <p:childTnLst>
                                    <p:set>
                                      <p:cBhvr>
                                        <p:cTn id="55" dur="1" fill="hold">
                                          <p:stCondLst>
                                            <p:cond delay="0"/>
                                          </p:stCondLst>
                                        </p:cTn>
                                        <p:tgtEl>
                                          <p:spTgt spid="21"/>
                                        </p:tgtEl>
                                        <p:attrNameLst>
                                          <p:attrName>style.visibility</p:attrName>
                                        </p:attrNameLst>
                                      </p:cBhvr>
                                      <p:to>
                                        <p:strVal val="visible"/>
                                      </p:to>
                                    </p:set>
                                  </p:childTnLst>
                                </p:cTn>
                              </p:par>
                              <p:par>
                                <p:cTn id="56" presetID="7" presetClass="emph" presetSubtype="2" fill="hold" nodeType="withEffect">
                                  <p:stCondLst>
                                    <p:cond delay="500"/>
                                  </p:stCondLst>
                                  <p:childTnLst>
                                    <p:animClr clrSpc="rgb" dir="cw">
                                      <p:cBhvr>
                                        <p:cTn id="57" dur="10" fill="hold"/>
                                        <p:tgtEl>
                                          <p:spTgt spid="11"/>
                                        </p:tgtEl>
                                        <p:attrNameLst>
                                          <p:attrName>stroke.color</p:attrName>
                                        </p:attrNameLst>
                                      </p:cBhvr>
                                      <p:to>
                                        <a:srgbClr val="595959"/>
                                      </p:to>
                                    </p:animClr>
                                    <p:set>
                                      <p:cBhvr>
                                        <p:cTn id="58" dur="10" fill="hold"/>
                                        <p:tgtEl>
                                          <p:spTgt spid="11"/>
                                        </p:tgtEl>
                                        <p:attrNameLst>
                                          <p:attrName>stroke.on</p:attrName>
                                        </p:attrNameLst>
                                      </p:cBhvr>
                                      <p:to>
                                        <p:strVal val="true"/>
                                      </p:to>
                                    </p:set>
                                  </p:childTnLst>
                                </p:cTn>
                              </p:par>
                              <p:par>
                                <p:cTn id="59" presetID="1" presetClass="emph" presetSubtype="2" fill="hold" nodeType="withEffect">
                                  <p:stCondLst>
                                    <p:cond delay="500"/>
                                  </p:stCondLst>
                                  <p:childTnLst>
                                    <p:animClr clrSpc="rgb" dir="cw">
                                      <p:cBhvr>
                                        <p:cTn id="60" dur="10" fill="hold"/>
                                        <p:tgtEl>
                                          <p:spTgt spid="17"/>
                                        </p:tgtEl>
                                        <p:attrNameLst>
                                          <p:attrName>fillcolor</p:attrName>
                                        </p:attrNameLst>
                                      </p:cBhvr>
                                      <p:to>
                                        <a:srgbClr val="FFFFFF"/>
                                      </p:to>
                                    </p:animClr>
                                    <p:set>
                                      <p:cBhvr>
                                        <p:cTn id="61" dur="10" fill="hold"/>
                                        <p:tgtEl>
                                          <p:spTgt spid="17"/>
                                        </p:tgtEl>
                                        <p:attrNameLst>
                                          <p:attrName>fill.type</p:attrName>
                                        </p:attrNameLst>
                                      </p:cBhvr>
                                      <p:to>
                                        <p:strVal val="solid"/>
                                      </p:to>
                                    </p:set>
                                    <p:set>
                                      <p:cBhvr>
                                        <p:cTn id="62" dur="10" fill="hold"/>
                                        <p:tgtEl>
                                          <p:spTgt spid="17"/>
                                        </p:tgtEl>
                                        <p:attrNameLst>
                                          <p:attrName>fill.on</p:attrName>
                                        </p:attrNameLst>
                                      </p:cBhvr>
                                      <p:to>
                                        <p:strVal val="true"/>
                                      </p:to>
                                    </p:set>
                                  </p:childTnLst>
                                </p:cTn>
                              </p:par>
                              <p:par>
                                <p:cTn id="63" presetID="1" presetClass="entr" presetSubtype="0" fill="hold" grpId="9" nodeType="withEffect">
                                  <p:stCondLst>
                                    <p:cond delay="100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xit" presetSubtype="0" fill="hold" grpId="3" nodeType="withEffect">
                                  <p:stCondLst>
                                    <p:cond delay="1000"/>
                                  </p:stCondLst>
                                  <p:childTnLst>
                                    <p:set>
                                      <p:cBhvr>
                                        <p:cTn id="66" dur="1" fill="hold">
                                          <p:stCondLst>
                                            <p:cond delay="0"/>
                                          </p:stCondLst>
                                        </p:cTn>
                                        <p:tgtEl>
                                          <p:spTgt spid="21"/>
                                        </p:tgtEl>
                                        <p:attrNameLst>
                                          <p:attrName>style.visibility</p:attrName>
                                        </p:attrNameLst>
                                      </p:cBhvr>
                                      <p:to>
                                        <p:strVal val="hidden"/>
                                      </p:to>
                                    </p:set>
                                  </p:childTnLst>
                                </p:cTn>
                              </p:par>
                              <p:par>
                                <p:cTn id="67" presetID="7" presetClass="emph" presetSubtype="2" fill="hold" nodeType="withEffect">
                                  <p:stCondLst>
                                    <p:cond delay="1000"/>
                                  </p:stCondLst>
                                  <p:childTnLst>
                                    <p:animClr clrSpc="rgb" dir="cw">
                                      <p:cBhvr>
                                        <p:cTn id="68" dur="10" fill="hold"/>
                                        <p:tgtEl>
                                          <p:spTgt spid="11"/>
                                        </p:tgtEl>
                                        <p:attrNameLst>
                                          <p:attrName>stroke.color</p:attrName>
                                        </p:attrNameLst>
                                      </p:cBhvr>
                                      <p:to>
                                        <a:srgbClr val="FF0000"/>
                                      </p:to>
                                    </p:animClr>
                                    <p:set>
                                      <p:cBhvr>
                                        <p:cTn id="69" dur="10" fill="hold"/>
                                        <p:tgtEl>
                                          <p:spTgt spid="11"/>
                                        </p:tgtEl>
                                        <p:attrNameLst>
                                          <p:attrName>stroke.on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17"/>
                                        </p:tgtEl>
                                        <p:attrNameLst>
                                          <p:attrName>fillcolor</p:attrName>
                                        </p:attrNameLst>
                                      </p:cBhvr>
                                      <p:to>
                                        <a:srgbClr val="FF0000"/>
                                      </p:to>
                                    </p:animClr>
                                    <p:set>
                                      <p:cBhvr>
                                        <p:cTn id="72" dur="10" fill="hold"/>
                                        <p:tgtEl>
                                          <p:spTgt spid="17"/>
                                        </p:tgtEl>
                                        <p:attrNameLst>
                                          <p:attrName>fill.type</p:attrName>
                                        </p:attrNameLst>
                                      </p:cBhvr>
                                      <p:to>
                                        <p:strVal val="solid"/>
                                      </p:to>
                                    </p:set>
                                    <p:set>
                                      <p:cBhvr>
                                        <p:cTn id="73" dur="10" fill="hold"/>
                                        <p:tgtEl>
                                          <p:spTgt spid="17"/>
                                        </p:tgtEl>
                                        <p:attrNameLst>
                                          <p:attrName>fill.on</p:attrName>
                                        </p:attrNameLst>
                                      </p:cBhvr>
                                      <p:to>
                                        <p:strVal val="true"/>
                                      </p:to>
                                    </p:set>
                                  </p:childTnLst>
                                </p:cTn>
                              </p:par>
                              <p:par>
                                <p:cTn id="74" presetID="1" presetClass="exit" presetSubtype="0" fill="hold" grpId="4" nodeType="withEffect">
                                  <p:stCondLst>
                                    <p:cond delay="1500"/>
                                  </p:stCondLst>
                                  <p:childTnLst>
                                    <p:set>
                                      <p:cBhvr>
                                        <p:cTn id="75" dur="1" fill="hold">
                                          <p:stCondLst>
                                            <p:cond delay="0"/>
                                          </p:stCondLst>
                                        </p:cTn>
                                        <p:tgtEl>
                                          <p:spTgt spid="22"/>
                                        </p:tgtEl>
                                        <p:attrNameLst>
                                          <p:attrName>style.visibility</p:attrName>
                                        </p:attrNameLst>
                                      </p:cBhvr>
                                      <p:to>
                                        <p:strVal val="hidden"/>
                                      </p:to>
                                    </p:set>
                                  </p:childTnLst>
                                </p:cTn>
                              </p:par>
                              <p:par>
                                <p:cTn id="76" presetID="1" presetClass="entr" presetSubtype="0" fill="hold" grpId="4" nodeType="withEffect">
                                  <p:stCondLst>
                                    <p:cond delay="1500"/>
                                  </p:stCondLst>
                                  <p:childTnLst>
                                    <p:set>
                                      <p:cBhvr>
                                        <p:cTn id="77" dur="1" fill="hold">
                                          <p:stCondLst>
                                            <p:cond delay="0"/>
                                          </p:stCondLst>
                                        </p:cTn>
                                        <p:tgtEl>
                                          <p:spTgt spid="21"/>
                                        </p:tgtEl>
                                        <p:attrNameLst>
                                          <p:attrName>style.visibility</p:attrName>
                                        </p:attrNameLst>
                                      </p:cBhvr>
                                      <p:to>
                                        <p:strVal val="visible"/>
                                      </p:to>
                                    </p:set>
                                  </p:childTnLst>
                                </p:cTn>
                              </p:par>
                              <p:par>
                                <p:cTn id="78" presetID="7" presetClass="emph" presetSubtype="2" fill="hold" nodeType="withEffect">
                                  <p:stCondLst>
                                    <p:cond delay="1500"/>
                                  </p:stCondLst>
                                  <p:childTnLst>
                                    <p:animClr clrSpc="rgb" dir="cw">
                                      <p:cBhvr>
                                        <p:cTn id="79" dur="10" fill="hold"/>
                                        <p:tgtEl>
                                          <p:spTgt spid="11"/>
                                        </p:tgtEl>
                                        <p:attrNameLst>
                                          <p:attrName>stroke.color</p:attrName>
                                        </p:attrNameLst>
                                      </p:cBhvr>
                                      <p:to>
                                        <a:srgbClr val="595959"/>
                                      </p:to>
                                    </p:animClr>
                                    <p:set>
                                      <p:cBhvr>
                                        <p:cTn id="80" dur="10" fill="hold"/>
                                        <p:tgtEl>
                                          <p:spTgt spid="11"/>
                                        </p:tgtEl>
                                        <p:attrNameLst>
                                          <p:attrName>stroke.on</p:attrName>
                                        </p:attrNameLst>
                                      </p:cBhvr>
                                      <p:to>
                                        <p:strVal val="true"/>
                                      </p:to>
                                    </p:set>
                                  </p:childTnLst>
                                </p:cTn>
                              </p:par>
                              <p:par>
                                <p:cTn id="81" presetID="1" presetClass="emph" presetSubtype="2" fill="hold" nodeType="withEffect">
                                  <p:stCondLst>
                                    <p:cond delay="1500"/>
                                  </p:stCondLst>
                                  <p:childTnLst>
                                    <p:animClr clrSpc="rgb" dir="cw">
                                      <p:cBhvr>
                                        <p:cTn id="82" dur="10" fill="hold"/>
                                        <p:tgtEl>
                                          <p:spTgt spid="17"/>
                                        </p:tgtEl>
                                        <p:attrNameLst>
                                          <p:attrName>fillcolor</p:attrName>
                                        </p:attrNameLst>
                                      </p:cBhvr>
                                      <p:to>
                                        <a:srgbClr val="FFFFFF"/>
                                      </p:to>
                                    </p:animClr>
                                    <p:set>
                                      <p:cBhvr>
                                        <p:cTn id="83" dur="10" fill="hold"/>
                                        <p:tgtEl>
                                          <p:spTgt spid="17"/>
                                        </p:tgtEl>
                                        <p:attrNameLst>
                                          <p:attrName>fill.type</p:attrName>
                                        </p:attrNameLst>
                                      </p:cBhvr>
                                      <p:to>
                                        <p:strVal val="solid"/>
                                      </p:to>
                                    </p:set>
                                    <p:set>
                                      <p:cBhvr>
                                        <p:cTn id="84" dur="10" fill="hold"/>
                                        <p:tgtEl>
                                          <p:spTgt spid="17"/>
                                        </p:tgtEl>
                                        <p:attrNameLst>
                                          <p:attrName>fill.on</p:attrName>
                                        </p:attrNameLst>
                                      </p:cBhvr>
                                      <p:to>
                                        <p:strVal val="true"/>
                                      </p:to>
                                    </p:set>
                                  </p:childTnLst>
                                </p:cTn>
                              </p:par>
                              <p:par>
                                <p:cTn id="85" presetID="1" presetClass="entr" presetSubtype="0" fill="hold" grpId="5" nodeType="withEffect">
                                  <p:stCondLst>
                                    <p:cond delay="200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xit" presetSubtype="0" fill="hold" grpId="5" nodeType="withEffect">
                                  <p:stCondLst>
                                    <p:cond delay="2000"/>
                                  </p:stCondLst>
                                  <p:childTnLst>
                                    <p:set>
                                      <p:cBhvr>
                                        <p:cTn id="88" dur="1" fill="hold">
                                          <p:stCondLst>
                                            <p:cond delay="0"/>
                                          </p:stCondLst>
                                        </p:cTn>
                                        <p:tgtEl>
                                          <p:spTgt spid="21"/>
                                        </p:tgtEl>
                                        <p:attrNameLst>
                                          <p:attrName>style.visibility</p:attrName>
                                        </p:attrNameLst>
                                      </p:cBhvr>
                                      <p:to>
                                        <p:strVal val="hidden"/>
                                      </p:to>
                                    </p:set>
                                  </p:childTnLst>
                                </p:cTn>
                              </p:par>
                              <p:par>
                                <p:cTn id="89" presetID="7" presetClass="emph" presetSubtype="2" fill="hold" nodeType="withEffect">
                                  <p:stCondLst>
                                    <p:cond delay="2000"/>
                                  </p:stCondLst>
                                  <p:childTnLst>
                                    <p:animClr clrSpc="rgb" dir="cw">
                                      <p:cBhvr>
                                        <p:cTn id="90" dur="10" fill="hold"/>
                                        <p:tgtEl>
                                          <p:spTgt spid="11"/>
                                        </p:tgtEl>
                                        <p:attrNameLst>
                                          <p:attrName>stroke.color</p:attrName>
                                        </p:attrNameLst>
                                      </p:cBhvr>
                                      <p:to>
                                        <a:srgbClr val="FF0000"/>
                                      </p:to>
                                    </p:animClr>
                                    <p:set>
                                      <p:cBhvr>
                                        <p:cTn id="91" dur="10" fill="hold"/>
                                        <p:tgtEl>
                                          <p:spTgt spid="11"/>
                                        </p:tgtEl>
                                        <p:attrNameLst>
                                          <p:attrName>stroke.on</p:attrName>
                                        </p:attrNameLst>
                                      </p:cBhvr>
                                      <p:to>
                                        <p:strVal val="true"/>
                                      </p:to>
                                    </p:set>
                                  </p:childTnLst>
                                </p:cTn>
                              </p:par>
                              <p:par>
                                <p:cTn id="92" presetID="1" presetClass="emph" presetSubtype="2" fill="hold" nodeType="withEffect">
                                  <p:stCondLst>
                                    <p:cond delay="2000"/>
                                  </p:stCondLst>
                                  <p:childTnLst>
                                    <p:animClr clrSpc="rgb" dir="cw">
                                      <p:cBhvr>
                                        <p:cTn id="93" dur="10" fill="hold"/>
                                        <p:tgtEl>
                                          <p:spTgt spid="17"/>
                                        </p:tgtEl>
                                        <p:attrNameLst>
                                          <p:attrName>fillcolor</p:attrName>
                                        </p:attrNameLst>
                                      </p:cBhvr>
                                      <p:to>
                                        <a:srgbClr val="FF0000"/>
                                      </p:to>
                                    </p:animClr>
                                    <p:set>
                                      <p:cBhvr>
                                        <p:cTn id="94" dur="10" fill="hold"/>
                                        <p:tgtEl>
                                          <p:spTgt spid="17"/>
                                        </p:tgtEl>
                                        <p:attrNameLst>
                                          <p:attrName>fill.type</p:attrName>
                                        </p:attrNameLst>
                                      </p:cBhvr>
                                      <p:to>
                                        <p:strVal val="solid"/>
                                      </p:to>
                                    </p:set>
                                    <p:set>
                                      <p:cBhvr>
                                        <p:cTn id="95" dur="10" fill="hold"/>
                                        <p:tgtEl>
                                          <p:spTgt spid="17"/>
                                        </p:tgtEl>
                                        <p:attrNameLst>
                                          <p:attrName>fill.on</p:attrName>
                                        </p:attrNameLst>
                                      </p:cBhvr>
                                      <p:to>
                                        <p:strVal val="true"/>
                                      </p:to>
                                    </p:set>
                                  </p:childTnLst>
                                </p:cTn>
                              </p:par>
                              <p:par>
                                <p:cTn id="96" presetID="1" presetClass="exit" presetSubtype="0" fill="hold" grpId="6" nodeType="withEffect">
                                  <p:stCondLst>
                                    <p:cond delay="2500"/>
                                  </p:stCondLst>
                                  <p:childTnLst>
                                    <p:set>
                                      <p:cBhvr>
                                        <p:cTn id="97" dur="1" fill="hold">
                                          <p:stCondLst>
                                            <p:cond delay="0"/>
                                          </p:stCondLst>
                                        </p:cTn>
                                        <p:tgtEl>
                                          <p:spTgt spid="22"/>
                                        </p:tgtEl>
                                        <p:attrNameLst>
                                          <p:attrName>style.visibility</p:attrName>
                                        </p:attrNameLst>
                                      </p:cBhvr>
                                      <p:to>
                                        <p:strVal val="hidden"/>
                                      </p:to>
                                    </p:set>
                                  </p:childTnLst>
                                </p:cTn>
                              </p:par>
                              <p:par>
                                <p:cTn id="98" presetID="1" presetClass="entr" presetSubtype="0" fill="hold" grpId="6" nodeType="withEffect">
                                  <p:stCondLst>
                                    <p:cond delay="2500"/>
                                  </p:stCondLst>
                                  <p:childTnLst>
                                    <p:set>
                                      <p:cBhvr>
                                        <p:cTn id="99" dur="1" fill="hold">
                                          <p:stCondLst>
                                            <p:cond delay="0"/>
                                          </p:stCondLst>
                                        </p:cTn>
                                        <p:tgtEl>
                                          <p:spTgt spid="21"/>
                                        </p:tgtEl>
                                        <p:attrNameLst>
                                          <p:attrName>style.visibility</p:attrName>
                                        </p:attrNameLst>
                                      </p:cBhvr>
                                      <p:to>
                                        <p:strVal val="visible"/>
                                      </p:to>
                                    </p:set>
                                  </p:childTnLst>
                                </p:cTn>
                              </p:par>
                              <p:par>
                                <p:cTn id="100" presetID="7" presetClass="emph" presetSubtype="2" fill="hold" nodeType="withEffect">
                                  <p:stCondLst>
                                    <p:cond delay="2500"/>
                                  </p:stCondLst>
                                  <p:childTnLst>
                                    <p:animClr clrSpc="rgb" dir="cw">
                                      <p:cBhvr>
                                        <p:cTn id="101" dur="10" fill="hold"/>
                                        <p:tgtEl>
                                          <p:spTgt spid="11"/>
                                        </p:tgtEl>
                                        <p:attrNameLst>
                                          <p:attrName>stroke.color</p:attrName>
                                        </p:attrNameLst>
                                      </p:cBhvr>
                                      <p:to>
                                        <a:srgbClr val="595959"/>
                                      </p:to>
                                    </p:animClr>
                                    <p:set>
                                      <p:cBhvr>
                                        <p:cTn id="102" dur="10" fill="hold"/>
                                        <p:tgtEl>
                                          <p:spTgt spid="11"/>
                                        </p:tgtEl>
                                        <p:attrNameLst>
                                          <p:attrName>stroke.on</p:attrName>
                                        </p:attrNameLst>
                                      </p:cBhvr>
                                      <p:to>
                                        <p:strVal val="true"/>
                                      </p:to>
                                    </p:set>
                                  </p:childTnLst>
                                </p:cTn>
                              </p:par>
                              <p:par>
                                <p:cTn id="103" presetID="1" presetClass="emph" presetSubtype="2" fill="hold" nodeType="withEffect">
                                  <p:stCondLst>
                                    <p:cond delay="2500"/>
                                  </p:stCondLst>
                                  <p:childTnLst>
                                    <p:animClr clrSpc="rgb" dir="cw">
                                      <p:cBhvr>
                                        <p:cTn id="104" dur="10" fill="hold"/>
                                        <p:tgtEl>
                                          <p:spTgt spid="17"/>
                                        </p:tgtEl>
                                        <p:attrNameLst>
                                          <p:attrName>fillcolor</p:attrName>
                                        </p:attrNameLst>
                                      </p:cBhvr>
                                      <p:to>
                                        <a:srgbClr val="FFFFFF"/>
                                      </p:to>
                                    </p:animClr>
                                    <p:set>
                                      <p:cBhvr>
                                        <p:cTn id="105" dur="10" fill="hold"/>
                                        <p:tgtEl>
                                          <p:spTgt spid="17"/>
                                        </p:tgtEl>
                                        <p:attrNameLst>
                                          <p:attrName>fill.type</p:attrName>
                                        </p:attrNameLst>
                                      </p:cBhvr>
                                      <p:to>
                                        <p:strVal val="solid"/>
                                      </p:to>
                                    </p:set>
                                    <p:set>
                                      <p:cBhvr>
                                        <p:cTn id="106" dur="10" fill="hold"/>
                                        <p:tgtEl>
                                          <p:spTgt spid="17"/>
                                        </p:tgtEl>
                                        <p:attrNameLst>
                                          <p:attrName>fill.on</p:attrName>
                                        </p:attrNameLst>
                                      </p:cBhvr>
                                      <p:to>
                                        <p:strVal val="true"/>
                                      </p:to>
                                    </p:set>
                                  </p:childTnLst>
                                </p:cTn>
                              </p:par>
                              <p:par>
                                <p:cTn id="107" presetID="1" presetClass="entr" presetSubtype="0" fill="hold" grpId="7" nodeType="withEffect">
                                  <p:stCondLst>
                                    <p:cond delay="3000"/>
                                  </p:stCondLst>
                                  <p:childTnLst>
                                    <p:set>
                                      <p:cBhvr>
                                        <p:cTn id="108" dur="1" fill="hold">
                                          <p:stCondLst>
                                            <p:cond delay="0"/>
                                          </p:stCondLst>
                                        </p:cTn>
                                        <p:tgtEl>
                                          <p:spTgt spid="22"/>
                                        </p:tgtEl>
                                        <p:attrNameLst>
                                          <p:attrName>style.visibility</p:attrName>
                                        </p:attrNameLst>
                                      </p:cBhvr>
                                      <p:to>
                                        <p:strVal val="visible"/>
                                      </p:to>
                                    </p:set>
                                  </p:childTnLst>
                                </p:cTn>
                              </p:par>
                              <p:par>
                                <p:cTn id="109" presetID="1" presetClass="exit" presetSubtype="0" fill="hold" grpId="7" nodeType="withEffect">
                                  <p:stCondLst>
                                    <p:cond delay="3000"/>
                                  </p:stCondLst>
                                  <p:childTnLst>
                                    <p:set>
                                      <p:cBhvr>
                                        <p:cTn id="110" dur="1" fill="hold">
                                          <p:stCondLst>
                                            <p:cond delay="0"/>
                                          </p:stCondLst>
                                        </p:cTn>
                                        <p:tgtEl>
                                          <p:spTgt spid="21"/>
                                        </p:tgtEl>
                                        <p:attrNameLst>
                                          <p:attrName>style.visibility</p:attrName>
                                        </p:attrNameLst>
                                      </p:cBhvr>
                                      <p:to>
                                        <p:strVal val="hidden"/>
                                      </p:to>
                                    </p:set>
                                  </p:childTnLst>
                                </p:cTn>
                              </p:par>
                              <p:par>
                                <p:cTn id="111" presetID="7" presetClass="emph" presetSubtype="2" fill="hold" nodeType="withEffect">
                                  <p:stCondLst>
                                    <p:cond delay="3000"/>
                                  </p:stCondLst>
                                  <p:childTnLst>
                                    <p:animClr clrSpc="rgb" dir="cw">
                                      <p:cBhvr>
                                        <p:cTn id="112" dur="10" fill="hold"/>
                                        <p:tgtEl>
                                          <p:spTgt spid="11"/>
                                        </p:tgtEl>
                                        <p:attrNameLst>
                                          <p:attrName>stroke.color</p:attrName>
                                        </p:attrNameLst>
                                      </p:cBhvr>
                                      <p:to>
                                        <a:srgbClr val="FF0000"/>
                                      </p:to>
                                    </p:animClr>
                                    <p:set>
                                      <p:cBhvr>
                                        <p:cTn id="113" dur="10" fill="hold"/>
                                        <p:tgtEl>
                                          <p:spTgt spid="11"/>
                                        </p:tgtEl>
                                        <p:attrNameLst>
                                          <p:attrName>stroke.on</p:attrName>
                                        </p:attrNameLst>
                                      </p:cBhvr>
                                      <p:to>
                                        <p:strVal val="true"/>
                                      </p:to>
                                    </p:set>
                                  </p:childTnLst>
                                </p:cTn>
                              </p:par>
                              <p:par>
                                <p:cTn id="114" presetID="1" presetClass="emph" presetSubtype="2" fill="hold" nodeType="withEffect">
                                  <p:stCondLst>
                                    <p:cond delay="3000"/>
                                  </p:stCondLst>
                                  <p:childTnLst>
                                    <p:animClr clrSpc="rgb" dir="cw">
                                      <p:cBhvr>
                                        <p:cTn id="115" dur="10" fill="hold"/>
                                        <p:tgtEl>
                                          <p:spTgt spid="17"/>
                                        </p:tgtEl>
                                        <p:attrNameLst>
                                          <p:attrName>fillcolor</p:attrName>
                                        </p:attrNameLst>
                                      </p:cBhvr>
                                      <p:to>
                                        <a:srgbClr val="FF0000"/>
                                      </p:to>
                                    </p:animClr>
                                    <p:set>
                                      <p:cBhvr>
                                        <p:cTn id="116" dur="10" fill="hold"/>
                                        <p:tgtEl>
                                          <p:spTgt spid="17"/>
                                        </p:tgtEl>
                                        <p:attrNameLst>
                                          <p:attrName>fill.type</p:attrName>
                                        </p:attrNameLst>
                                      </p:cBhvr>
                                      <p:to>
                                        <p:strVal val="solid"/>
                                      </p:to>
                                    </p:set>
                                    <p:set>
                                      <p:cBhvr>
                                        <p:cTn id="117" dur="10" fill="hold"/>
                                        <p:tgtEl>
                                          <p:spTgt spid="17"/>
                                        </p:tgtEl>
                                        <p:attrNameLst>
                                          <p:attrName>fill.on</p:attrName>
                                        </p:attrNameLst>
                                      </p:cBhvr>
                                      <p:to>
                                        <p:strVal val="true"/>
                                      </p:to>
                                    </p:set>
                                  </p:childTnLst>
                                </p:cTn>
                              </p:par>
                              <p:par>
                                <p:cTn id="118" presetID="1" presetClass="exit" presetSubtype="0" fill="hold" grpId="8" nodeType="withEffect">
                                  <p:stCondLst>
                                    <p:cond delay="3500"/>
                                  </p:stCondLst>
                                  <p:childTnLst>
                                    <p:set>
                                      <p:cBhvr>
                                        <p:cTn id="119" dur="1" fill="hold">
                                          <p:stCondLst>
                                            <p:cond delay="0"/>
                                          </p:stCondLst>
                                        </p:cTn>
                                        <p:tgtEl>
                                          <p:spTgt spid="22"/>
                                        </p:tgtEl>
                                        <p:attrNameLst>
                                          <p:attrName>style.visibility</p:attrName>
                                        </p:attrNameLst>
                                      </p:cBhvr>
                                      <p:to>
                                        <p:strVal val="hidden"/>
                                      </p:to>
                                    </p:set>
                                  </p:childTnLst>
                                </p:cTn>
                              </p:par>
                              <p:par>
                                <p:cTn id="120" presetID="1" presetClass="entr" presetSubtype="0" fill="hold" grpId="8" nodeType="withEffect">
                                  <p:stCondLst>
                                    <p:cond delay="3500"/>
                                  </p:stCondLst>
                                  <p:childTnLst>
                                    <p:set>
                                      <p:cBhvr>
                                        <p:cTn id="121" dur="1" fill="hold">
                                          <p:stCondLst>
                                            <p:cond delay="0"/>
                                          </p:stCondLst>
                                        </p:cTn>
                                        <p:tgtEl>
                                          <p:spTgt spid="21"/>
                                        </p:tgtEl>
                                        <p:attrNameLst>
                                          <p:attrName>style.visibility</p:attrName>
                                        </p:attrNameLst>
                                      </p:cBhvr>
                                      <p:to>
                                        <p:strVal val="visible"/>
                                      </p:to>
                                    </p:set>
                                  </p:childTnLst>
                                </p:cTn>
                              </p:par>
                              <p:par>
                                <p:cTn id="122" presetID="7" presetClass="emph" presetSubtype="2" fill="hold" nodeType="withEffect">
                                  <p:stCondLst>
                                    <p:cond delay="3500"/>
                                  </p:stCondLst>
                                  <p:childTnLst>
                                    <p:animClr clrSpc="rgb" dir="cw">
                                      <p:cBhvr>
                                        <p:cTn id="123" dur="10" fill="hold"/>
                                        <p:tgtEl>
                                          <p:spTgt spid="11"/>
                                        </p:tgtEl>
                                        <p:attrNameLst>
                                          <p:attrName>stroke.color</p:attrName>
                                        </p:attrNameLst>
                                      </p:cBhvr>
                                      <p:to>
                                        <a:srgbClr val="595959"/>
                                      </p:to>
                                    </p:animClr>
                                    <p:set>
                                      <p:cBhvr>
                                        <p:cTn id="124" dur="10" fill="hold"/>
                                        <p:tgtEl>
                                          <p:spTgt spid="11"/>
                                        </p:tgtEl>
                                        <p:attrNameLst>
                                          <p:attrName>stroke.on</p:attrName>
                                        </p:attrNameLst>
                                      </p:cBhvr>
                                      <p:to>
                                        <p:strVal val="true"/>
                                      </p:to>
                                    </p:set>
                                  </p:childTnLst>
                                </p:cTn>
                              </p:par>
                              <p:par>
                                <p:cTn id="125" presetID="1" presetClass="emph" presetSubtype="2" fill="hold" nodeType="withEffect">
                                  <p:stCondLst>
                                    <p:cond delay="3500"/>
                                  </p:stCondLst>
                                  <p:childTnLst>
                                    <p:animClr clrSpc="rgb" dir="cw">
                                      <p:cBhvr>
                                        <p:cTn id="126" dur="10" fill="hold"/>
                                        <p:tgtEl>
                                          <p:spTgt spid="17"/>
                                        </p:tgtEl>
                                        <p:attrNameLst>
                                          <p:attrName>fillcolor</p:attrName>
                                        </p:attrNameLst>
                                      </p:cBhvr>
                                      <p:to>
                                        <a:srgbClr val="FFFFFF"/>
                                      </p:to>
                                    </p:animClr>
                                    <p:set>
                                      <p:cBhvr>
                                        <p:cTn id="127" dur="10" fill="hold"/>
                                        <p:tgtEl>
                                          <p:spTgt spid="17"/>
                                        </p:tgtEl>
                                        <p:attrNameLst>
                                          <p:attrName>fill.type</p:attrName>
                                        </p:attrNameLst>
                                      </p:cBhvr>
                                      <p:to>
                                        <p:strVal val="solid"/>
                                      </p:to>
                                    </p:set>
                                    <p:set>
                                      <p:cBhvr>
                                        <p:cTn id="128" dur="10" fill="hold"/>
                                        <p:tgtEl>
                                          <p:spTgt spid="17"/>
                                        </p:tgtEl>
                                        <p:attrNameLst>
                                          <p:attrName>fill.on</p:attrName>
                                        </p:attrNameLst>
                                      </p:cBhvr>
                                      <p:to>
                                        <p:strVal val="true"/>
                                      </p:to>
                                    </p:set>
                                  </p:childTnLst>
                                </p:cTn>
                              </p:par>
                              <p:par>
                                <p:cTn id="129" presetID="1" presetClass="entr" presetSubtype="0" fill="hold" grpId="10" nodeType="withEffect">
                                  <p:stCondLst>
                                    <p:cond delay="4000"/>
                                  </p:stCondLst>
                                  <p:childTnLst>
                                    <p:set>
                                      <p:cBhvr>
                                        <p:cTn id="130" dur="1" fill="hold">
                                          <p:stCondLst>
                                            <p:cond delay="0"/>
                                          </p:stCondLst>
                                        </p:cTn>
                                        <p:tgtEl>
                                          <p:spTgt spid="22"/>
                                        </p:tgtEl>
                                        <p:attrNameLst>
                                          <p:attrName>style.visibility</p:attrName>
                                        </p:attrNameLst>
                                      </p:cBhvr>
                                      <p:to>
                                        <p:strVal val="visible"/>
                                      </p:to>
                                    </p:set>
                                  </p:childTnLst>
                                </p:cTn>
                              </p:par>
                              <p:par>
                                <p:cTn id="131" presetID="1" presetClass="exit" presetSubtype="0" fill="hold" grpId="9" nodeType="withEffect">
                                  <p:stCondLst>
                                    <p:cond delay="4000"/>
                                  </p:stCondLst>
                                  <p:childTnLst>
                                    <p:set>
                                      <p:cBhvr>
                                        <p:cTn id="132" dur="1" fill="hold">
                                          <p:stCondLst>
                                            <p:cond delay="0"/>
                                          </p:stCondLst>
                                        </p:cTn>
                                        <p:tgtEl>
                                          <p:spTgt spid="21"/>
                                        </p:tgtEl>
                                        <p:attrNameLst>
                                          <p:attrName>style.visibility</p:attrName>
                                        </p:attrNameLst>
                                      </p:cBhvr>
                                      <p:to>
                                        <p:strVal val="hidden"/>
                                      </p:to>
                                    </p:set>
                                  </p:childTnLst>
                                </p:cTn>
                              </p:par>
                              <p:par>
                                <p:cTn id="133" presetID="7" presetClass="emph" presetSubtype="2" fill="hold" nodeType="withEffect">
                                  <p:stCondLst>
                                    <p:cond delay="4000"/>
                                  </p:stCondLst>
                                  <p:childTnLst>
                                    <p:animClr clrSpc="rgb" dir="cw">
                                      <p:cBhvr>
                                        <p:cTn id="134" dur="10" fill="hold"/>
                                        <p:tgtEl>
                                          <p:spTgt spid="11"/>
                                        </p:tgtEl>
                                        <p:attrNameLst>
                                          <p:attrName>stroke.color</p:attrName>
                                        </p:attrNameLst>
                                      </p:cBhvr>
                                      <p:to>
                                        <a:srgbClr val="FF0000"/>
                                      </p:to>
                                    </p:animClr>
                                    <p:set>
                                      <p:cBhvr>
                                        <p:cTn id="135" dur="10" fill="hold"/>
                                        <p:tgtEl>
                                          <p:spTgt spid="11"/>
                                        </p:tgtEl>
                                        <p:attrNameLst>
                                          <p:attrName>stroke.on</p:attrName>
                                        </p:attrNameLst>
                                      </p:cBhvr>
                                      <p:to>
                                        <p:strVal val="true"/>
                                      </p:to>
                                    </p:set>
                                  </p:childTnLst>
                                </p:cTn>
                              </p:par>
                              <p:par>
                                <p:cTn id="136" presetID="1" presetClass="emph" presetSubtype="2" fill="hold" nodeType="withEffect">
                                  <p:stCondLst>
                                    <p:cond delay="4000"/>
                                  </p:stCondLst>
                                  <p:childTnLst>
                                    <p:animClr clrSpc="rgb" dir="cw">
                                      <p:cBhvr>
                                        <p:cTn id="137" dur="10" fill="hold"/>
                                        <p:tgtEl>
                                          <p:spTgt spid="17"/>
                                        </p:tgtEl>
                                        <p:attrNameLst>
                                          <p:attrName>fillcolor</p:attrName>
                                        </p:attrNameLst>
                                      </p:cBhvr>
                                      <p:to>
                                        <a:srgbClr val="FF0000"/>
                                      </p:to>
                                    </p:animClr>
                                    <p:set>
                                      <p:cBhvr>
                                        <p:cTn id="138" dur="10" fill="hold"/>
                                        <p:tgtEl>
                                          <p:spTgt spid="17"/>
                                        </p:tgtEl>
                                        <p:attrNameLst>
                                          <p:attrName>fill.type</p:attrName>
                                        </p:attrNameLst>
                                      </p:cBhvr>
                                      <p:to>
                                        <p:strVal val="solid"/>
                                      </p:to>
                                    </p:set>
                                    <p:set>
                                      <p:cBhvr>
                                        <p:cTn id="139" dur="10" fill="hold"/>
                                        <p:tgtEl>
                                          <p:spTgt spid="17"/>
                                        </p:tgtEl>
                                        <p:attrNameLst>
                                          <p:attrName>fill.on</p:attrName>
                                        </p:attrNameLst>
                                      </p:cBhvr>
                                      <p:to>
                                        <p:strVal val="true"/>
                                      </p:to>
                                    </p:set>
                                  </p:childTnLst>
                                </p:cTn>
                              </p:par>
                              <p:par>
                                <p:cTn id="140" presetID="1" presetClass="exit" presetSubtype="0" fill="hold" grpId="11" nodeType="withEffect">
                                  <p:stCondLst>
                                    <p:cond delay="4500"/>
                                  </p:stCondLst>
                                  <p:childTnLst>
                                    <p:set>
                                      <p:cBhvr>
                                        <p:cTn id="141" dur="1" fill="hold">
                                          <p:stCondLst>
                                            <p:cond delay="0"/>
                                          </p:stCondLst>
                                        </p:cTn>
                                        <p:tgtEl>
                                          <p:spTgt spid="22"/>
                                        </p:tgtEl>
                                        <p:attrNameLst>
                                          <p:attrName>style.visibility</p:attrName>
                                        </p:attrNameLst>
                                      </p:cBhvr>
                                      <p:to>
                                        <p:strVal val="hidden"/>
                                      </p:to>
                                    </p:set>
                                  </p:childTnLst>
                                </p:cTn>
                              </p:par>
                              <p:par>
                                <p:cTn id="142" presetID="1" presetClass="entr" presetSubtype="0" fill="hold" grpId="10" nodeType="withEffect">
                                  <p:stCondLst>
                                    <p:cond delay="4500"/>
                                  </p:stCondLst>
                                  <p:childTnLst>
                                    <p:set>
                                      <p:cBhvr>
                                        <p:cTn id="143" dur="1" fill="hold">
                                          <p:stCondLst>
                                            <p:cond delay="0"/>
                                          </p:stCondLst>
                                        </p:cTn>
                                        <p:tgtEl>
                                          <p:spTgt spid="21"/>
                                        </p:tgtEl>
                                        <p:attrNameLst>
                                          <p:attrName>style.visibility</p:attrName>
                                        </p:attrNameLst>
                                      </p:cBhvr>
                                      <p:to>
                                        <p:strVal val="visible"/>
                                      </p:to>
                                    </p:set>
                                  </p:childTnLst>
                                </p:cTn>
                              </p:par>
                              <p:par>
                                <p:cTn id="144" presetID="7" presetClass="emph" presetSubtype="2" fill="hold" nodeType="withEffect">
                                  <p:stCondLst>
                                    <p:cond delay="4500"/>
                                  </p:stCondLst>
                                  <p:childTnLst>
                                    <p:animClr clrSpc="rgb" dir="cw">
                                      <p:cBhvr>
                                        <p:cTn id="145" dur="10" fill="hold"/>
                                        <p:tgtEl>
                                          <p:spTgt spid="11"/>
                                        </p:tgtEl>
                                        <p:attrNameLst>
                                          <p:attrName>stroke.color</p:attrName>
                                        </p:attrNameLst>
                                      </p:cBhvr>
                                      <p:to>
                                        <a:srgbClr val="FF0000"/>
                                      </p:to>
                                    </p:animClr>
                                    <p:set>
                                      <p:cBhvr>
                                        <p:cTn id="146" dur="10" fill="hold"/>
                                        <p:tgtEl>
                                          <p:spTgt spid="11"/>
                                        </p:tgtEl>
                                        <p:attrNameLst>
                                          <p:attrName>stroke.on</p:attrName>
                                        </p:attrNameLst>
                                      </p:cBhvr>
                                      <p:to>
                                        <p:strVal val="true"/>
                                      </p:to>
                                    </p:set>
                                  </p:childTnLst>
                                </p:cTn>
                              </p:par>
                              <p:par>
                                <p:cTn id="147" presetID="1" presetClass="emph" presetSubtype="2" fill="hold" nodeType="withEffect">
                                  <p:stCondLst>
                                    <p:cond delay="4500"/>
                                  </p:stCondLst>
                                  <p:childTnLst>
                                    <p:animClr clrSpc="rgb" dir="cw">
                                      <p:cBhvr>
                                        <p:cTn id="148" dur="10" fill="hold"/>
                                        <p:tgtEl>
                                          <p:spTgt spid="17"/>
                                        </p:tgtEl>
                                        <p:attrNameLst>
                                          <p:attrName>fillcolor</p:attrName>
                                        </p:attrNameLst>
                                      </p:cBhvr>
                                      <p:to>
                                        <a:srgbClr val="FFFFFF"/>
                                      </p:to>
                                    </p:animClr>
                                    <p:set>
                                      <p:cBhvr>
                                        <p:cTn id="149" dur="10" fill="hold"/>
                                        <p:tgtEl>
                                          <p:spTgt spid="17"/>
                                        </p:tgtEl>
                                        <p:attrNameLst>
                                          <p:attrName>fill.type</p:attrName>
                                        </p:attrNameLst>
                                      </p:cBhvr>
                                      <p:to>
                                        <p:strVal val="solid"/>
                                      </p:to>
                                    </p:set>
                                    <p:set>
                                      <p:cBhvr>
                                        <p:cTn id="150" dur="10" fill="hold"/>
                                        <p:tgtEl>
                                          <p:spTgt spid="17"/>
                                        </p:tgtEl>
                                        <p:attrNameLst>
                                          <p:attrName>fill.on</p:attrName>
                                        </p:attrNameLst>
                                      </p:cBhvr>
                                      <p:to>
                                        <p:strVal val="true"/>
                                      </p:to>
                                    </p:set>
                                  </p:childTnLst>
                                </p:cTn>
                              </p:par>
                              <p:par>
                                <p:cTn id="151" presetID="1" presetClass="entr" presetSubtype="0" fill="hold" grpId="12" nodeType="withEffect">
                                  <p:stCondLst>
                                    <p:cond delay="5000"/>
                                  </p:stCondLst>
                                  <p:childTnLst>
                                    <p:set>
                                      <p:cBhvr>
                                        <p:cTn id="152" dur="1" fill="hold">
                                          <p:stCondLst>
                                            <p:cond delay="0"/>
                                          </p:stCondLst>
                                        </p:cTn>
                                        <p:tgtEl>
                                          <p:spTgt spid="22"/>
                                        </p:tgtEl>
                                        <p:attrNameLst>
                                          <p:attrName>style.visibility</p:attrName>
                                        </p:attrNameLst>
                                      </p:cBhvr>
                                      <p:to>
                                        <p:strVal val="visible"/>
                                      </p:to>
                                    </p:set>
                                  </p:childTnLst>
                                </p:cTn>
                              </p:par>
                              <p:par>
                                <p:cTn id="153" presetID="1" presetClass="exit" presetSubtype="0" fill="hold" grpId="11" nodeType="withEffect">
                                  <p:stCondLst>
                                    <p:cond delay="5000"/>
                                  </p:stCondLst>
                                  <p:childTnLst>
                                    <p:set>
                                      <p:cBhvr>
                                        <p:cTn id="154" dur="1" fill="hold">
                                          <p:stCondLst>
                                            <p:cond delay="0"/>
                                          </p:stCondLst>
                                        </p:cTn>
                                        <p:tgtEl>
                                          <p:spTgt spid="21"/>
                                        </p:tgtEl>
                                        <p:attrNameLst>
                                          <p:attrName>style.visibility</p:attrName>
                                        </p:attrNameLst>
                                      </p:cBhvr>
                                      <p:to>
                                        <p:strVal val="hidden"/>
                                      </p:to>
                                    </p:set>
                                  </p:childTnLst>
                                </p:cTn>
                              </p:par>
                              <p:par>
                                <p:cTn id="155" presetID="7" presetClass="emph" presetSubtype="2" fill="hold" nodeType="withEffect">
                                  <p:stCondLst>
                                    <p:cond delay="5000"/>
                                  </p:stCondLst>
                                  <p:childTnLst>
                                    <p:animClr clrSpc="rgb" dir="cw">
                                      <p:cBhvr>
                                        <p:cTn id="156" dur="10" fill="hold"/>
                                        <p:tgtEl>
                                          <p:spTgt spid="11"/>
                                        </p:tgtEl>
                                        <p:attrNameLst>
                                          <p:attrName>stroke.color</p:attrName>
                                        </p:attrNameLst>
                                      </p:cBhvr>
                                      <p:to>
                                        <a:srgbClr val="FF0000"/>
                                      </p:to>
                                    </p:animClr>
                                    <p:set>
                                      <p:cBhvr>
                                        <p:cTn id="157" dur="10" fill="hold"/>
                                        <p:tgtEl>
                                          <p:spTgt spid="11"/>
                                        </p:tgtEl>
                                        <p:attrNameLst>
                                          <p:attrName>stroke.on</p:attrName>
                                        </p:attrNameLst>
                                      </p:cBhvr>
                                      <p:to>
                                        <p:strVal val="true"/>
                                      </p:to>
                                    </p:set>
                                  </p:childTnLst>
                                </p:cTn>
                              </p:par>
                              <p:par>
                                <p:cTn id="158" presetID="1" presetClass="emph" presetSubtype="2" fill="hold" nodeType="withEffect">
                                  <p:stCondLst>
                                    <p:cond delay="5000"/>
                                  </p:stCondLst>
                                  <p:childTnLst>
                                    <p:animClr clrSpc="rgb" dir="cw">
                                      <p:cBhvr>
                                        <p:cTn id="159" dur="10" fill="hold"/>
                                        <p:tgtEl>
                                          <p:spTgt spid="17"/>
                                        </p:tgtEl>
                                        <p:attrNameLst>
                                          <p:attrName>fillcolor</p:attrName>
                                        </p:attrNameLst>
                                      </p:cBhvr>
                                      <p:to>
                                        <a:srgbClr val="FF0000"/>
                                      </p:to>
                                    </p:animClr>
                                    <p:set>
                                      <p:cBhvr>
                                        <p:cTn id="160" dur="10" fill="hold"/>
                                        <p:tgtEl>
                                          <p:spTgt spid="17"/>
                                        </p:tgtEl>
                                        <p:attrNameLst>
                                          <p:attrName>fill.type</p:attrName>
                                        </p:attrNameLst>
                                      </p:cBhvr>
                                      <p:to>
                                        <p:strVal val="solid"/>
                                      </p:to>
                                    </p:set>
                                    <p:set>
                                      <p:cBhvr>
                                        <p:cTn id="161" dur="10" fill="hold"/>
                                        <p:tgtEl>
                                          <p:spTgt spid="17"/>
                                        </p:tgtEl>
                                        <p:attrNameLst>
                                          <p:attrName>fill.on</p:attrName>
                                        </p:attrNameLst>
                                      </p:cBhvr>
                                      <p:to>
                                        <p:strVal val="true"/>
                                      </p:to>
                                    </p:set>
                                  </p:childTnLst>
                                </p:cTn>
                              </p:par>
                              <p:par>
                                <p:cTn id="162" presetID="10" presetClass="entr" presetSubtype="0" fill="hold" grpId="0" nodeType="withEffect">
                                  <p:stCondLst>
                                    <p:cond delay="1500"/>
                                  </p:stCondLst>
                                  <p:childTnLst>
                                    <p:set>
                                      <p:cBhvr>
                                        <p:cTn id="163" dur="1" fill="hold">
                                          <p:stCondLst>
                                            <p:cond delay="0"/>
                                          </p:stCondLst>
                                        </p:cTn>
                                        <p:tgtEl>
                                          <p:spTgt spid="23"/>
                                        </p:tgtEl>
                                        <p:attrNameLst>
                                          <p:attrName>style.visibility</p:attrName>
                                        </p:attrNameLst>
                                      </p:cBhvr>
                                      <p:to>
                                        <p:strVal val="visible"/>
                                      </p:to>
                                    </p:set>
                                    <p:animEffect transition="in" filter="fade">
                                      <p:cBhvr>
                                        <p:cTn id="164" dur="3000"/>
                                        <p:tgtEl>
                                          <p:spTgt spid="23"/>
                                        </p:tgtEl>
                                      </p:cBhvr>
                                    </p:animEffect>
                                  </p:childTnLst>
                                </p:cTn>
                              </p:par>
                              <p:par>
                                <p:cTn id="165" presetID="10" presetClass="entr" presetSubtype="0" fill="hold" grpId="0" nodeType="withEffect">
                                  <p:stCondLst>
                                    <p:cond delay="2000"/>
                                  </p:stCondLst>
                                  <p:childTnLst>
                                    <p:set>
                                      <p:cBhvr>
                                        <p:cTn id="166" dur="1" fill="hold">
                                          <p:stCondLst>
                                            <p:cond delay="0"/>
                                          </p:stCondLst>
                                        </p:cTn>
                                        <p:tgtEl>
                                          <p:spTgt spid="24"/>
                                        </p:tgtEl>
                                        <p:attrNameLst>
                                          <p:attrName>style.visibility</p:attrName>
                                        </p:attrNameLst>
                                      </p:cBhvr>
                                      <p:to>
                                        <p:strVal val="visible"/>
                                      </p:to>
                                    </p:set>
                                    <p:animEffect transition="in" filter="fade">
                                      <p:cBhvr>
                                        <p:cTn id="167" dur="3000"/>
                                        <p:tgtEl>
                                          <p:spTgt spid="24"/>
                                        </p:tgtEl>
                                      </p:cBhvr>
                                    </p:animEffect>
                                  </p:childTnLst>
                                </p:cTn>
                              </p:par>
                              <p:par>
                                <p:cTn id="168" presetID="10" presetClass="entr" presetSubtype="0" fill="hold" grpId="0" nodeType="withEffect">
                                  <p:stCondLst>
                                    <p:cond delay="2000"/>
                                  </p:stCondLst>
                                  <p:childTnLst>
                                    <p:set>
                                      <p:cBhvr>
                                        <p:cTn id="169" dur="1" fill="hold">
                                          <p:stCondLst>
                                            <p:cond delay="0"/>
                                          </p:stCondLst>
                                        </p:cTn>
                                        <p:tgtEl>
                                          <p:spTgt spid="27"/>
                                        </p:tgtEl>
                                        <p:attrNameLst>
                                          <p:attrName>style.visibility</p:attrName>
                                        </p:attrNameLst>
                                      </p:cBhvr>
                                      <p:to>
                                        <p:strVal val="visible"/>
                                      </p:to>
                                    </p:set>
                                    <p:animEffect transition="in" filter="fade">
                                      <p:cBhvr>
                                        <p:cTn id="170" dur="3000"/>
                                        <p:tgtEl>
                                          <p:spTgt spid="27"/>
                                        </p:tgtEl>
                                      </p:cBhvr>
                                    </p:animEffect>
                                  </p:childTnLst>
                                </p:cTn>
                              </p:par>
                              <p:par>
                                <p:cTn id="171" presetID="10" presetClass="entr" presetSubtype="0" fill="hold" grpId="0" nodeType="withEffect">
                                  <p:stCondLst>
                                    <p:cond delay="250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3000"/>
                                        <p:tgtEl>
                                          <p:spTgt spid="26"/>
                                        </p:tgtEl>
                                      </p:cBhvr>
                                    </p:animEffect>
                                  </p:childTnLst>
                                </p:cTn>
                              </p:par>
                              <p:par>
                                <p:cTn id="174" presetID="10" presetClass="entr" presetSubtype="0" fill="hold" grpId="0" nodeType="withEffect">
                                  <p:stCondLst>
                                    <p:cond delay="2500"/>
                                  </p:stCondLst>
                                  <p:childTnLst>
                                    <p:set>
                                      <p:cBhvr>
                                        <p:cTn id="175" dur="1" fill="hold">
                                          <p:stCondLst>
                                            <p:cond delay="0"/>
                                          </p:stCondLst>
                                        </p:cTn>
                                        <p:tgtEl>
                                          <p:spTgt spid="25"/>
                                        </p:tgtEl>
                                        <p:attrNameLst>
                                          <p:attrName>style.visibility</p:attrName>
                                        </p:attrNameLst>
                                      </p:cBhvr>
                                      <p:to>
                                        <p:strVal val="visible"/>
                                      </p:to>
                                    </p:set>
                                    <p:animEffect transition="in" filter="fade">
                                      <p:cBhvr>
                                        <p:cTn id="176" dur="3000"/>
                                        <p:tgtEl>
                                          <p:spTgt spid="25"/>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33"/>
                                        </p:tgtEl>
                                        <p:attrNameLst>
                                          <p:attrName>style.visibility</p:attrName>
                                        </p:attrNameLst>
                                      </p:cBhvr>
                                      <p:to>
                                        <p:strVal val="visible"/>
                                      </p:to>
                                    </p:set>
                                    <p:animEffect transition="in" filter="wipe(left)">
                                      <p:cBhvr>
                                        <p:cTn id="181" dur="750"/>
                                        <p:tgtEl>
                                          <p:spTgt spid="33"/>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32"/>
                                        </p:tgtEl>
                                        <p:attrNameLst>
                                          <p:attrName>style.visibility</p:attrName>
                                        </p:attrNameLst>
                                      </p:cBhvr>
                                      <p:to>
                                        <p:strVal val="visible"/>
                                      </p:to>
                                    </p:set>
                                    <p:animEffect transition="in" filter="wipe(left)">
                                      <p:cBhvr>
                                        <p:cTn id="186" dur="750"/>
                                        <p:tgtEl>
                                          <p:spTgt spid="32"/>
                                        </p:tgtEl>
                                      </p:cBhvr>
                                    </p:animEffect>
                                  </p:childTnLst>
                                </p:cTn>
                              </p:par>
                              <p:par>
                                <p:cTn id="187" presetID="22" presetClass="entr" presetSubtype="8" fill="hold" grpId="0" nodeType="withEffect">
                                  <p:stCondLst>
                                    <p:cond delay="0"/>
                                  </p:stCondLst>
                                  <p:childTnLst>
                                    <p:set>
                                      <p:cBhvr>
                                        <p:cTn id="188" dur="1" fill="hold">
                                          <p:stCondLst>
                                            <p:cond delay="0"/>
                                          </p:stCondLst>
                                        </p:cTn>
                                        <p:tgtEl>
                                          <p:spTgt spid="31"/>
                                        </p:tgtEl>
                                        <p:attrNameLst>
                                          <p:attrName>style.visibility</p:attrName>
                                        </p:attrNameLst>
                                      </p:cBhvr>
                                      <p:to>
                                        <p:strVal val="visible"/>
                                      </p:to>
                                    </p:set>
                                    <p:animEffect transition="in" filter="wipe(left)">
                                      <p:cBhvr>
                                        <p:cTn id="189" dur="750"/>
                                        <p:tgtEl>
                                          <p:spTgt spid="31"/>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0" nodeType="clickEffect">
                                  <p:stCondLst>
                                    <p:cond delay="0"/>
                                  </p:stCondLst>
                                  <p:childTnLst>
                                    <p:set>
                                      <p:cBhvr>
                                        <p:cTn id="19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1" grpId="3"/>
      <p:bldP spid="21" grpId="4"/>
      <p:bldP spid="21" grpId="5"/>
      <p:bldP spid="21" grpId="6"/>
      <p:bldP spid="21" grpId="7"/>
      <p:bldP spid="21" grpId="8"/>
      <p:bldP spid="21" grpId="9"/>
      <p:bldP spid="21" grpId="10"/>
      <p:bldP spid="21" grpId="11"/>
      <p:bldP spid="22" grpId="0"/>
      <p:bldP spid="22" grpId="1"/>
      <p:bldP spid="22" grpId="2"/>
      <p:bldP spid="22" grpId="3"/>
      <p:bldP spid="22" grpId="4"/>
      <p:bldP spid="22" grpId="5"/>
      <p:bldP spid="22" grpId="6"/>
      <p:bldP spid="22" grpId="7"/>
      <p:bldP spid="22" grpId="8"/>
      <p:bldP spid="22" grpId="9"/>
      <p:bldP spid="22" grpId="10"/>
      <p:bldP spid="22" grpId="11"/>
      <p:bldP spid="22" grpId="12"/>
      <p:bldP spid="23" grpId="0" animBg="1"/>
      <p:bldP spid="24" grpId="0" animBg="1"/>
      <p:bldP spid="25" grpId="0" animBg="1"/>
      <p:bldP spid="26" grpId="0" animBg="1"/>
      <p:bldP spid="27" grpId="0" animBg="1"/>
      <p:bldP spid="31" grpId="0" animBg="1"/>
      <p:bldP spid="32" grpId="0" animBg="1"/>
      <p:bldP spid="33" grpId="0" animBg="1"/>
      <p:bldP spid="34" grpId="0"/>
      <p:bldP spid="35" grpId="0"/>
      <p:bldP spid="35" grpId="1"/>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Quick Summary of Paper</a:t>
            </a:r>
            <a:endParaRPr lang="en-US"/>
          </a:p>
        </p:txBody>
      </p:sp>
      <p:sp>
        <p:nvSpPr>
          <p:cNvPr id="3" name="Content Placeholder 2"/>
          <p:cNvSpPr>
            <a:spLocks noGrp="1"/>
          </p:cNvSpPr>
          <p:nvPr>
            <p:ph idx="1"/>
          </p:nvPr>
        </p:nvSpPr>
        <p:spPr/>
        <p:txBody>
          <a:bodyPr>
            <a:normAutofit fontScale="92500" lnSpcReduction="20000"/>
          </a:bodyPr>
          <a:lstStyle/>
          <a:p>
            <a:r>
              <a:rPr lang="en-US" sz="3200" i="1" dirty="0" smtClean="0">
                <a:solidFill>
                  <a:schemeClr val="tx2"/>
                </a:solidFill>
              </a:rPr>
              <a:t>We </a:t>
            </a:r>
            <a:r>
              <a:rPr lang="en-US" sz="3200" i="1" u="sng" dirty="0" smtClean="0">
                <a:solidFill>
                  <a:schemeClr val="tx2"/>
                </a:solidFill>
              </a:rPr>
              <a:t>expose</a:t>
            </a:r>
            <a:r>
              <a:rPr lang="en-US" sz="3200" i="1" dirty="0" smtClean="0">
                <a:solidFill>
                  <a:schemeClr val="tx2"/>
                </a:solidFill>
              </a:rPr>
              <a:t> the </a:t>
            </a:r>
            <a:r>
              <a:rPr lang="en-US" sz="3200" b="1" i="1" dirty="0" smtClean="0">
                <a:solidFill>
                  <a:schemeClr val="tx2"/>
                </a:solidFill>
              </a:rPr>
              <a:t>existence</a:t>
            </a:r>
            <a:r>
              <a:rPr lang="en-US" sz="3200" i="1" dirty="0" smtClean="0">
                <a:solidFill>
                  <a:schemeClr val="tx2"/>
                </a:solidFill>
              </a:rPr>
              <a:t> and </a:t>
            </a:r>
            <a:r>
              <a:rPr lang="en-US" sz="3200" b="1" i="1" dirty="0" smtClean="0">
                <a:solidFill>
                  <a:schemeClr val="tx2"/>
                </a:solidFill>
              </a:rPr>
              <a:t>prevalence</a:t>
            </a:r>
            <a:r>
              <a:rPr lang="en-US" sz="3200" i="1" dirty="0" smtClean="0">
                <a:solidFill>
                  <a:schemeClr val="tx2"/>
                </a:solidFill>
              </a:rPr>
              <a:t> of disturbance </a:t>
            </a:r>
            <a:r>
              <a:rPr lang="en-US" sz="3200" i="1" dirty="0">
                <a:solidFill>
                  <a:schemeClr val="tx2"/>
                </a:solidFill>
              </a:rPr>
              <a:t>errors </a:t>
            </a:r>
            <a:r>
              <a:rPr lang="en-US" sz="3200" i="1" dirty="0" smtClean="0">
                <a:solidFill>
                  <a:schemeClr val="tx2"/>
                </a:solidFill>
              </a:rPr>
              <a:t>in DRAM </a:t>
            </a:r>
            <a:r>
              <a:rPr lang="en-US" sz="3200" i="1" dirty="0">
                <a:solidFill>
                  <a:schemeClr val="tx2"/>
                </a:solidFill>
              </a:rPr>
              <a:t>chips of today</a:t>
            </a:r>
          </a:p>
          <a:p>
            <a:pPr lvl="1"/>
            <a:r>
              <a:rPr lang="en-US" sz="2800" dirty="0" smtClean="0">
                <a:latin typeface="Cambria Math" panose="02040503050406030204" pitchFamily="18" charset="0"/>
                <a:ea typeface="Cambria Math" panose="02040503050406030204" pitchFamily="18" charset="0"/>
              </a:rPr>
              <a:t>110</a:t>
            </a:r>
            <a:r>
              <a:rPr lang="en-US" sz="2800" dirty="0" smtClean="0"/>
              <a:t> of </a:t>
            </a:r>
            <a:r>
              <a:rPr lang="en-US" sz="2800" dirty="0" smtClean="0">
                <a:latin typeface="Cambria Math" panose="02040503050406030204" pitchFamily="18" charset="0"/>
                <a:ea typeface="Cambria Math" panose="02040503050406030204" pitchFamily="18" charset="0"/>
              </a:rPr>
              <a:t>129</a:t>
            </a:r>
            <a:r>
              <a:rPr lang="en-US" sz="2800" dirty="0" smtClean="0"/>
              <a:t> modules are vulnerable</a:t>
            </a:r>
          </a:p>
          <a:p>
            <a:pPr lvl="1"/>
            <a:r>
              <a:rPr lang="en-US" sz="2800" dirty="0" smtClean="0"/>
              <a:t>Affects modules of </a:t>
            </a:r>
            <a:r>
              <a:rPr lang="en-US" sz="2800" dirty="0" smtClean="0">
                <a:latin typeface="Cambria Math" panose="02040503050406030204" pitchFamily="18" charset="0"/>
                <a:ea typeface="Cambria Math" panose="02040503050406030204" pitchFamily="18" charset="0"/>
              </a:rPr>
              <a:t>2010</a:t>
            </a:r>
            <a:r>
              <a:rPr lang="en-US" sz="2800" dirty="0" smtClean="0"/>
              <a:t> vintage or later</a:t>
            </a:r>
            <a:endParaRPr lang="en-US" sz="2800" i="1" dirty="0" smtClean="0"/>
          </a:p>
          <a:p>
            <a:endParaRPr lang="en-US" sz="1000" i="1" dirty="0" smtClean="0">
              <a:solidFill>
                <a:schemeClr val="accent1"/>
              </a:solidFill>
            </a:endParaRPr>
          </a:p>
          <a:p>
            <a:r>
              <a:rPr lang="en-US" sz="3200" i="1" dirty="0" smtClean="0">
                <a:solidFill>
                  <a:schemeClr val="tx2"/>
                </a:solidFill>
              </a:rPr>
              <a:t>We </a:t>
            </a:r>
            <a:r>
              <a:rPr lang="en-US" sz="3200" i="1" u="sng" dirty="0" smtClean="0">
                <a:solidFill>
                  <a:schemeClr val="tx2"/>
                </a:solidFill>
              </a:rPr>
              <a:t>characterize</a:t>
            </a:r>
            <a:r>
              <a:rPr lang="en-US" sz="3200" i="1" dirty="0" smtClean="0">
                <a:solidFill>
                  <a:schemeClr val="tx2"/>
                </a:solidFill>
              </a:rPr>
              <a:t> the </a:t>
            </a:r>
            <a:r>
              <a:rPr lang="en-US" sz="3200" b="1" i="1" dirty="0" smtClean="0">
                <a:solidFill>
                  <a:schemeClr val="tx2"/>
                </a:solidFill>
              </a:rPr>
              <a:t>cause</a:t>
            </a:r>
            <a:r>
              <a:rPr lang="en-US" sz="3200" i="1" dirty="0" smtClean="0">
                <a:solidFill>
                  <a:schemeClr val="tx2"/>
                </a:solidFill>
              </a:rPr>
              <a:t> and </a:t>
            </a:r>
            <a:r>
              <a:rPr lang="en-US" sz="3200" b="1" i="1" dirty="0" smtClean="0">
                <a:solidFill>
                  <a:schemeClr val="tx2"/>
                </a:solidFill>
              </a:rPr>
              <a:t>symptoms</a:t>
            </a:r>
          </a:p>
          <a:p>
            <a:pPr lvl="1"/>
            <a:r>
              <a:rPr lang="en-US" sz="2800" dirty="0" smtClean="0">
                <a:sym typeface="Wingdings" panose="05000000000000000000" pitchFamily="2" charset="2"/>
              </a:rPr>
              <a:t>Toggling a row accelerates charge leakage in adjacent rows: </a:t>
            </a:r>
            <a:r>
              <a:rPr lang="en-US" sz="2800" i="1" dirty="0" smtClean="0">
                <a:solidFill>
                  <a:srgbClr val="FF0000"/>
                </a:solidFill>
                <a:sym typeface="Wingdings" panose="05000000000000000000" pitchFamily="2" charset="2"/>
              </a:rPr>
              <a:t>row-to-row coupling</a:t>
            </a:r>
            <a:endParaRPr lang="en-US" sz="2800" i="1" dirty="0" smtClean="0"/>
          </a:p>
          <a:p>
            <a:endParaRPr lang="en-US" sz="1000" i="1" dirty="0" smtClean="0">
              <a:solidFill>
                <a:schemeClr val="accent1"/>
              </a:solidFill>
            </a:endParaRPr>
          </a:p>
          <a:p>
            <a:r>
              <a:rPr lang="en-US" sz="3200" i="1" dirty="0" smtClean="0">
                <a:solidFill>
                  <a:schemeClr val="tx2"/>
                </a:solidFill>
              </a:rPr>
              <a:t>We </a:t>
            </a:r>
            <a:r>
              <a:rPr lang="en-US" sz="3200" i="1" u="sng" dirty="0" smtClean="0">
                <a:solidFill>
                  <a:schemeClr val="tx2"/>
                </a:solidFill>
              </a:rPr>
              <a:t>prevent</a:t>
            </a:r>
            <a:r>
              <a:rPr lang="en-US" sz="3200" i="1" dirty="0" smtClean="0">
                <a:solidFill>
                  <a:schemeClr val="tx2"/>
                </a:solidFill>
              </a:rPr>
              <a:t> errors using a </a:t>
            </a:r>
            <a:r>
              <a:rPr lang="en-US" sz="3200" b="1" i="1" dirty="0" smtClean="0">
                <a:solidFill>
                  <a:schemeClr val="tx2"/>
                </a:solidFill>
              </a:rPr>
              <a:t>system-level</a:t>
            </a:r>
            <a:r>
              <a:rPr lang="en-US" sz="3200" i="1" dirty="0" smtClean="0">
                <a:solidFill>
                  <a:schemeClr val="tx2"/>
                </a:solidFill>
              </a:rPr>
              <a:t> approach </a:t>
            </a:r>
          </a:p>
          <a:p>
            <a:pPr lvl="1"/>
            <a:r>
              <a:rPr lang="en-US" sz="2800" dirty="0" smtClean="0"/>
              <a:t>Each time a row is closed, we refresh the charge stored in its adjacent rows with a low probability</a:t>
            </a:r>
            <a:endParaRPr lang="en-US" sz="2800" dirty="0"/>
          </a:p>
        </p:txBody>
      </p:sp>
      <p:sp>
        <p:nvSpPr>
          <p:cNvPr id="5" name="Slide Number Placeholder 4"/>
          <p:cNvSpPr>
            <a:spLocks noGrp="1"/>
          </p:cNvSpPr>
          <p:nvPr>
            <p:ph type="sldNum" sz="quarter" idx="12"/>
          </p:nvPr>
        </p:nvSpPr>
        <p:spPr/>
        <p:txBody>
          <a:bodyPr/>
          <a:lstStyle/>
          <a:p>
            <a:fld id="{D4D2B188-1D62-4FCA-8363-938AD4629BBB}" type="slidenum">
              <a:rPr lang="en-US" smtClean="0"/>
              <a:pPr/>
              <a:t>52</a:t>
            </a:fld>
            <a:endParaRPr lang="en-US"/>
          </a:p>
        </p:txBody>
      </p:sp>
    </p:spTree>
    <p:extLst>
      <p:ext uri="{BB962C8B-B14F-4D97-AF65-F5344CB8AC3E}">
        <p14:creationId xmlns:p14="http://schemas.microsoft.com/office/powerpoint/2010/main" val="102839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Induce Errors</a:t>
            </a:r>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1400176"/>
            <a:ext cx="1752600" cy="17526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72050" y="1257006"/>
            <a:ext cx="3761672" cy="2542032"/>
          </a:xfrm>
          <a:prstGeom prst="rect">
            <a:avLst/>
          </a:prstGeom>
        </p:spPr>
      </p:pic>
      <p:sp>
        <p:nvSpPr>
          <p:cNvPr id="3" name="Left-Right Arrow 2"/>
          <p:cNvSpPr/>
          <p:nvPr/>
        </p:nvSpPr>
        <p:spPr>
          <a:xfrm>
            <a:off x="3276600" y="1827362"/>
            <a:ext cx="1695450"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latin typeface="+mj-lt"/>
              </a:rPr>
              <a:t>DDR3</a:t>
            </a:r>
            <a:endParaRPr lang="en-US" sz="3600" b="1">
              <a:latin typeface="+mj-lt"/>
            </a:endParaRPr>
          </a:p>
        </p:txBody>
      </p:sp>
      <p:sp>
        <p:nvSpPr>
          <p:cNvPr id="6" name="TextBox 5"/>
          <p:cNvSpPr txBox="1"/>
          <p:nvPr/>
        </p:nvSpPr>
        <p:spPr>
          <a:xfrm>
            <a:off x="4972050" y="914401"/>
            <a:ext cx="3761672" cy="638176"/>
          </a:xfrm>
          <a:prstGeom prst="rect">
            <a:avLst/>
          </a:prstGeom>
          <a:noFill/>
        </p:spPr>
        <p:txBody>
          <a:bodyPr wrap="square" rtlCol="0" anchor="ctr">
            <a:noAutofit/>
          </a:bodyPr>
          <a:lstStyle/>
          <a:p>
            <a:pPr algn="ctr"/>
            <a:r>
              <a:rPr lang="en-US" sz="3600" b="1" smtClean="0">
                <a:solidFill>
                  <a:schemeClr val="tx1">
                    <a:lumMod val="65000"/>
                    <a:lumOff val="35000"/>
                  </a:schemeClr>
                </a:solidFill>
                <a:latin typeface="+mj-lt"/>
              </a:rPr>
              <a:t>DRAM Module</a:t>
            </a:r>
            <a:endParaRPr lang="en-US" sz="3600" b="1">
              <a:solidFill>
                <a:schemeClr val="tx1">
                  <a:lumMod val="65000"/>
                  <a:lumOff val="35000"/>
                </a:schemeClr>
              </a:solidFill>
              <a:latin typeface="+mj-lt"/>
            </a:endParaRPr>
          </a:p>
        </p:txBody>
      </p:sp>
      <p:sp>
        <p:nvSpPr>
          <p:cNvPr id="7" name="TextBox 6"/>
          <p:cNvSpPr txBox="1"/>
          <p:nvPr/>
        </p:nvSpPr>
        <p:spPr>
          <a:xfrm>
            <a:off x="685800" y="914400"/>
            <a:ext cx="3238500" cy="638176"/>
          </a:xfrm>
          <a:prstGeom prst="rect">
            <a:avLst/>
          </a:prstGeom>
          <a:noFill/>
        </p:spPr>
        <p:txBody>
          <a:bodyPr wrap="square" rtlCol="0" anchor="ctr">
            <a:noAutofit/>
          </a:bodyPr>
          <a:lstStyle/>
          <a:p>
            <a:pPr algn="ctr"/>
            <a:r>
              <a:rPr lang="en-US" sz="3600" b="1" smtClean="0">
                <a:solidFill>
                  <a:schemeClr val="tx1">
                    <a:lumMod val="65000"/>
                    <a:lumOff val="35000"/>
                  </a:schemeClr>
                </a:solidFill>
                <a:latin typeface="+mj-lt"/>
              </a:rPr>
              <a:t>x86 CPU</a:t>
            </a:r>
            <a:endParaRPr lang="en-US" sz="3600" b="1">
              <a:solidFill>
                <a:schemeClr val="tx1">
                  <a:lumMod val="65000"/>
                  <a:lumOff val="35000"/>
                </a:schemeClr>
              </a:solidFill>
              <a:latin typeface="+mj-lt"/>
            </a:endParaRPr>
          </a:p>
        </p:txBody>
      </p:sp>
      <p:sp>
        <p:nvSpPr>
          <p:cNvPr id="4" name="Rectangle 3"/>
          <p:cNvSpPr/>
          <p:nvPr/>
        </p:nvSpPr>
        <p:spPr>
          <a:xfrm>
            <a:off x="4972050" y="3028951"/>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RAM"/>
          <p:cNvSpPr/>
          <p:nvPr/>
        </p:nvSpPr>
        <p:spPr>
          <a:xfrm>
            <a:off x="5105400" y="3352801"/>
            <a:ext cx="3505200" cy="3048000"/>
          </a:xfrm>
          <a:prstGeom prst="roundRect">
            <a:avLst>
              <a:gd name="adj" fmla="val 11319"/>
            </a:avLst>
          </a:prstGeom>
          <a:solidFill>
            <a:schemeClr val="bg1">
              <a:lumMod val="7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XArrow"/>
          <p:cNvCxnSpPr>
            <a:stCxn id="25" idx="3"/>
          </p:cNvCxnSpPr>
          <p:nvPr/>
        </p:nvCxnSpPr>
        <p:spPr>
          <a:xfrm>
            <a:off x="5715000" y="4305300"/>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5" name="X"/>
          <p:cNvSpPr/>
          <p:nvPr/>
        </p:nvSpPr>
        <p:spPr>
          <a:xfrm>
            <a:off x="5105401" y="4114800"/>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r"/>
            <a:r>
              <a:rPr lang="en-US" sz="3200" b="1" smtClean="0">
                <a:solidFill>
                  <a:srgbClr val="FF0000"/>
                </a:solidFill>
                <a:latin typeface="Courier New" panose="02070309020205020404" pitchFamily="49" charset="0"/>
                <a:cs typeface="Courier New" panose="02070309020205020404" pitchFamily="49" charset="0"/>
              </a:rPr>
              <a:t>X</a:t>
            </a:r>
            <a:endParaRPr lang="en-US" sz="2800" b="1">
              <a:solidFill>
                <a:srgbClr val="FF0000"/>
              </a:solidFill>
              <a:latin typeface="Courier New" panose="02070309020205020404" pitchFamily="49" charset="0"/>
              <a:cs typeface="Courier New" panose="02070309020205020404" pitchFamily="49" charset="0"/>
            </a:endParaRPr>
          </a:p>
        </p:txBody>
      </p:sp>
      <p:sp>
        <p:nvSpPr>
          <p:cNvPr id="28" name="Row"/>
          <p:cNvSpPr/>
          <p:nvPr/>
        </p:nvSpPr>
        <p:spPr>
          <a:xfrm>
            <a:off x="6096000" y="5638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3600">
              <a:solidFill>
                <a:schemeClr val="tx1"/>
              </a:solidFill>
              <a:latin typeface="Courier New" panose="02070309020205020404" pitchFamily="49" charset="0"/>
              <a:cs typeface="Courier New" panose="02070309020205020404" pitchFamily="49" charset="0"/>
            </a:endParaRPr>
          </a:p>
        </p:txBody>
      </p:sp>
      <p:sp>
        <p:nvSpPr>
          <p:cNvPr id="29"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0"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1"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2"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3" name="Row"/>
          <p:cNvSpPr/>
          <p:nvPr/>
        </p:nvSpPr>
        <p:spPr>
          <a:xfrm>
            <a:off x="6096000" y="3733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27" name="CPU"/>
          <p:cNvSpPr/>
          <p:nvPr/>
        </p:nvSpPr>
        <p:spPr>
          <a:xfrm>
            <a:off x="419100" y="3352800"/>
            <a:ext cx="4152900" cy="3048001"/>
          </a:xfrm>
          <a:prstGeom prst="rect">
            <a:avLst/>
          </a:prstGeom>
          <a:no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indent="-400050">
              <a:lnSpc>
                <a:spcPct val="90000"/>
              </a:lnSpc>
              <a:buFont typeface="+mj-lt"/>
              <a:buAutoNum type="arabicPeriod"/>
            </a:pPr>
            <a:r>
              <a:rPr lang="en-US" sz="3200" dirty="0" smtClean="0">
                <a:solidFill>
                  <a:schemeClr val="tx1"/>
                </a:solidFill>
                <a:latin typeface="+mj-lt"/>
                <a:cs typeface="Courier New" panose="02070309020205020404" pitchFamily="49" charset="0"/>
              </a:rPr>
              <a:t>Avoid </a:t>
            </a:r>
            <a:r>
              <a:rPr lang="en-US" sz="3200" b="1" i="1" dirty="0" smtClean="0">
                <a:solidFill>
                  <a:schemeClr val="tx1"/>
                </a:solidFill>
                <a:latin typeface="+mj-lt"/>
                <a:cs typeface="Courier New" panose="02070309020205020404" pitchFamily="49" charset="0"/>
              </a:rPr>
              <a:t>cache hits</a:t>
            </a:r>
          </a:p>
          <a:p>
            <a:pPr marL="742950" lvl="1" indent="-285750">
              <a:lnSpc>
                <a:spcPct val="90000"/>
              </a:lnSpc>
              <a:buFont typeface="Calibri Light" panose="020F0302020204030204" pitchFamily="34" charset="0"/>
              <a:buChar char="–"/>
            </a:pPr>
            <a:r>
              <a:rPr lang="en-US" sz="2800" dirty="0" smtClean="0">
                <a:solidFill>
                  <a:schemeClr val="tx1"/>
                </a:solidFill>
                <a:latin typeface="+mj-lt"/>
                <a:cs typeface="Courier New" panose="02070309020205020404" pitchFamily="49" charset="0"/>
              </a:rPr>
              <a:t>Flush </a:t>
            </a:r>
            <a:r>
              <a:rPr lang="en-US" sz="2800" b="1" dirty="0" smtClean="0">
                <a:solidFill>
                  <a:srgbClr val="FF0000"/>
                </a:solidFill>
                <a:latin typeface="Courier New" panose="02070309020205020404" pitchFamily="49" charset="0"/>
                <a:cs typeface="Courier New" panose="02070309020205020404" pitchFamily="49" charset="0"/>
              </a:rPr>
              <a:t>X</a:t>
            </a:r>
            <a:r>
              <a:rPr lang="en-US" sz="2800" dirty="0" smtClean="0">
                <a:solidFill>
                  <a:schemeClr val="tx1"/>
                </a:solidFill>
                <a:latin typeface="+mj-lt"/>
                <a:cs typeface="Courier New" panose="02070309020205020404" pitchFamily="49" charset="0"/>
              </a:rPr>
              <a:t> from cache</a:t>
            </a:r>
          </a:p>
          <a:p>
            <a:pPr marL="400050" indent="-400050">
              <a:lnSpc>
                <a:spcPct val="90000"/>
              </a:lnSpc>
              <a:buFont typeface="+mj-lt"/>
              <a:buAutoNum type="arabicPeriod"/>
            </a:pPr>
            <a:endParaRPr lang="en-US" sz="3200" dirty="0" smtClean="0">
              <a:solidFill>
                <a:schemeClr val="tx1"/>
              </a:solidFill>
              <a:latin typeface="+mj-lt"/>
              <a:cs typeface="Courier New" panose="02070309020205020404" pitchFamily="49" charset="0"/>
            </a:endParaRPr>
          </a:p>
          <a:p>
            <a:pPr marL="400050" indent="-400050">
              <a:lnSpc>
                <a:spcPct val="90000"/>
              </a:lnSpc>
              <a:buFont typeface="+mj-lt"/>
              <a:buAutoNum type="arabicPeriod"/>
            </a:pPr>
            <a:r>
              <a:rPr lang="en-US" sz="3200" dirty="0" smtClean="0">
                <a:solidFill>
                  <a:schemeClr val="tx1"/>
                </a:solidFill>
                <a:latin typeface="+mj-lt"/>
                <a:cs typeface="Courier New" panose="02070309020205020404" pitchFamily="49" charset="0"/>
              </a:rPr>
              <a:t>Avoid </a:t>
            </a:r>
            <a:r>
              <a:rPr lang="en-US" sz="3200" b="1" i="1" dirty="0" smtClean="0">
                <a:solidFill>
                  <a:schemeClr val="tx1"/>
                </a:solidFill>
                <a:latin typeface="+mj-lt"/>
                <a:cs typeface="Courier New" panose="02070309020205020404" pitchFamily="49" charset="0"/>
              </a:rPr>
              <a:t>row hits</a:t>
            </a:r>
            <a:r>
              <a:rPr lang="en-US" sz="3200" dirty="0" smtClean="0">
                <a:solidFill>
                  <a:schemeClr val="tx1"/>
                </a:solidFill>
                <a:latin typeface="+mj-lt"/>
                <a:cs typeface="Courier New" panose="02070309020205020404" pitchFamily="49" charset="0"/>
              </a:rPr>
              <a:t> to </a:t>
            </a:r>
            <a:r>
              <a:rPr lang="en-US" sz="3200" b="1" dirty="0" smtClean="0">
                <a:solidFill>
                  <a:srgbClr val="FF0000"/>
                </a:solidFill>
                <a:latin typeface="Courier New" panose="02070309020205020404" pitchFamily="49" charset="0"/>
                <a:cs typeface="Courier New" panose="02070309020205020404" pitchFamily="49" charset="0"/>
              </a:rPr>
              <a:t>X</a:t>
            </a:r>
            <a:endParaRPr lang="en-US" sz="3200" b="1" dirty="0">
              <a:solidFill>
                <a:srgbClr val="FF0000"/>
              </a:solidFill>
              <a:latin typeface="Courier New" panose="02070309020205020404" pitchFamily="49" charset="0"/>
              <a:cs typeface="Courier New" panose="02070309020205020404" pitchFamily="49" charset="0"/>
            </a:endParaRPr>
          </a:p>
          <a:p>
            <a:pPr marL="742950" lvl="1" indent="-285750">
              <a:lnSpc>
                <a:spcPct val="90000"/>
              </a:lnSpc>
              <a:buFont typeface="Calibri Light" panose="020F0302020204030204" pitchFamily="34" charset="0"/>
              <a:buChar char="–"/>
            </a:pPr>
            <a:r>
              <a:rPr lang="en-US" sz="2800" dirty="0" smtClean="0">
                <a:solidFill>
                  <a:schemeClr val="tx1"/>
                </a:solidFill>
                <a:latin typeface="+mj-lt"/>
                <a:cs typeface="Courier New" panose="02070309020205020404" pitchFamily="49" charset="0"/>
              </a:rPr>
              <a:t>Read </a:t>
            </a:r>
            <a:r>
              <a:rPr lang="en-US" sz="2800" b="1" dirty="0" smtClean="0">
                <a:solidFill>
                  <a:srgbClr val="FF0000"/>
                </a:solidFill>
                <a:latin typeface="Courier New" panose="02070309020205020404" pitchFamily="49" charset="0"/>
                <a:cs typeface="Courier New" panose="02070309020205020404" pitchFamily="49" charset="0"/>
              </a:rPr>
              <a:t>Y</a:t>
            </a:r>
            <a:r>
              <a:rPr lang="en-US" sz="2800" dirty="0" smtClean="0">
                <a:solidFill>
                  <a:schemeClr val="tx1"/>
                </a:solidFill>
                <a:latin typeface="+mj-lt"/>
                <a:cs typeface="Courier New" panose="02070309020205020404" pitchFamily="49" charset="0"/>
              </a:rPr>
              <a:t> in another row</a:t>
            </a:r>
            <a:endParaRPr lang="en-US" sz="2800" dirty="0">
              <a:solidFill>
                <a:schemeClr val="tx1"/>
              </a:solidFill>
              <a:latin typeface="+mj-lt"/>
              <a:cs typeface="Courier New" panose="02070309020205020404" pitchFamily="49" charset="0"/>
            </a:endParaRPr>
          </a:p>
        </p:txBody>
      </p:sp>
      <p:cxnSp>
        <p:nvCxnSpPr>
          <p:cNvPr id="19" name="YArrow"/>
          <p:cNvCxnSpPr>
            <a:stCxn id="20" idx="3"/>
          </p:cNvCxnSpPr>
          <p:nvPr/>
        </p:nvCxnSpPr>
        <p:spPr>
          <a:xfrm>
            <a:off x="5715000" y="5448300"/>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0" name="Y"/>
          <p:cNvSpPr/>
          <p:nvPr/>
        </p:nvSpPr>
        <p:spPr>
          <a:xfrm>
            <a:off x="5105401" y="5257800"/>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r"/>
            <a:r>
              <a:rPr lang="en-US" sz="3200" b="1" dirty="0">
                <a:solidFill>
                  <a:srgbClr val="FF0000"/>
                </a:solidFill>
                <a:latin typeface="Courier New" panose="02070309020205020404" pitchFamily="49" charset="0"/>
                <a:cs typeface="Courier New" panose="02070309020205020404" pitchFamily="49" charset="0"/>
              </a:rPr>
              <a:t>Y</a:t>
            </a:r>
            <a:endParaRPr lang="en-US" sz="28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1805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anim calcmode="lin" valueType="num">
                                      <p:cBhvr>
                                        <p:cTn id="13" dur="500" fill="hold"/>
                                        <p:tgtEl>
                                          <p:spTgt spid="33"/>
                                        </p:tgtEl>
                                        <p:attrNameLst>
                                          <p:attrName>ppt_x</p:attrName>
                                        </p:attrNameLst>
                                      </p:cBhvr>
                                      <p:tavLst>
                                        <p:tav tm="0">
                                          <p:val>
                                            <p:strVal val="#ppt_x"/>
                                          </p:val>
                                        </p:tav>
                                        <p:tav tm="100000">
                                          <p:val>
                                            <p:strVal val="#ppt_x"/>
                                          </p:val>
                                        </p:tav>
                                      </p:tavLst>
                                    </p:anim>
                                    <p:anim calcmode="lin" valueType="num">
                                      <p:cBhvr>
                                        <p:cTn id="14" dur="500" fill="hold"/>
                                        <p:tgtEl>
                                          <p:spTgt spid="3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anim calcmode="lin" valueType="num">
                                      <p:cBhvr>
                                        <p:cTn id="18" dur="500" fill="hold"/>
                                        <p:tgtEl>
                                          <p:spTgt spid="32"/>
                                        </p:tgtEl>
                                        <p:attrNameLst>
                                          <p:attrName>ppt_x</p:attrName>
                                        </p:attrNameLst>
                                      </p:cBhvr>
                                      <p:tavLst>
                                        <p:tav tm="0">
                                          <p:val>
                                            <p:strVal val="#ppt_x"/>
                                          </p:val>
                                        </p:tav>
                                        <p:tav tm="100000">
                                          <p:val>
                                            <p:strVal val="#ppt_x"/>
                                          </p:val>
                                        </p:tav>
                                      </p:tavLst>
                                    </p:anim>
                                    <p:anim calcmode="lin" valueType="num">
                                      <p:cBhvr>
                                        <p:cTn id="19" dur="500" fill="hold"/>
                                        <p:tgtEl>
                                          <p:spTgt spid="32"/>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anim calcmode="lin" valueType="num">
                                      <p:cBhvr>
                                        <p:cTn id="28" dur="500" fill="hold"/>
                                        <p:tgtEl>
                                          <p:spTgt spid="30"/>
                                        </p:tgtEl>
                                        <p:attrNameLst>
                                          <p:attrName>ppt_x</p:attrName>
                                        </p:attrNameLst>
                                      </p:cBhvr>
                                      <p:tavLst>
                                        <p:tav tm="0">
                                          <p:val>
                                            <p:strVal val="#ppt_x"/>
                                          </p:val>
                                        </p:tav>
                                        <p:tav tm="100000">
                                          <p:val>
                                            <p:strVal val="#ppt_x"/>
                                          </p:val>
                                        </p:tav>
                                      </p:tavLst>
                                    </p:anim>
                                    <p:anim calcmode="lin" valueType="num">
                                      <p:cBhvr>
                                        <p:cTn id="29" dur="500" fill="hold"/>
                                        <p:tgtEl>
                                          <p:spTgt spid="3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anim calcmode="lin" valueType="num">
                                      <p:cBhvr>
                                        <p:cTn id="33" dur="500" fill="hold"/>
                                        <p:tgtEl>
                                          <p:spTgt spid="29"/>
                                        </p:tgtEl>
                                        <p:attrNameLst>
                                          <p:attrName>ppt_x</p:attrName>
                                        </p:attrNameLst>
                                      </p:cBhvr>
                                      <p:tavLst>
                                        <p:tav tm="0">
                                          <p:val>
                                            <p:strVal val="#ppt_x"/>
                                          </p:val>
                                        </p:tav>
                                        <p:tav tm="100000">
                                          <p:val>
                                            <p:strVal val="#ppt_x"/>
                                          </p:val>
                                        </p:tav>
                                      </p:tavLst>
                                    </p:anim>
                                    <p:anim calcmode="lin" valueType="num">
                                      <p:cBhvr>
                                        <p:cTn id="34" dur="500" fill="hold"/>
                                        <p:tgtEl>
                                          <p:spTgt spid="29"/>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anim calcmode="lin" valueType="num">
                                      <p:cBhvr>
                                        <p:cTn id="43" dur="500" fill="hold"/>
                                        <p:tgtEl>
                                          <p:spTgt spid="25"/>
                                        </p:tgtEl>
                                        <p:attrNameLst>
                                          <p:attrName>ppt_x</p:attrName>
                                        </p:attrNameLst>
                                      </p:cBhvr>
                                      <p:tavLst>
                                        <p:tav tm="0">
                                          <p:val>
                                            <p:strVal val="#ppt_x"/>
                                          </p:val>
                                        </p:tav>
                                        <p:tav tm="100000">
                                          <p:val>
                                            <p:strVal val="#ppt_x"/>
                                          </p:val>
                                        </p:tav>
                                      </p:tavLst>
                                    </p:anim>
                                    <p:anim calcmode="lin" valueType="num">
                                      <p:cBhvr>
                                        <p:cTn id="44" dur="500" fill="hold"/>
                                        <p:tgtEl>
                                          <p:spTgt spid="25"/>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anim calcmode="lin" valueType="num">
                                      <p:cBhvr>
                                        <p:cTn id="48" dur="500" fill="hold"/>
                                        <p:tgtEl>
                                          <p:spTgt spid="9"/>
                                        </p:tgtEl>
                                        <p:attrNameLst>
                                          <p:attrName>ppt_x</p:attrName>
                                        </p:attrNameLst>
                                      </p:cBhvr>
                                      <p:tavLst>
                                        <p:tav tm="0">
                                          <p:val>
                                            <p:strVal val="#ppt_x"/>
                                          </p:val>
                                        </p:tav>
                                        <p:tav tm="100000">
                                          <p:val>
                                            <p:strVal val="#ppt_x"/>
                                          </p:val>
                                        </p:tav>
                                      </p:tavLst>
                                    </p:anim>
                                    <p:anim calcmode="lin" valueType="num">
                                      <p:cBhvr>
                                        <p:cTn id="49"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10" fill="hold"/>
                                        <p:tgtEl>
                                          <p:spTgt spid="32"/>
                                        </p:tgtEl>
                                        <p:attrNameLst>
                                          <p:attrName>fillcolor</p:attrName>
                                        </p:attrNameLst>
                                      </p:cBhvr>
                                      <p:to>
                                        <a:srgbClr val="FF8181"/>
                                      </p:to>
                                    </p:animClr>
                                    <p:set>
                                      <p:cBhvr>
                                        <p:cTn id="54" dur="10" fill="hold"/>
                                        <p:tgtEl>
                                          <p:spTgt spid="32"/>
                                        </p:tgtEl>
                                        <p:attrNameLst>
                                          <p:attrName>fill.type</p:attrName>
                                        </p:attrNameLst>
                                      </p:cBhvr>
                                      <p:to>
                                        <p:strVal val="solid"/>
                                      </p:to>
                                    </p:set>
                                    <p:set>
                                      <p:cBhvr>
                                        <p:cTn id="55" dur="10" fill="hold"/>
                                        <p:tgtEl>
                                          <p:spTgt spid="32"/>
                                        </p:tgtEl>
                                        <p:attrNameLst>
                                          <p:attrName>fill.on</p:attrName>
                                        </p:attrNameLst>
                                      </p:cBhvr>
                                      <p:to>
                                        <p:strVal val="true"/>
                                      </p:to>
                                    </p:set>
                                  </p:childTnLst>
                                </p:cTn>
                              </p:par>
                            </p:childTnLst>
                          </p:cTn>
                        </p:par>
                        <p:par>
                          <p:cTn id="56" fill="hold">
                            <p:stCondLst>
                              <p:cond delay="10"/>
                            </p:stCondLst>
                            <p:childTnLst>
                              <p:par>
                                <p:cTn id="57" presetID="1" presetClass="emph" presetSubtype="2" fill="hold" nodeType="afterEffect">
                                  <p:stCondLst>
                                    <p:cond delay="250"/>
                                  </p:stCondLst>
                                  <p:childTnLst>
                                    <p:animClr clrSpc="rgb" dir="cw">
                                      <p:cBhvr>
                                        <p:cTn id="58" dur="10" fill="hold"/>
                                        <p:tgtEl>
                                          <p:spTgt spid="32"/>
                                        </p:tgtEl>
                                        <p:attrNameLst>
                                          <p:attrName>fillcolor</p:attrName>
                                        </p:attrNameLst>
                                      </p:cBhvr>
                                      <p:to>
                                        <a:srgbClr val="FFFFFF"/>
                                      </p:to>
                                    </p:animClr>
                                    <p:set>
                                      <p:cBhvr>
                                        <p:cTn id="59" dur="10" fill="hold"/>
                                        <p:tgtEl>
                                          <p:spTgt spid="32"/>
                                        </p:tgtEl>
                                        <p:attrNameLst>
                                          <p:attrName>fill.type</p:attrName>
                                        </p:attrNameLst>
                                      </p:cBhvr>
                                      <p:to>
                                        <p:strVal val="solid"/>
                                      </p:to>
                                    </p:set>
                                    <p:set>
                                      <p:cBhvr>
                                        <p:cTn id="60" dur="10" fill="hold"/>
                                        <p:tgtEl>
                                          <p:spTgt spid="32"/>
                                        </p:tgtEl>
                                        <p:attrNameLst>
                                          <p:attrName>fill.on</p:attrName>
                                        </p:attrNameLst>
                                      </p:cBhvr>
                                      <p:to>
                                        <p:strVal val="true"/>
                                      </p:to>
                                    </p:set>
                                  </p:childTnLst>
                                </p:cTn>
                              </p:par>
                            </p:childTnLst>
                          </p:cTn>
                        </p:par>
                        <p:par>
                          <p:cTn id="61" fill="hold">
                            <p:stCondLst>
                              <p:cond delay="270"/>
                            </p:stCondLst>
                            <p:childTnLst>
                              <p:par>
                                <p:cTn id="62" presetID="1" presetClass="emph" presetSubtype="2" fill="hold" nodeType="afterEffect">
                                  <p:stCondLst>
                                    <p:cond delay="250"/>
                                  </p:stCondLst>
                                  <p:childTnLst>
                                    <p:animClr clrSpc="rgb" dir="cw">
                                      <p:cBhvr>
                                        <p:cTn id="63" dur="10" fill="hold"/>
                                        <p:tgtEl>
                                          <p:spTgt spid="32"/>
                                        </p:tgtEl>
                                        <p:attrNameLst>
                                          <p:attrName>fillcolor</p:attrName>
                                        </p:attrNameLst>
                                      </p:cBhvr>
                                      <p:to>
                                        <a:srgbClr val="FF8181"/>
                                      </p:to>
                                    </p:animClr>
                                    <p:set>
                                      <p:cBhvr>
                                        <p:cTn id="64" dur="10" fill="hold"/>
                                        <p:tgtEl>
                                          <p:spTgt spid="32"/>
                                        </p:tgtEl>
                                        <p:attrNameLst>
                                          <p:attrName>fill.type</p:attrName>
                                        </p:attrNameLst>
                                      </p:cBhvr>
                                      <p:to>
                                        <p:strVal val="solid"/>
                                      </p:to>
                                    </p:set>
                                    <p:set>
                                      <p:cBhvr>
                                        <p:cTn id="65" dur="10" fill="hold"/>
                                        <p:tgtEl>
                                          <p:spTgt spid="32"/>
                                        </p:tgtEl>
                                        <p:attrNameLst>
                                          <p:attrName>fill.on</p:attrName>
                                        </p:attrNameLst>
                                      </p:cBhvr>
                                      <p:to>
                                        <p:strVal val="true"/>
                                      </p:to>
                                    </p:set>
                                  </p:childTnLst>
                                </p:cTn>
                              </p:par>
                            </p:childTnLst>
                          </p:cTn>
                        </p:par>
                        <p:par>
                          <p:cTn id="66" fill="hold">
                            <p:stCondLst>
                              <p:cond delay="530"/>
                            </p:stCondLst>
                            <p:childTnLst>
                              <p:par>
                                <p:cTn id="67" presetID="1" presetClass="emph" presetSubtype="2" fill="hold" nodeType="afterEffect">
                                  <p:stCondLst>
                                    <p:cond delay="250"/>
                                  </p:stCondLst>
                                  <p:childTnLst>
                                    <p:animClr clrSpc="rgb" dir="cw">
                                      <p:cBhvr>
                                        <p:cTn id="68" dur="10" fill="hold"/>
                                        <p:tgtEl>
                                          <p:spTgt spid="32"/>
                                        </p:tgtEl>
                                        <p:attrNameLst>
                                          <p:attrName>fillcolor</p:attrName>
                                        </p:attrNameLst>
                                      </p:cBhvr>
                                      <p:to>
                                        <a:srgbClr val="FFFFFF"/>
                                      </p:to>
                                    </p:animClr>
                                    <p:set>
                                      <p:cBhvr>
                                        <p:cTn id="69" dur="10" fill="hold"/>
                                        <p:tgtEl>
                                          <p:spTgt spid="32"/>
                                        </p:tgtEl>
                                        <p:attrNameLst>
                                          <p:attrName>fill.type</p:attrName>
                                        </p:attrNameLst>
                                      </p:cBhvr>
                                      <p:to>
                                        <p:strVal val="solid"/>
                                      </p:to>
                                    </p:set>
                                    <p:set>
                                      <p:cBhvr>
                                        <p:cTn id="70" dur="10" fill="hold"/>
                                        <p:tgtEl>
                                          <p:spTgt spid="32"/>
                                        </p:tgtEl>
                                        <p:attrNameLst>
                                          <p:attrName>fill.on</p:attrName>
                                        </p:attrNameLst>
                                      </p:cBhvr>
                                      <p:to>
                                        <p:strVal val="true"/>
                                      </p:to>
                                    </p:set>
                                  </p:childTnLst>
                                </p:cTn>
                              </p:par>
                            </p:childTnLst>
                          </p:cTn>
                        </p:par>
                        <p:par>
                          <p:cTn id="71" fill="hold">
                            <p:stCondLst>
                              <p:cond delay="790"/>
                            </p:stCondLst>
                            <p:childTnLst>
                              <p:par>
                                <p:cTn id="72" presetID="1" presetClass="emph" presetSubtype="2" fill="hold" nodeType="afterEffect">
                                  <p:stCondLst>
                                    <p:cond delay="250"/>
                                  </p:stCondLst>
                                  <p:childTnLst>
                                    <p:animClr clrSpc="rgb" dir="cw">
                                      <p:cBhvr>
                                        <p:cTn id="73" dur="10" fill="hold"/>
                                        <p:tgtEl>
                                          <p:spTgt spid="32"/>
                                        </p:tgtEl>
                                        <p:attrNameLst>
                                          <p:attrName>fillcolor</p:attrName>
                                        </p:attrNameLst>
                                      </p:cBhvr>
                                      <p:to>
                                        <a:srgbClr val="FF8181"/>
                                      </p:to>
                                    </p:animClr>
                                    <p:set>
                                      <p:cBhvr>
                                        <p:cTn id="74" dur="10" fill="hold"/>
                                        <p:tgtEl>
                                          <p:spTgt spid="32"/>
                                        </p:tgtEl>
                                        <p:attrNameLst>
                                          <p:attrName>fill.type</p:attrName>
                                        </p:attrNameLst>
                                      </p:cBhvr>
                                      <p:to>
                                        <p:strVal val="solid"/>
                                      </p:to>
                                    </p:set>
                                    <p:set>
                                      <p:cBhvr>
                                        <p:cTn id="75" dur="10" fill="hold"/>
                                        <p:tgtEl>
                                          <p:spTgt spid="32"/>
                                        </p:tgtEl>
                                        <p:attrNameLst>
                                          <p:attrName>fill.on</p:attrName>
                                        </p:attrNameLst>
                                      </p:cBhvr>
                                      <p:to>
                                        <p:strVal val="true"/>
                                      </p:to>
                                    </p:set>
                                  </p:childTnLst>
                                </p:cTn>
                              </p:par>
                            </p:childTnLst>
                          </p:cTn>
                        </p:par>
                        <p:par>
                          <p:cTn id="76" fill="hold">
                            <p:stCondLst>
                              <p:cond delay="1050"/>
                            </p:stCondLst>
                            <p:childTnLst>
                              <p:par>
                                <p:cTn id="77" presetID="1" presetClass="emph" presetSubtype="2" fill="hold" nodeType="afterEffect">
                                  <p:stCondLst>
                                    <p:cond delay="250"/>
                                  </p:stCondLst>
                                  <p:childTnLst>
                                    <p:animClr clrSpc="rgb" dir="cw">
                                      <p:cBhvr>
                                        <p:cTn id="78" dur="10" fill="hold"/>
                                        <p:tgtEl>
                                          <p:spTgt spid="32"/>
                                        </p:tgtEl>
                                        <p:attrNameLst>
                                          <p:attrName>fillcolor</p:attrName>
                                        </p:attrNameLst>
                                      </p:cBhvr>
                                      <p:to>
                                        <a:srgbClr val="FFFFFF"/>
                                      </p:to>
                                    </p:animClr>
                                    <p:set>
                                      <p:cBhvr>
                                        <p:cTn id="79" dur="10" fill="hold"/>
                                        <p:tgtEl>
                                          <p:spTgt spid="32"/>
                                        </p:tgtEl>
                                        <p:attrNameLst>
                                          <p:attrName>fill.type</p:attrName>
                                        </p:attrNameLst>
                                      </p:cBhvr>
                                      <p:to>
                                        <p:strVal val="solid"/>
                                      </p:to>
                                    </p:set>
                                    <p:set>
                                      <p:cBhvr>
                                        <p:cTn id="80" dur="10" fill="hold"/>
                                        <p:tgtEl>
                                          <p:spTgt spid="32"/>
                                        </p:tgtEl>
                                        <p:attrNameLst>
                                          <p:attrName>fill.on</p:attrName>
                                        </p:attrNameLst>
                                      </p:cBhvr>
                                      <p:to>
                                        <p:strVal val="true"/>
                                      </p:to>
                                    </p:set>
                                  </p:childTnLst>
                                </p:cTn>
                              </p:par>
                            </p:childTnLst>
                          </p:cTn>
                        </p:par>
                        <p:par>
                          <p:cTn id="81" fill="hold">
                            <p:stCondLst>
                              <p:cond delay="1310"/>
                            </p:stCondLst>
                            <p:childTnLst>
                              <p:par>
                                <p:cTn id="82" presetID="1" presetClass="emph" presetSubtype="2" fill="hold" nodeType="afterEffect">
                                  <p:stCondLst>
                                    <p:cond delay="250"/>
                                  </p:stCondLst>
                                  <p:childTnLst>
                                    <p:animClr clrSpc="rgb" dir="cw">
                                      <p:cBhvr>
                                        <p:cTn id="83" dur="10" fill="hold"/>
                                        <p:tgtEl>
                                          <p:spTgt spid="32"/>
                                        </p:tgtEl>
                                        <p:attrNameLst>
                                          <p:attrName>fillcolor</p:attrName>
                                        </p:attrNameLst>
                                      </p:cBhvr>
                                      <p:to>
                                        <a:srgbClr val="FF8181"/>
                                      </p:to>
                                    </p:animClr>
                                    <p:set>
                                      <p:cBhvr>
                                        <p:cTn id="84" dur="10" fill="hold"/>
                                        <p:tgtEl>
                                          <p:spTgt spid="32"/>
                                        </p:tgtEl>
                                        <p:attrNameLst>
                                          <p:attrName>fill.type</p:attrName>
                                        </p:attrNameLst>
                                      </p:cBhvr>
                                      <p:to>
                                        <p:strVal val="solid"/>
                                      </p:to>
                                    </p:set>
                                    <p:set>
                                      <p:cBhvr>
                                        <p:cTn id="85" dur="10" fill="hold"/>
                                        <p:tgtEl>
                                          <p:spTgt spid="32"/>
                                        </p:tgtEl>
                                        <p:attrNameLst>
                                          <p:attrName>fill.on</p:attrName>
                                        </p:attrNameLst>
                                      </p:cBhvr>
                                      <p:to>
                                        <p:strVal val="true"/>
                                      </p:to>
                                    </p:set>
                                  </p:childTnLst>
                                </p:cTn>
                              </p:par>
                            </p:childTnLst>
                          </p:cTn>
                        </p:par>
                        <p:par>
                          <p:cTn id="86" fill="hold">
                            <p:stCondLst>
                              <p:cond delay="1570"/>
                            </p:stCondLst>
                            <p:childTnLst>
                              <p:par>
                                <p:cTn id="87" presetID="1" presetClass="emph" presetSubtype="2" fill="hold" nodeType="afterEffect">
                                  <p:stCondLst>
                                    <p:cond delay="250"/>
                                  </p:stCondLst>
                                  <p:childTnLst>
                                    <p:animClr clrSpc="rgb" dir="cw">
                                      <p:cBhvr>
                                        <p:cTn id="88" dur="10" fill="hold"/>
                                        <p:tgtEl>
                                          <p:spTgt spid="32"/>
                                        </p:tgtEl>
                                        <p:attrNameLst>
                                          <p:attrName>fillcolor</p:attrName>
                                        </p:attrNameLst>
                                      </p:cBhvr>
                                      <p:to>
                                        <a:srgbClr val="FFFFFF"/>
                                      </p:to>
                                    </p:animClr>
                                    <p:set>
                                      <p:cBhvr>
                                        <p:cTn id="89" dur="10" fill="hold"/>
                                        <p:tgtEl>
                                          <p:spTgt spid="32"/>
                                        </p:tgtEl>
                                        <p:attrNameLst>
                                          <p:attrName>fill.type</p:attrName>
                                        </p:attrNameLst>
                                      </p:cBhvr>
                                      <p:to>
                                        <p:strVal val="solid"/>
                                      </p:to>
                                    </p:set>
                                    <p:set>
                                      <p:cBhvr>
                                        <p:cTn id="90" dur="10" fill="hold"/>
                                        <p:tgtEl>
                                          <p:spTgt spid="32"/>
                                        </p:tgtEl>
                                        <p:attrNameLst>
                                          <p:attrName>fill.on</p:attrName>
                                        </p:attrNameLst>
                                      </p:cBhvr>
                                      <p:to>
                                        <p:strVal val="true"/>
                                      </p:to>
                                    </p:set>
                                  </p:childTnLst>
                                </p:cTn>
                              </p:par>
                            </p:childTnLst>
                          </p:cTn>
                        </p:par>
                        <p:par>
                          <p:cTn id="91" fill="hold">
                            <p:stCondLst>
                              <p:cond delay="1830"/>
                            </p:stCondLst>
                            <p:childTnLst>
                              <p:par>
                                <p:cTn id="92" presetID="1" presetClass="emph" presetSubtype="2" fill="hold" nodeType="afterEffect">
                                  <p:stCondLst>
                                    <p:cond delay="250"/>
                                  </p:stCondLst>
                                  <p:childTnLst>
                                    <p:animClr clrSpc="rgb" dir="cw">
                                      <p:cBhvr>
                                        <p:cTn id="93" dur="10" fill="hold"/>
                                        <p:tgtEl>
                                          <p:spTgt spid="32"/>
                                        </p:tgtEl>
                                        <p:attrNameLst>
                                          <p:attrName>fillcolor</p:attrName>
                                        </p:attrNameLst>
                                      </p:cBhvr>
                                      <p:to>
                                        <a:srgbClr val="FF8181"/>
                                      </p:to>
                                    </p:animClr>
                                    <p:set>
                                      <p:cBhvr>
                                        <p:cTn id="94" dur="10" fill="hold"/>
                                        <p:tgtEl>
                                          <p:spTgt spid="32"/>
                                        </p:tgtEl>
                                        <p:attrNameLst>
                                          <p:attrName>fill.type</p:attrName>
                                        </p:attrNameLst>
                                      </p:cBhvr>
                                      <p:to>
                                        <p:strVal val="solid"/>
                                      </p:to>
                                    </p:set>
                                    <p:set>
                                      <p:cBhvr>
                                        <p:cTn id="95" dur="10" fill="hold"/>
                                        <p:tgtEl>
                                          <p:spTgt spid="32"/>
                                        </p:tgtEl>
                                        <p:attrNameLst>
                                          <p:attrName>fill.on</p:attrName>
                                        </p:attrNameLst>
                                      </p:cBhvr>
                                      <p:to>
                                        <p:strVal val="true"/>
                                      </p:to>
                                    </p:set>
                                  </p:childTnLst>
                                </p:cTn>
                              </p:par>
                            </p:childTnLst>
                          </p:cTn>
                        </p:par>
                        <p:par>
                          <p:cTn id="96" fill="hold">
                            <p:stCondLst>
                              <p:cond delay="2090"/>
                            </p:stCondLst>
                            <p:childTnLst>
                              <p:par>
                                <p:cTn id="97" presetID="1" presetClass="emph" presetSubtype="2" fill="hold" nodeType="afterEffect">
                                  <p:stCondLst>
                                    <p:cond delay="250"/>
                                  </p:stCondLst>
                                  <p:childTnLst>
                                    <p:animClr clrSpc="rgb" dir="cw">
                                      <p:cBhvr>
                                        <p:cTn id="98" dur="10" fill="hold"/>
                                        <p:tgtEl>
                                          <p:spTgt spid="32"/>
                                        </p:tgtEl>
                                        <p:attrNameLst>
                                          <p:attrName>fillcolor</p:attrName>
                                        </p:attrNameLst>
                                      </p:cBhvr>
                                      <p:to>
                                        <a:srgbClr val="FFFFFF"/>
                                      </p:to>
                                    </p:animClr>
                                    <p:set>
                                      <p:cBhvr>
                                        <p:cTn id="99" dur="10" fill="hold"/>
                                        <p:tgtEl>
                                          <p:spTgt spid="32"/>
                                        </p:tgtEl>
                                        <p:attrNameLst>
                                          <p:attrName>fill.type</p:attrName>
                                        </p:attrNameLst>
                                      </p:cBhvr>
                                      <p:to>
                                        <p:strVal val="solid"/>
                                      </p:to>
                                    </p:set>
                                    <p:set>
                                      <p:cBhvr>
                                        <p:cTn id="100" dur="10" fill="hold"/>
                                        <p:tgtEl>
                                          <p:spTgt spid="32"/>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27">
                                            <p:txEl>
                                              <p:pRg st="4" end="4"/>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p:bldP spid="28" grpId="0" animBg="1"/>
      <p:bldP spid="29" grpId="0" animBg="1"/>
      <p:bldP spid="30" grpId="0" animBg="1"/>
      <p:bldP spid="31" grpId="0" animBg="1"/>
      <p:bldP spid="32" grpId="0" animBg="1"/>
      <p:bldP spid="33"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Induce Errors</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8750" y="1400176"/>
            <a:ext cx="1752600" cy="1752600"/>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72050" y="1257006"/>
            <a:ext cx="3761672" cy="2542032"/>
          </a:xfrm>
          <a:prstGeom prst="rect">
            <a:avLst/>
          </a:prstGeom>
        </p:spPr>
      </p:pic>
      <p:sp>
        <p:nvSpPr>
          <p:cNvPr id="3" name="Left-Right Arrow 2"/>
          <p:cNvSpPr/>
          <p:nvPr/>
        </p:nvSpPr>
        <p:spPr>
          <a:xfrm>
            <a:off x="3276600" y="1827362"/>
            <a:ext cx="1695450" cy="895352"/>
          </a:xfrm>
          <a:prstGeom prst="lef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smtClean="0">
                <a:latin typeface="+mj-lt"/>
              </a:rPr>
              <a:t>DDR3</a:t>
            </a:r>
            <a:endParaRPr lang="en-US" sz="3600" b="1">
              <a:latin typeface="+mj-lt"/>
            </a:endParaRPr>
          </a:p>
        </p:txBody>
      </p:sp>
      <p:sp>
        <p:nvSpPr>
          <p:cNvPr id="6" name="TextBox 5"/>
          <p:cNvSpPr txBox="1"/>
          <p:nvPr/>
        </p:nvSpPr>
        <p:spPr>
          <a:xfrm>
            <a:off x="4972050" y="914401"/>
            <a:ext cx="3761672" cy="638176"/>
          </a:xfrm>
          <a:prstGeom prst="rect">
            <a:avLst/>
          </a:prstGeom>
          <a:noFill/>
        </p:spPr>
        <p:txBody>
          <a:bodyPr wrap="square" rtlCol="0" anchor="ctr">
            <a:noAutofit/>
          </a:bodyPr>
          <a:lstStyle/>
          <a:p>
            <a:pPr algn="ctr"/>
            <a:r>
              <a:rPr lang="en-US" sz="3600" b="1" smtClean="0">
                <a:solidFill>
                  <a:schemeClr val="tx1">
                    <a:lumMod val="65000"/>
                    <a:lumOff val="35000"/>
                  </a:schemeClr>
                </a:solidFill>
                <a:latin typeface="+mj-lt"/>
              </a:rPr>
              <a:t>DRAM Module</a:t>
            </a:r>
            <a:endParaRPr lang="en-US" sz="3600" b="1">
              <a:solidFill>
                <a:schemeClr val="tx1">
                  <a:lumMod val="65000"/>
                  <a:lumOff val="35000"/>
                </a:schemeClr>
              </a:solidFill>
              <a:latin typeface="+mj-lt"/>
            </a:endParaRPr>
          </a:p>
        </p:txBody>
      </p:sp>
      <p:sp>
        <p:nvSpPr>
          <p:cNvPr id="7" name="TextBox 6"/>
          <p:cNvSpPr txBox="1"/>
          <p:nvPr/>
        </p:nvSpPr>
        <p:spPr>
          <a:xfrm>
            <a:off x="685800" y="914400"/>
            <a:ext cx="3238500" cy="638176"/>
          </a:xfrm>
          <a:prstGeom prst="rect">
            <a:avLst/>
          </a:prstGeom>
          <a:noFill/>
        </p:spPr>
        <p:txBody>
          <a:bodyPr wrap="square" rtlCol="0" anchor="ctr">
            <a:noAutofit/>
          </a:bodyPr>
          <a:lstStyle/>
          <a:p>
            <a:pPr algn="ctr"/>
            <a:r>
              <a:rPr lang="en-US" sz="3600" b="1" smtClean="0">
                <a:solidFill>
                  <a:schemeClr val="tx1">
                    <a:lumMod val="65000"/>
                    <a:lumOff val="35000"/>
                  </a:schemeClr>
                </a:solidFill>
                <a:latin typeface="+mj-lt"/>
              </a:rPr>
              <a:t>x86 CPU</a:t>
            </a:r>
            <a:endParaRPr lang="en-US" sz="3600" b="1">
              <a:solidFill>
                <a:schemeClr val="tx1">
                  <a:lumMod val="65000"/>
                  <a:lumOff val="35000"/>
                </a:schemeClr>
              </a:solidFill>
              <a:latin typeface="+mj-lt"/>
            </a:endParaRPr>
          </a:p>
        </p:txBody>
      </p:sp>
      <p:sp>
        <p:nvSpPr>
          <p:cNvPr id="4" name="Rectangle 3"/>
          <p:cNvSpPr/>
          <p:nvPr/>
        </p:nvSpPr>
        <p:spPr>
          <a:xfrm>
            <a:off x="4972050" y="3028951"/>
            <a:ext cx="3761672"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RAM"/>
          <p:cNvSpPr/>
          <p:nvPr/>
        </p:nvSpPr>
        <p:spPr>
          <a:xfrm>
            <a:off x="5105400" y="3352801"/>
            <a:ext cx="3505200" cy="3048000"/>
          </a:xfrm>
          <a:prstGeom prst="roundRect">
            <a:avLst>
              <a:gd name="adj" fmla="val 11319"/>
            </a:avLst>
          </a:prstGeom>
          <a:solidFill>
            <a:schemeClr val="bg1">
              <a:lumMod val="75000"/>
            </a:schemeClr>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YArrow"/>
          <p:cNvCxnSpPr>
            <a:stCxn id="26" idx="3"/>
            <a:endCxn id="29" idx="1"/>
          </p:cNvCxnSpPr>
          <p:nvPr/>
        </p:nvCxnSpPr>
        <p:spPr>
          <a:xfrm>
            <a:off x="5715000" y="5448300"/>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6" name="Y"/>
          <p:cNvSpPr/>
          <p:nvPr/>
        </p:nvSpPr>
        <p:spPr>
          <a:xfrm>
            <a:off x="5105401" y="5257800"/>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r"/>
            <a:r>
              <a:rPr lang="en-US" sz="3200" b="1">
                <a:solidFill>
                  <a:srgbClr val="FF0000"/>
                </a:solidFill>
                <a:latin typeface="Courier New" panose="02070309020205020404" pitchFamily="49" charset="0"/>
                <a:cs typeface="Courier New" panose="02070309020205020404" pitchFamily="49" charset="0"/>
              </a:rPr>
              <a:t>Y</a:t>
            </a:r>
            <a:endParaRPr lang="en-US" sz="2800" b="1">
              <a:solidFill>
                <a:srgbClr val="FF0000"/>
              </a:solidFill>
              <a:latin typeface="Courier New" panose="02070309020205020404" pitchFamily="49" charset="0"/>
              <a:cs typeface="Courier New" panose="02070309020205020404" pitchFamily="49" charset="0"/>
            </a:endParaRPr>
          </a:p>
        </p:txBody>
      </p:sp>
      <p:cxnSp>
        <p:nvCxnSpPr>
          <p:cNvPr id="9" name="XArrow"/>
          <p:cNvCxnSpPr>
            <a:stCxn id="25" idx="3"/>
          </p:cNvCxnSpPr>
          <p:nvPr/>
        </p:nvCxnSpPr>
        <p:spPr>
          <a:xfrm>
            <a:off x="5715000" y="4305300"/>
            <a:ext cx="381000" cy="0"/>
          </a:xfrm>
          <a:prstGeom prst="straightConnector1">
            <a:avLst/>
          </a:prstGeom>
          <a:ln w="38100" cap="rnd">
            <a:solidFill>
              <a:srgbClr val="FF0000"/>
            </a:solidFill>
            <a:round/>
            <a:tailEnd type="arrow" w="lg" len="med"/>
          </a:ln>
        </p:spPr>
        <p:style>
          <a:lnRef idx="1">
            <a:schemeClr val="accent1"/>
          </a:lnRef>
          <a:fillRef idx="0">
            <a:schemeClr val="accent1"/>
          </a:fillRef>
          <a:effectRef idx="0">
            <a:schemeClr val="accent1"/>
          </a:effectRef>
          <a:fontRef idx="minor">
            <a:schemeClr val="tx1"/>
          </a:fontRef>
        </p:style>
      </p:cxnSp>
      <p:sp>
        <p:nvSpPr>
          <p:cNvPr id="25" name="X"/>
          <p:cNvSpPr/>
          <p:nvPr/>
        </p:nvSpPr>
        <p:spPr>
          <a:xfrm>
            <a:off x="5105401" y="4114800"/>
            <a:ext cx="609599" cy="381000"/>
          </a:xfrm>
          <a:prstGeom prst="rect">
            <a:avLst/>
          </a:prstGeom>
          <a:noFill/>
          <a:ln w="28575">
            <a:noFill/>
          </a:ln>
        </p:spPr>
        <p:style>
          <a:lnRef idx="2">
            <a:schemeClr val="accent3">
              <a:shade val="50000"/>
            </a:schemeClr>
          </a:lnRef>
          <a:fillRef idx="1">
            <a:schemeClr val="accent3"/>
          </a:fillRef>
          <a:effectRef idx="0">
            <a:schemeClr val="accent3"/>
          </a:effectRef>
          <a:fontRef idx="minor">
            <a:schemeClr val="lt1"/>
          </a:fontRef>
        </p:style>
        <p:txBody>
          <a:bodyPr rIns="91440" rtlCol="0" anchor="ctr"/>
          <a:lstStyle/>
          <a:p>
            <a:pPr algn="r"/>
            <a:r>
              <a:rPr lang="en-US" sz="3200" b="1" smtClean="0">
                <a:solidFill>
                  <a:srgbClr val="FF0000"/>
                </a:solidFill>
                <a:latin typeface="Courier New" panose="02070309020205020404" pitchFamily="49" charset="0"/>
                <a:cs typeface="Courier New" panose="02070309020205020404" pitchFamily="49" charset="0"/>
              </a:rPr>
              <a:t>X</a:t>
            </a:r>
            <a:endParaRPr lang="en-US" sz="2800" b="1">
              <a:solidFill>
                <a:srgbClr val="FF0000"/>
              </a:solidFill>
              <a:latin typeface="Courier New" panose="02070309020205020404" pitchFamily="49" charset="0"/>
              <a:cs typeface="Courier New" panose="02070309020205020404" pitchFamily="49" charset="0"/>
            </a:endParaRPr>
          </a:p>
        </p:txBody>
      </p:sp>
      <p:sp>
        <p:nvSpPr>
          <p:cNvPr id="28" name="Row"/>
          <p:cNvSpPr/>
          <p:nvPr/>
        </p:nvSpPr>
        <p:spPr>
          <a:xfrm>
            <a:off x="6096000" y="5638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3600">
              <a:solidFill>
                <a:schemeClr val="tx1"/>
              </a:solidFill>
              <a:latin typeface="Courier New" panose="02070309020205020404" pitchFamily="49" charset="0"/>
              <a:cs typeface="Courier New" panose="02070309020205020404" pitchFamily="49" charset="0"/>
            </a:endParaRPr>
          </a:p>
        </p:txBody>
      </p:sp>
      <p:sp>
        <p:nvSpPr>
          <p:cNvPr id="29" name="RowY"/>
          <p:cNvSpPr/>
          <p:nvPr/>
        </p:nvSpPr>
        <p:spPr>
          <a:xfrm>
            <a:off x="6096000" y="5257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0" name="Row"/>
          <p:cNvSpPr/>
          <p:nvPr/>
        </p:nvSpPr>
        <p:spPr>
          <a:xfrm>
            <a:off x="6096000" y="4876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1" name="Row"/>
          <p:cNvSpPr/>
          <p:nvPr/>
        </p:nvSpPr>
        <p:spPr>
          <a:xfrm>
            <a:off x="6096000" y="4495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2" name="RowX"/>
          <p:cNvSpPr/>
          <p:nvPr/>
        </p:nvSpPr>
        <p:spPr>
          <a:xfrm>
            <a:off x="6096000" y="4114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33" name="Row"/>
          <p:cNvSpPr/>
          <p:nvPr/>
        </p:nvSpPr>
        <p:spPr>
          <a:xfrm>
            <a:off x="6096000" y="3733800"/>
            <a:ext cx="21336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111111111</a:t>
            </a:r>
            <a:endParaRPr lang="en-US" sz="2800">
              <a:solidFill>
                <a:schemeClr val="tx1"/>
              </a:solidFill>
              <a:latin typeface="Courier New" panose="02070309020205020404" pitchFamily="49" charset="0"/>
              <a:cs typeface="Courier New" panose="02070309020205020404" pitchFamily="49" charset="0"/>
            </a:endParaRPr>
          </a:p>
        </p:txBody>
      </p:sp>
      <p:sp>
        <p:nvSpPr>
          <p:cNvPr id="16" name="CPU"/>
          <p:cNvSpPr/>
          <p:nvPr/>
        </p:nvSpPr>
        <p:spPr>
          <a:xfrm>
            <a:off x="419100" y="3352800"/>
            <a:ext cx="3771900" cy="3048001"/>
          </a:xfrm>
          <a:prstGeom prst="roundRect">
            <a:avLst>
              <a:gd name="adj" fmla="val 11319"/>
            </a:avLst>
          </a:prstGeom>
          <a:solidFill>
            <a:srgbClr val="0D3533"/>
          </a:solidFill>
          <a:ln w="571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14300">
              <a:lnSpc>
                <a:spcPct val="90000"/>
              </a:lnSpc>
            </a:pPr>
            <a:r>
              <a:rPr lang="en-US" sz="2800" u="sng" smtClean="0">
                <a:latin typeface="Courier New" panose="02070309020205020404" pitchFamily="49" charset="0"/>
                <a:cs typeface="Courier New" panose="02070309020205020404" pitchFamily="49" charset="0"/>
              </a:rPr>
              <a:t>loop</a:t>
            </a:r>
            <a:r>
              <a:rPr lang="en-US" sz="2800" smtClean="0">
                <a:latin typeface="Courier New" panose="02070309020205020404" pitchFamily="49" charset="0"/>
                <a:cs typeface="Courier New" panose="02070309020205020404" pitchFamily="49" charset="0"/>
              </a:rPr>
              <a:t>:</a:t>
            </a:r>
          </a:p>
          <a:p>
            <a:pPr marL="114300">
              <a:lnSpc>
                <a:spcPct val="90000"/>
              </a:lnSpc>
            </a:pPr>
            <a:r>
              <a:rPr lang="en-US" sz="2800" smtClean="0">
                <a:latin typeface="Courier New" panose="02070309020205020404" pitchFamily="49" charset="0"/>
                <a:cs typeface="Courier New" panose="02070309020205020404" pitchFamily="49" charset="0"/>
              </a:rPr>
              <a:t>  mov (</a:t>
            </a:r>
            <a:r>
              <a:rPr lang="en-US" sz="2800" b="1" smtClean="0">
                <a:solidFill>
                  <a:srgbClr val="FF0000"/>
                </a:solidFill>
                <a:latin typeface="Courier New" panose="02070309020205020404" pitchFamily="49" charset="0"/>
                <a:cs typeface="Courier New" panose="02070309020205020404" pitchFamily="49" charset="0"/>
              </a:rPr>
              <a:t>X</a:t>
            </a:r>
            <a:r>
              <a:rPr lang="en-US" sz="2800" smtClean="0">
                <a:latin typeface="Courier New" panose="02070309020205020404" pitchFamily="49" charset="0"/>
                <a:cs typeface="Courier New" panose="02070309020205020404" pitchFamily="49" charset="0"/>
              </a:rPr>
              <a:t>), %eax</a:t>
            </a:r>
          </a:p>
          <a:p>
            <a:pPr marL="114300">
              <a:lnSpc>
                <a:spcPct val="90000"/>
              </a:lnSpc>
            </a:pPr>
            <a:r>
              <a:rPr lang="en-US" sz="2800" smtClean="0">
                <a:latin typeface="Courier New" panose="02070309020205020404" pitchFamily="49" charset="0"/>
                <a:cs typeface="Courier New" panose="02070309020205020404" pitchFamily="49" charset="0"/>
              </a:rPr>
              <a:t>  mov (</a:t>
            </a:r>
            <a:r>
              <a:rPr lang="en-US" sz="2800" b="1" smtClean="0">
                <a:solidFill>
                  <a:srgbClr val="FF0000"/>
                </a:solidFill>
                <a:latin typeface="Courier New" panose="02070309020205020404" pitchFamily="49" charset="0"/>
                <a:cs typeface="Courier New" panose="02070309020205020404" pitchFamily="49" charset="0"/>
              </a:rPr>
              <a:t>Y</a:t>
            </a:r>
            <a:r>
              <a:rPr lang="en-US" sz="2800" smtClean="0">
                <a:latin typeface="Courier New" panose="02070309020205020404" pitchFamily="49" charset="0"/>
                <a:cs typeface="Courier New" panose="02070309020205020404" pitchFamily="49" charset="0"/>
              </a:rPr>
              <a:t>), %ebx</a:t>
            </a:r>
          </a:p>
          <a:p>
            <a:pPr marL="114300">
              <a:lnSpc>
                <a:spcPct val="90000"/>
              </a:lnSpc>
            </a:pPr>
            <a:r>
              <a:rPr lang="en-US" sz="2800" smtClean="0">
                <a:latin typeface="Courier New" panose="02070309020205020404" pitchFamily="49" charset="0"/>
                <a:cs typeface="Courier New" panose="02070309020205020404" pitchFamily="49" charset="0"/>
              </a:rPr>
              <a:t>  clflush </a:t>
            </a:r>
            <a:r>
              <a:rPr lang="en-US" sz="2800">
                <a:latin typeface="Courier New" panose="02070309020205020404" pitchFamily="49" charset="0"/>
                <a:cs typeface="Courier New" panose="02070309020205020404" pitchFamily="49" charset="0"/>
              </a:rPr>
              <a:t>(</a:t>
            </a:r>
            <a:r>
              <a:rPr lang="en-US" sz="2800" b="1">
                <a:solidFill>
                  <a:srgbClr val="FF0000"/>
                </a:solidFill>
                <a:latin typeface="Courier New" panose="02070309020205020404" pitchFamily="49" charset="0"/>
                <a:cs typeface="Courier New" panose="02070309020205020404" pitchFamily="49" charset="0"/>
              </a:rPr>
              <a:t>X</a:t>
            </a:r>
            <a:r>
              <a:rPr lang="en-US" sz="2800">
                <a:latin typeface="Courier New" panose="02070309020205020404" pitchFamily="49" charset="0"/>
                <a:cs typeface="Courier New" panose="02070309020205020404" pitchFamily="49" charset="0"/>
              </a:rPr>
              <a:t>)</a:t>
            </a:r>
            <a:endParaRPr lang="en-US" sz="2800" smtClean="0">
              <a:latin typeface="Courier New" panose="02070309020205020404" pitchFamily="49" charset="0"/>
              <a:cs typeface="Courier New" panose="02070309020205020404" pitchFamily="49" charset="0"/>
            </a:endParaRPr>
          </a:p>
          <a:p>
            <a:pPr marL="114300">
              <a:lnSpc>
                <a:spcPct val="90000"/>
              </a:lnSpc>
            </a:pPr>
            <a:r>
              <a:rPr lang="en-US" sz="2800">
                <a:latin typeface="Courier New" panose="02070309020205020404" pitchFamily="49" charset="0"/>
                <a:cs typeface="Courier New" panose="02070309020205020404" pitchFamily="49" charset="0"/>
              </a:rPr>
              <a:t> </a:t>
            </a:r>
            <a:r>
              <a:rPr lang="en-US" sz="2800" smtClean="0">
                <a:latin typeface="Courier New" panose="02070309020205020404" pitchFamily="49" charset="0"/>
                <a:cs typeface="Courier New" panose="02070309020205020404" pitchFamily="49" charset="0"/>
              </a:rPr>
              <a:t> clflush (</a:t>
            </a:r>
            <a:r>
              <a:rPr lang="en-US" sz="2800" b="1" smtClean="0">
                <a:solidFill>
                  <a:srgbClr val="FF0000"/>
                </a:solidFill>
                <a:latin typeface="Courier New" panose="02070309020205020404" pitchFamily="49" charset="0"/>
                <a:cs typeface="Courier New" panose="02070309020205020404" pitchFamily="49" charset="0"/>
              </a:rPr>
              <a:t>Y</a:t>
            </a:r>
            <a:r>
              <a:rPr lang="en-US" sz="2800" smtClean="0">
                <a:latin typeface="Courier New" panose="02070309020205020404" pitchFamily="49" charset="0"/>
                <a:cs typeface="Courier New" panose="02070309020205020404" pitchFamily="49" charset="0"/>
              </a:rPr>
              <a:t>)</a:t>
            </a:r>
          </a:p>
          <a:p>
            <a:pPr marL="114300">
              <a:lnSpc>
                <a:spcPct val="90000"/>
              </a:lnSpc>
            </a:pPr>
            <a:r>
              <a:rPr lang="en-US" sz="2800">
                <a:latin typeface="Courier New" panose="02070309020205020404" pitchFamily="49" charset="0"/>
                <a:cs typeface="Courier New" panose="02070309020205020404" pitchFamily="49" charset="0"/>
              </a:rPr>
              <a:t> </a:t>
            </a:r>
            <a:r>
              <a:rPr lang="en-US" sz="2800" smtClean="0">
                <a:latin typeface="Courier New" panose="02070309020205020404" pitchFamily="49" charset="0"/>
                <a:cs typeface="Courier New" panose="02070309020205020404" pitchFamily="49" charset="0"/>
              </a:rPr>
              <a:t> mfence</a:t>
            </a:r>
          </a:p>
          <a:p>
            <a:pPr marL="114300">
              <a:lnSpc>
                <a:spcPct val="90000"/>
              </a:lnSpc>
            </a:pPr>
            <a:r>
              <a:rPr lang="en-US" sz="2800" smtClean="0">
                <a:latin typeface="Courier New" panose="02070309020205020404" pitchFamily="49" charset="0"/>
                <a:cs typeface="Courier New" panose="02070309020205020404" pitchFamily="49" charset="0"/>
              </a:rPr>
              <a:t>  jmp </a:t>
            </a:r>
            <a:r>
              <a:rPr lang="en-US" sz="2800" u="sng" smtClean="0">
                <a:latin typeface="Courier New" panose="02070309020205020404" pitchFamily="49" charset="0"/>
                <a:cs typeface="Courier New" panose="02070309020205020404" pitchFamily="49" charset="0"/>
              </a:rPr>
              <a:t>loop</a:t>
            </a:r>
            <a:endParaRPr lang="en-US" sz="2800">
              <a:latin typeface="Courier New" panose="02070309020205020404" pitchFamily="49" charset="0"/>
              <a:cs typeface="Courier New" panose="02070309020205020404" pitchFamily="49" charset="0"/>
            </a:endParaRPr>
          </a:p>
        </p:txBody>
      </p:sp>
      <p:sp>
        <p:nvSpPr>
          <p:cNvPr id="38" name="CachelineY"/>
          <p:cNvSpPr/>
          <p:nvPr/>
        </p:nvSpPr>
        <p:spPr>
          <a:xfrm>
            <a:off x="6096000" y="5256362"/>
            <a:ext cx="10668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a:t>
            </a:r>
            <a:endParaRPr lang="en-US" sz="2800">
              <a:solidFill>
                <a:schemeClr val="tx1"/>
              </a:solidFill>
              <a:latin typeface="Courier New" panose="02070309020205020404" pitchFamily="49" charset="0"/>
              <a:cs typeface="Courier New" panose="02070309020205020404" pitchFamily="49" charset="0"/>
            </a:endParaRPr>
          </a:p>
        </p:txBody>
      </p:sp>
      <p:sp>
        <p:nvSpPr>
          <p:cNvPr id="34" name="CachelineX"/>
          <p:cNvSpPr/>
          <p:nvPr/>
        </p:nvSpPr>
        <p:spPr>
          <a:xfrm>
            <a:off x="6096000" y="4114800"/>
            <a:ext cx="1066800" cy="381000"/>
          </a:xfrm>
          <a:prstGeom prst="rect">
            <a:avLst/>
          </a:prstGeom>
          <a:solidFill>
            <a:schemeClr val="bg1"/>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smtClean="0">
                <a:solidFill>
                  <a:schemeClr val="tx1"/>
                </a:solidFill>
                <a:latin typeface="Courier New" panose="02070309020205020404" pitchFamily="49" charset="0"/>
                <a:cs typeface="Courier New" panose="02070309020205020404" pitchFamily="49" charset="0"/>
              </a:rPr>
              <a:t>1111</a:t>
            </a:r>
            <a:endParaRPr lang="en-US" sz="2800">
              <a:solidFill>
                <a:schemeClr val="tx1"/>
              </a:solidFill>
              <a:latin typeface="Courier New" panose="02070309020205020404" pitchFamily="49" charset="0"/>
              <a:cs typeface="Courier New" panose="02070309020205020404" pitchFamily="49" charset="0"/>
            </a:endParaRPr>
          </a:p>
        </p:txBody>
      </p:sp>
      <p:sp>
        <p:nvSpPr>
          <p:cNvPr id="41" name="Error"/>
          <p:cNvSpPr/>
          <p:nvPr/>
        </p:nvSpPr>
        <p:spPr>
          <a:xfrm>
            <a:off x="6096000" y="5637510"/>
            <a:ext cx="2133600" cy="381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11</a:t>
            </a: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1111</a:t>
            </a:r>
            <a:r>
              <a:rPr lang="en-US" sz="2800" b="1" dirty="0" smtClean="0">
                <a:solidFill>
                  <a:srgbClr val="FF0000"/>
                </a:solidFill>
                <a:latin typeface="Courier New" panose="02070309020205020404" pitchFamily="49" charset="0"/>
                <a:cs typeface="Courier New" panose="02070309020205020404" pitchFamily="49" charset="0"/>
              </a:rPr>
              <a:t>0</a:t>
            </a:r>
            <a:endParaRPr lang="en-US" sz="2800" dirty="0">
              <a:solidFill>
                <a:srgbClr val="FF0000"/>
              </a:solidFill>
              <a:latin typeface="Courier New" panose="02070309020205020404" pitchFamily="49" charset="0"/>
              <a:cs typeface="Courier New" panose="02070309020205020404" pitchFamily="49" charset="0"/>
            </a:endParaRPr>
          </a:p>
        </p:txBody>
      </p:sp>
      <p:sp>
        <p:nvSpPr>
          <p:cNvPr id="40" name="Error"/>
          <p:cNvSpPr/>
          <p:nvPr/>
        </p:nvSpPr>
        <p:spPr>
          <a:xfrm>
            <a:off x="6096000" y="4873924"/>
            <a:ext cx="2133600" cy="381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dirty="0" smtClean="0">
                <a:solidFill>
                  <a:schemeClr val="tx1"/>
                </a:solidFill>
                <a:latin typeface="Courier New" panose="02070309020205020404" pitchFamily="49" charset="0"/>
                <a:cs typeface="Courier New" panose="02070309020205020404" pitchFamily="49" charset="0"/>
              </a:rPr>
              <a:t>11</a:t>
            </a:r>
            <a:r>
              <a:rPr lang="en-US" sz="2800" b="1" dirty="0" smtClean="0">
                <a:solidFill>
                  <a:srgbClr val="FF0000"/>
                </a:solidFill>
                <a:latin typeface="Courier New" panose="02070309020205020404" pitchFamily="49" charset="0"/>
                <a:cs typeface="Courier New" panose="02070309020205020404" pitchFamily="49" charset="0"/>
              </a:rPr>
              <a:t>000</a:t>
            </a:r>
            <a:r>
              <a:rPr lang="en-US" sz="2800" dirty="0" smtClean="0">
                <a:solidFill>
                  <a:schemeClr val="tx1"/>
                </a:solidFill>
                <a:latin typeface="Courier New" panose="02070309020205020404" pitchFamily="49" charset="0"/>
                <a:cs typeface="Courier New" panose="02070309020205020404" pitchFamily="49" charset="0"/>
              </a:rPr>
              <a:t>1</a:t>
            </a: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11</a:t>
            </a:r>
            <a:endParaRPr lang="en-US" sz="2800" dirty="0">
              <a:solidFill>
                <a:schemeClr val="tx1"/>
              </a:solidFill>
              <a:latin typeface="Courier New" panose="02070309020205020404" pitchFamily="49" charset="0"/>
              <a:cs typeface="Courier New" panose="02070309020205020404" pitchFamily="49" charset="0"/>
            </a:endParaRPr>
          </a:p>
        </p:txBody>
      </p:sp>
      <p:sp>
        <p:nvSpPr>
          <p:cNvPr id="37" name="Error"/>
          <p:cNvSpPr/>
          <p:nvPr/>
        </p:nvSpPr>
        <p:spPr>
          <a:xfrm>
            <a:off x="6096000" y="4496295"/>
            <a:ext cx="2133600" cy="381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dirty="0" smtClean="0">
                <a:solidFill>
                  <a:schemeClr val="tx1"/>
                </a:solidFill>
                <a:latin typeface="Courier New" panose="02070309020205020404" pitchFamily="49" charset="0"/>
                <a:cs typeface="Courier New" panose="02070309020205020404" pitchFamily="49" charset="0"/>
              </a:rPr>
              <a:t>1</a:t>
            </a: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11111</a:t>
            </a: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a:t>
            </a:r>
            <a:endParaRPr lang="en-US" sz="2800" dirty="0">
              <a:solidFill>
                <a:schemeClr val="tx1"/>
              </a:solidFill>
              <a:latin typeface="Courier New" panose="02070309020205020404" pitchFamily="49" charset="0"/>
              <a:cs typeface="Courier New" panose="02070309020205020404" pitchFamily="49" charset="0"/>
            </a:endParaRPr>
          </a:p>
        </p:txBody>
      </p:sp>
      <p:sp>
        <p:nvSpPr>
          <p:cNvPr id="35" name="Error"/>
          <p:cNvSpPr/>
          <p:nvPr/>
        </p:nvSpPr>
        <p:spPr>
          <a:xfrm>
            <a:off x="6096000" y="3733652"/>
            <a:ext cx="2133600" cy="381000"/>
          </a:xfrm>
          <a:prstGeom prst="rect">
            <a:avLst/>
          </a:prstGeom>
          <a:solidFill>
            <a:schemeClr val="accent4"/>
          </a:solidFill>
          <a:ln w="28575">
            <a:solidFill>
              <a:schemeClr val="tx1">
                <a:lumMod val="65000"/>
                <a:lumOff val="35000"/>
              </a:schemeClr>
            </a:solidFill>
          </a:ln>
        </p:spPr>
        <p:style>
          <a:lnRef idx="2">
            <a:schemeClr val="accent3">
              <a:shade val="50000"/>
            </a:schemeClr>
          </a:lnRef>
          <a:fillRef idx="1">
            <a:schemeClr val="accent3"/>
          </a:fillRef>
          <a:effectRef idx="0">
            <a:schemeClr val="accent3"/>
          </a:effectRef>
          <a:fontRef idx="minor">
            <a:schemeClr val="lt1"/>
          </a:fontRef>
        </p:style>
        <p:txBody>
          <a:bodyPr bIns="0" rtlCol="0" anchor="ctr"/>
          <a:lstStyle/>
          <a:p>
            <a:pPr algn="ctr"/>
            <a:r>
              <a:rPr lang="en-US" sz="2800" b="1" dirty="0" smtClean="0">
                <a:solidFill>
                  <a:srgbClr val="FF0000"/>
                </a:solidFill>
                <a:latin typeface="Courier New" panose="02070309020205020404" pitchFamily="49" charset="0"/>
                <a:cs typeface="Courier New" panose="02070309020205020404" pitchFamily="49" charset="0"/>
              </a:rPr>
              <a:t>00</a:t>
            </a:r>
            <a:r>
              <a:rPr lang="en-US" sz="2800" dirty="0" smtClean="0">
                <a:solidFill>
                  <a:schemeClr val="tx1"/>
                </a:solidFill>
                <a:latin typeface="Courier New" panose="02070309020205020404" pitchFamily="49" charset="0"/>
                <a:cs typeface="Courier New" panose="02070309020205020404" pitchFamily="49" charset="0"/>
              </a:rPr>
              <a:t>111</a:t>
            </a:r>
            <a:r>
              <a:rPr lang="en-US" sz="2800" b="1" dirty="0" smtClean="0">
                <a:solidFill>
                  <a:srgbClr val="FF0000"/>
                </a:solidFill>
                <a:latin typeface="Courier New" panose="02070309020205020404" pitchFamily="49" charset="0"/>
                <a:cs typeface="Courier New" panose="02070309020205020404" pitchFamily="49" charset="0"/>
              </a:rPr>
              <a:t>0</a:t>
            </a:r>
            <a:r>
              <a:rPr lang="en-US" sz="2800" dirty="0" smtClean="0">
                <a:solidFill>
                  <a:schemeClr val="tx1"/>
                </a:solidFill>
                <a:latin typeface="Courier New" panose="02070309020205020404" pitchFamily="49" charset="0"/>
                <a:cs typeface="Courier New" panose="02070309020205020404" pitchFamily="49" charset="0"/>
              </a:rPr>
              <a:t>111</a:t>
            </a:r>
            <a:endParaRPr lang="en-US" sz="28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53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10" fill="hold"/>
                                        <p:tgtEl>
                                          <p:spTgt spid="32"/>
                                        </p:tgtEl>
                                        <p:attrNameLst>
                                          <p:attrName>fillcolor</p:attrName>
                                        </p:attrNameLst>
                                      </p:cBhvr>
                                      <p:to>
                                        <a:srgbClr val="FF8181"/>
                                      </p:to>
                                    </p:animClr>
                                    <p:set>
                                      <p:cBhvr>
                                        <p:cTn id="14" dur="10" fill="hold"/>
                                        <p:tgtEl>
                                          <p:spTgt spid="32"/>
                                        </p:tgtEl>
                                        <p:attrNameLst>
                                          <p:attrName>fill.type</p:attrName>
                                        </p:attrNameLst>
                                      </p:cBhvr>
                                      <p:to>
                                        <p:strVal val="solid"/>
                                      </p:to>
                                    </p:set>
                                    <p:set>
                                      <p:cBhvr>
                                        <p:cTn id="15" dur="10" fill="hold"/>
                                        <p:tgtEl>
                                          <p:spTgt spid="32"/>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par>
                                <p:cTn id="20" presetID="42" presetClass="path" presetSubtype="0" accel="75000" decel="25000" fill="hold" grpId="0" nodeType="withEffect">
                                  <p:stCondLst>
                                    <p:cond delay="500"/>
                                  </p:stCondLst>
                                  <p:childTnLst>
                                    <p:animMotion origin="layout" path="M 1.11022E-16 0.00208 L -0.26667 -0.03218 " pathEditMode="relative" rAng="0" ptsTypes="AA">
                                      <p:cBhvr>
                                        <p:cTn id="21" dur="1250" fill="hold"/>
                                        <p:tgtEl>
                                          <p:spTgt spid="34"/>
                                        </p:tgtEl>
                                        <p:attrNameLst>
                                          <p:attrName>ppt_x</p:attrName>
                                          <p:attrName>ppt_y</p:attrName>
                                        </p:attrNameLst>
                                      </p:cBhvr>
                                      <p:rCtr x="-13333" y="-1713"/>
                                    </p:animMotion>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10" fill="hold"/>
                                        <p:tgtEl>
                                          <p:spTgt spid="32"/>
                                        </p:tgtEl>
                                        <p:attrNameLst>
                                          <p:attrName>fillcolor</p:attrName>
                                        </p:attrNameLst>
                                      </p:cBhvr>
                                      <p:to>
                                        <a:srgbClr val="FFFFFF"/>
                                      </p:to>
                                    </p:animClr>
                                    <p:set>
                                      <p:cBhvr>
                                        <p:cTn id="26" dur="10" fill="hold"/>
                                        <p:tgtEl>
                                          <p:spTgt spid="32"/>
                                        </p:tgtEl>
                                        <p:attrNameLst>
                                          <p:attrName>fill.type</p:attrName>
                                        </p:attrNameLst>
                                      </p:cBhvr>
                                      <p:to>
                                        <p:strVal val="solid"/>
                                      </p:to>
                                    </p:set>
                                    <p:set>
                                      <p:cBhvr>
                                        <p:cTn id="27" dur="10" fill="hold"/>
                                        <p:tgtEl>
                                          <p:spTgt spid="32"/>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10" fill="hold"/>
                                        <p:tgtEl>
                                          <p:spTgt spid="29"/>
                                        </p:tgtEl>
                                        <p:attrNameLst>
                                          <p:attrName>fillcolor</p:attrName>
                                        </p:attrNameLst>
                                      </p:cBhvr>
                                      <p:to>
                                        <a:srgbClr val="FF8181"/>
                                      </p:to>
                                    </p:animClr>
                                    <p:set>
                                      <p:cBhvr>
                                        <p:cTn id="30" dur="10" fill="hold"/>
                                        <p:tgtEl>
                                          <p:spTgt spid="29"/>
                                        </p:tgtEl>
                                        <p:attrNameLst>
                                          <p:attrName>fill.type</p:attrName>
                                        </p:attrNameLst>
                                      </p:cBhvr>
                                      <p:to>
                                        <p:strVal val="solid"/>
                                      </p:to>
                                    </p:set>
                                    <p:set>
                                      <p:cBhvr>
                                        <p:cTn id="31" dur="10" fill="hold"/>
                                        <p:tgtEl>
                                          <p:spTgt spid="29"/>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par>
                                <p:cTn id="36" presetID="42" presetClass="path" presetSubtype="0" accel="75000" decel="25000" fill="hold" grpId="0" nodeType="withEffect">
                                  <p:stCondLst>
                                    <p:cond delay="500"/>
                                  </p:stCondLst>
                                  <p:childTnLst>
                                    <p:animMotion origin="layout" path="M 1.11022E-16 -2.96296E-6 L -0.26667 -0.14282 " pathEditMode="relative" rAng="0" ptsTypes="AA">
                                      <p:cBhvr>
                                        <p:cTn id="37" dur="1250" fill="hold"/>
                                        <p:tgtEl>
                                          <p:spTgt spid="38"/>
                                        </p:tgtEl>
                                        <p:attrNameLst>
                                          <p:attrName>ppt_x</p:attrName>
                                          <p:attrName>ppt_y</p:attrName>
                                        </p:attrNameLst>
                                      </p:cBhvr>
                                      <p:rCtr x="-13333" y="-7153"/>
                                    </p:animMotion>
                                  </p:childTnLst>
                                </p:cTn>
                              </p:par>
                            </p:childTnLst>
                          </p:cTn>
                        </p:par>
                      </p:childTnLst>
                    </p:cTn>
                  </p:par>
                  <p:par>
                    <p:cTn id="38" fill="hold">
                      <p:stCondLst>
                        <p:cond delay="indefinite"/>
                      </p:stCondLst>
                      <p:childTnLst>
                        <p:par>
                          <p:cTn id="39" fill="hold">
                            <p:stCondLst>
                              <p:cond delay="0"/>
                            </p:stCondLst>
                            <p:childTnLst>
                              <p:par>
                                <p:cTn id="40" presetID="2" presetClass="exit" presetSubtype="4" accel="75000" fill="hold" grpId="2" nodeType="clickEffect">
                                  <p:stCondLst>
                                    <p:cond delay="0"/>
                                  </p:stCondLst>
                                  <p:childTnLst>
                                    <p:anim calcmode="lin" valueType="num">
                                      <p:cBhvr additive="base">
                                        <p:cTn id="41" dur="1000"/>
                                        <p:tgtEl>
                                          <p:spTgt spid="34"/>
                                        </p:tgtEl>
                                        <p:attrNameLst>
                                          <p:attrName>ppt_x</p:attrName>
                                        </p:attrNameLst>
                                      </p:cBhvr>
                                      <p:tavLst>
                                        <p:tav tm="0">
                                          <p:val>
                                            <p:strVal val="ppt_x"/>
                                          </p:val>
                                        </p:tav>
                                        <p:tav tm="100000">
                                          <p:val>
                                            <p:strVal val="ppt_x"/>
                                          </p:val>
                                        </p:tav>
                                      </p:tavLst>
                                    </p:anim>
                                    <p:anim calcmode="lin" valueType="num">
                                      <p:cBhvr additive="base">
                                        <p:cTn id="42" dur="1000"/>
                                        <p:tgtEl>
                                          <p:spTgt spid="34"/>
                                        </p:tgtEl>
                                        <p:attrNameLst>
                                          <p:attrName>ppt_y</p:attrName>
                                        </p:attrNameLst>
                                      </p:cBhvr>
                                      <p:tavLst>
                                        <p:tav tm="0">
                                          <p:val>
                                            <p:strVal val="ppt_y"/>
                                          </p:val>
                                        </p:tav>
                                        <p:tav tm="100000">
                                          <p:val>
                                            <p:strVal val="1+ppt_h/2"/>
                                          </p:val>
                                        </p:tav>
                                      </p:tavLst>
                                    </p:anim>
                                    <p:set>
                                      <p:cBhvr>
                                        <p:cTn id="43" dur="1" fill="hold">
                                          <p:stCondLst>
                                            <p:cond delay="999"/>
                                          </p:stCondLst>
                                        </p:cTn>
                                        <p:tgtEl>
                                          <p:spTgt spid="34"/>
                                        </p:tgtEl>
                                        <p:attrNameLst>
                                          <p:attrName>style.visibility</p:attrName>
                                        </p:attrNameLst>
                                      </p:cBhvr>
                                      <p:to>
                                        <p:strVal val="hidden"/>
                                      </p:to>
                                    </p:set>
                                  </p:childTnLst>
                                </p:cTn>
                              </p:par>
                              <p:par>
                                <p:cTn id="44" presetID="2" presetClass="exit" presetSubtype="4" accel="75000" fill="hold" grpId="2" nodeType="withEffect">
                                  <p:stCondLst>
                                    <p:cond delay="0"/>
                                  </p:stCondLst>
                                  <p:childTnLst>
                                    <p:anim calcmode="lin" valueType="num">
                                      <p:cBhvr additive="base">
                                        <p:cTn id="45" dur="1000"/>
                                        <p:tgtEl>
                                          <p:spTgt spid="38"/>
                                        </p:tgtEl>
                                        <p:attrNameLst>
                                          <p:attrName>ppt_x</p:attrName>
                                        </p:attrNameLst>
                                      </p:cBhvr>
                                      <p:tavLst>
                                        <p:tav tm="0">
                                          <p:val>
                                            <p:strVal val="ppt_x"/>
                                          </p:val>
                                        </p:tav>
                                        <p:tav tm="100000">
                                          <p:val>
                                            <p:strVal val="ppt_x"/>
                                          </p:val>
                                        </p:tav>
                                      </p:tavLst>
                                    </p:anim>
                                    <p:anim calcmode="lin" valueType="num">
                                      <p:cBhvr additive="base">
                                        <p:cTn id="46" dur="1000"/>
                                        <p:tgtEl>
                                          <p:spTgt spid="38"/>
                                        </p:tgtEl>
                                        <p:attrNameLst>
                                          <p:attrName>ppt_y</p:attrName>
                                        </p:attrNameLst>
                                      </p:cBhvr>
                                      <p:tavLst>
                                        <p:tav tm="0">
                                          <p:val>
                                            <p:strVal val="ppt_y"/>
                                          </p:val>
                                        </p:tav>
                                        <p:tav tm="100000">
                                          <p:val>
                                            <p:strVal val="1+ppt_h/2"/>
                                          </p:val>
                                        </p:tav>
                                      </p:tavLst>
                                    </p:anim>
                                    <p:set>
                                      <p:cBhvr>
                                        <p:cTn id="47" dur="1" fill="hold">
                                          <p:stCondLst>
                                            <p:cond delay="999"/>
                                          </p:stCondLst>
                                        </p:cTn>
                                        <p:tgtEl>
                                          <p:spTgt spid="3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10" fill="hold"/>
                                        <p:tgtEl>
                                          <p:spTgt spid="32"/>
                                        </p:tgtEl>
                                        <p:attrNameLst>
                                          <p:attrName>fillcolor</p:attrName>
                                        </p:attrNameLst>
                                      </p:cBhvr>
                                      <p:to>
                                        <a:srgbClr val="FF8181"/>
                                      </p:to>
                                    </p:animClr>
                                    <p:set>
                                      <p:cBhvr>
                                        <p:cTn id="52" dur="10" fill="hold"/>
                                        <p:tgtEl>
                                          <p:spTgt spid="32"/>
                                        </p:tgtEl>
                                        <p:attrNameLst>
                                          <p:attrName>fill.type</p:attrName>
                                        </p:attrNameLst>
                                      </p:cBhvr>
                                      <p:to>
                                        <p:strVal val="solid"/>
                                      </p:to>
                                    </p:set>
                                    <p:set>
                                      <p:cBhvr>
                                        <p:cTn id="53" dur="10" fill="hold"/>
                                        <p:tgtEl>
                                          <p:spTgt spid="32"/>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10" fill="hold"/>
                                        <p:tgtEl>
                                          <p:spTgt spid="29"/>
                                        </p:tgtEl>
                                        <p:attrNameLst>
                                          <p:attrName>fillcolor</p:attrName>
                                        </p:attrNameLst>
                                      </p:cBhvr>
                                      <p:to>
                                        <a:srgbClr val="FFFFFF"/>
                                      </p:to>
                                    </p:animClr>
                                    <p:set>
                                      <p:cBhvr>
                                        <p:cTn id="56" dur="10" fill="hold"/>
                                        <p:tgtEl>
                                          <p:spTgt spid="29"/>
                                        </p:tgtEl>
                                        <p:attrNameLst>
                                          <p:attrName>fill.type</p:attrName>
                                        </p:attrNameLst>
                                      </p:cBhvr>
                                      <p:to>
                                        <p:strVal val="solid"/>
                                      </p:to>
                                    </p:set>
                                    <p:set>
                                      <p:cBhvr>
                                        <p:cTn id="57" dur="10" fill="hold"/>
                                        <p:tgtEl>
                                          <p:spTgt spid="29"/>
                                        </p:tgtEl>
                                        <p:attrNameLst>
                                          <p:attrName>fill.on</p:attrName>
                                        </p:attrNameLst>
                                      </p:cBhvr>
                                      <p:to>
                                        <p:strVal val="true"/>
                                      </p:to>
                                    </p:set>
                                  </p:childTnLst>
                                </p:cTn>
                              </p:par>
                              <p:par>
                                <p:cTn id="58" presetID="1" presetClass="emph" presetSubtype="2" fill="hold" nodeType="withEffect">
                                  <p:stCondLst>
                                    <p:cond delay="500"/>
                                  </p:stCondLst>
                                  <p:childTnLst>
                                    <p:animClr clrSpc="rgb" dir="cw">
                                      <p:cBhvr>
                                        <p:cTn id="59" dur="10" fill="hold"/>
                                        <p:tgtEl>
                                          <p:spTgt spid="32"/>
                                        </p:tgtEl>
                                        <p:attrNameLst>
                                          <p:attrName>fillcolor</p:attrName>
                                        </p:attrNameLst>
                                      </p:cBhvr>
                                      <p:to>
                                        <a:srgbClr val="FFFFFF"/>
                                      </p:to>
                                    </p:animClr>
                                    <p:set>
                                      <p:cBhvr>
                                        <p:cTn id="60" dur="10" fill="hold"/>
                                        <p:tgtEl>
                                          <p:spTgt spid="32"/>
                                        </p:tgtEl>
                                        <p:attrNameLst>
                                          <p:attrName>fill.type</p:attrName>
                                        </p:attrNameLst>
                                      </p:cBhvr>
                                      <p:to>
                                        <p:strVal val="solid"/>
                                      </p:to>
                                    </p:set>
                                    <p:set>
                                      <p:cBhvr>
                                        <p:cTn id="61" dur="10" fill="hold"/>
                                        <p:tgtEl>
                                          <p:spTgt spid="32"/>
                                        </p:tgtEl>
                                        <p:attrNameLst>
                                          <p:attrName>fill.on</p:attrName>
                                        </p:attrNameLst>
                                      </p:cBhvr>
                                      <p:to>
                                        <p:strVal val="true"/>
                                      </p:to>
                                    </p:set>
                                  </p:childTnLst>
                                </p:cTn>
                              </p:par>
                              <p:par>
                                <p:cTn id="62" presetID="1" presetClass="emph" presetSubtype="2" fill="hold" nodeType="withEffect">
                                  <p:stCondLst>
                                    <p:cond delay="500"/>
                                  </p:stCondLst>
                                  <p:childTnLst>
                                    <p:animClr clrSpc="rgb" dir="cw">
                                      <p:cBhvr>
                                        <p:cTn id="63" dur="10" fill="hold"/>
                                        <p:tgtEl>
                                          <p:spTgt spid="29"/>
                                        </p:tgtEl>
                                        <p:attrNameLst>
                                          <p:attrName>fillcolor</p:attrName>
                                        </p:attrNameLst>
                                      </p:cBhvr>
                                      <p:to>
                                        <a:srgbClr val="FF8181"/>
                                      </p:to>
                                    </p:animClr>
                                    <p:set>
                                      <p:cBhvr>
                                        <p:cTn id="64" dur="10" fill="hold"/>
                                        <p:tgtEl>
                                          <p:spTgt spid="29"/>
                                        </p:tgtEl>
                                        <p:attrNameLst>
                                          <p:attrName>fill.type</p:attrName>
                                        </p:attrNameLst>
                                      </p:cBhvr>
                                      <p:to>
                                        <p:strVal val="solid"/>
                                      </p:to>
                                    </p:set>
                                    <p:set>
                                      <p:cBhvr>
                                        <p:cTn id="65" dur="10" fill="hold"/>
                                        <p:tgtEl>
                                          <p:spTgt spid="29"/>
                                        </p:tgtEl>
                                        <p:attrNameLst>
                                          <p:attrName>fill.on</p:attrName>
                                        </p:attrNameLst>
                                      </p:cBhvr>
                                      <p:to>
                                        <p:strVal val="true"/>
                                      </p:to>
                                    </p:set>
                                  </p:childTnLst>
                                </p:cTn>
                              </p:par>
                              <p:par>
                                <p:cTn id="66" presetID="1" presetClass="emph" presetSubtype="2" fill="hold" nodeType="withEffect">
                                  <p:stCondLst>
                                    <p:cond delay="1000"/>
                                  </p:stCondLst>
                                  <p:childTnLst>
                                    <p:animClr clrSpc="rgb" dir="cw">
                                      <p:cBhvr>
                                        <p:cTn id="67" dur="10" fill="hold"/>
                                        <p:tgtEl>
                                          <p:spTgt spid="32"/>
                                        </p:tgtEl>
                                        <p:attrNameLst>
                                          <p:attrName>fillcolor</p:attrName>
                                        </p:attrNameLst>
                                      </p:cBhvr>
                                      <p:to>
                                        <a:srgbClr val="FF8181"/>
                                      </p:to>
                                    </p:animClr>
                                    <p:set>
                                      <p:cBhvr>
                                        <p:cTn id="68" dur="10" fill="hold"/>
                                        <p:tgtEl>
                                          <p:spTgt spid="32"/>
                                        </p:tgtEl>
                                        <p:attrNameLst>
                                          <p:attrName>fill.type</p:attrName>
                                        </p:attrNameLst>
                                      </p:cBhvr>
                                      <p:to>
                                        <p:strVal val="solid"/>
                                      </p:to>
                                    </p:set>
                                    <p:set>
                                      <p:cBhvr>
                                        <p:cTn id="69" dur="10" fill="hold"/>
                                        <p:tgtEl>
                                          <p:spTgt spid="32"/>
                                        </p:tgtEl>
                                        <p:attrNameLst>
                                          <p:attrName>fill.on</p:attrName>
                                        </p:attrNameLst>
                                      </p:cBhvr>
                                      <p:to>
                                        <p:strVal val="true"/>
                                      </p:to>
                                    </p:set>
                                  </p:childTnLst>
                                </p:cTn>
                              </p:par>
                              <p:par>
                                <p:cTn id="70" presetID="1" presetClass="emph" presetSubtype="2" fill="hold" nodeType="withEffect">
                                  <p:stCondLst>
                                    <p:cond delay="1000"/>
                                  </p:stCondLst>
                                  <p:childTnLst>
                                    <p:animClr clrSpc="rgb" dir="cw">
                                      <p:cBhvr>
                                        <p:cTn id="71" dur="10" fill="hold"/>
                                        <p:tgtEl>
                                          <p:spTgt spid="29"/>
                                        </p:tgtEl>
                                        <p:attrNameLst>
                                          <p:attrName>fillcolor</p:attrName>
                                        </p:attrNameLst>
                                      </p:cBhvr>
                                      <p:to>
                                        <a:srgbClr val="FFFFFF"/>
                                      </p:to>
                                    </p:animClr>
                                    <p:set>
                                      <p:cBhvr>
                                        <p:cTn id="72" dur="10" fill="hold"/>
                                        <p:tgtEl>
                                          <p:spTgt spid="29"/>
                                        </p:tgtEl>
                                        <p:attrNameLst>
                                          <p:attrName>fill.type</p:attrName>
                                        </p:attrNameLst>
                                      </p:cBhvr>
                                      <p:to>
                                        <p:strVal val="solid"/>
                                      </p:to>
                                    </p:set>
                                    <p:set>
                                      <p:cBhvr>
                                        <p:cTn id="73" dur="10" fill="hold"/>
                                        <p:tgtEl>
                                          <p:spTgt spid="29"/>
                                        </p:tgtEl>
                                        <p:attrNameLst>
                                          <p:attrName>fill.on</p:attrName>
                                        </p:attrNameLst>
                                      </p:cBhvr>
                                      <p:to>
                                        <p:strVal val="true"/>
                                      </p:to>
                                    </p:set>
                                  </p:childTnLst>
                                </p:cTn>
                              </p:par>
                              <p:par>
                                <p:cTn id="74" presetID="1" presetClass="emph" presetSubtype="2" fill="hold" nodeType="withEffect">
                                  <p:stCondLst>
                                    <p:cond delay="1500"/>
                                  </p:stCondLst>
                                  <p:childTnLst>
                                    <p:animClr clrSpc="rgb" dir="cw">
                                      <p:cBhvr>
                                        <p:cTn id="75" dur="10" fill="hold"/>
                                        <p:tgtEl>
                                          <p:spTgt spid="32"/>
                                        </p:tgtEl>
                                        <p:attrNameLst>
                                          <p:attrName>fillcolor</p:attrName>
                                        </p:attrNameLst>
                                      </p:cBhvr>
                                      <p:to>
                                        <a:srgbClr val="FFFFFF"/>
                                      </p:to>
                                    </p:animClr>
                                    <p:set>
                                      <p:cBhvr>
                                        <p:cTn id="76" dur="10" fill="hold"/>
                                        <p:tgtEl>
                                          <p:spTgt spid="32"/>
                                        </p:tgtEl>
                                        <p:attrNameLst>
                                          <p:attrName>fill.type</p:attrName>
                                        </p:attrNameLst>
                                      </p:cBhvr>
                                      <p:to>
                                        <p:strVal val="solid"/>
                                      </p:to>
                                    </p:set>
                                    <p:set>
                                      <p:cBhvr>
                                        <p:cTn id="77" dur="10" fill="hold"/>
                                        <p:tgtEl>
                                          <p:spTgt spid="32"/>
                                        </p:tgtEl>
                                        <p:attrNameLst>
                                          <p:attrName>fill.on</p:attrName>
                                        </p:attrNameLst>
                                      </p:cBhvr>
                                      <p:to>
                                        <p:strVal val="true"/>
                                      </p:to>
                                    </p:set>
                                  </p:childTnLst>
                                </p:cTn>
                              </p:par>
                              <p:par>
                                <p:cTn id="78" presetID="1" presetClass="emph" presetSubtype="2" fill="hold" nodeType="withEffect">
                                  <p:stCondLst>
                                    <p:cond delay="1500"/>
                                  </p:stCondLst>
                                  <p:childTnLst>
                                    <p:animClr clrSpc="rgb" dir="cw">
                                      <p:cBhvr>
                                        <p:cTn id="79" dur="10" fill="hold"/>
                                        <p:tgtEl>
                                          <p:spTgt spid="29"/>
                                        </p:tgtEl>
                                        <p:attrNameLst>
                                          <p:attrName>fillcolor</p:attrName>
                                        </p:attrNameLst>
                                      </p:cBhvr>
                                      <p:to>
                                        <a:srgbClr val="FF8181"/>
                                      </p:to>
                                    </p:animClr>
                                    <p:set>
                                      <p:cBhvr>
                                        <p:cTn id="80" dur="10" fill="hold"/>
                                        <p:tgtEl>
                                          <p:spTgt spid="29"/>
                                        </p:tgtEl>
                                        <p:attrNameLst>
                                          <p:attrName>fill.type</p:attrName>
                                        </p:attrNameLst>
                                      </p:cBhvr>
                                      <p:to>
                                        <p:strVal val="solid"/>
                                      </p:to>
                                    </p:set>
                                    <p:set>
                                      <p:cBhvr>
                                        <p:cTn id="81" dur="10" fill="hold"/>
                                        <p:tgtEl>
                                          <p:spTgt spid="29"/>
                                        </p:tgtEl>
                                        <p:attrNameLst>
                                          <p:attrName>fill.on</p:attrName>
                                        </p:attrNameLst>
                                      </p:cBhvr>
                                      <p:to>
                                        <p:strVal val="true"/>
                                      </p:to>
                                    </p:set>
                                  </p:childTnLst>
                                </p:cTn>
                              </p:par>
                              <p:par>
                                <p:cTn id="82" presetID="1" presetClass="emph" presetSubtype="2" fill="hold" nodeType="withEffect">
                                  <p:stCondLst>
                                    <p:cond delay="2000"/>
                                  </p:stCondLst>
                                  <p:childTnLst>
                                    <p:animClr clrSpc="rgb" dir="cw">
                                      <p:cBhvr>
                                        <p:cTn id="83" dur="10" fill="hold"/>
                                        <p:tgtEl>
                                          <p:spTgt spid="32"/>
                                        </p:tgtEl>
                                        <p:attrNameLst>
                                          <p:attrName>fillcolor</p:attrName>
                                        </p:attrNameLst>
                                      </p:cBhvr>
                                      <p:to>
                                        <a:srgbClr val="FF8181"/>
                                      </p:to>
                                    </p:animClr>
                                    <p:set>
                                      <p:cBhvr>
                                        <p:cTn id="84" dur="10" fill="hold"/>
                                        <p:tgtEl>
                                          <p:spTgt spid="32"/>
                                        </p:tgtEl>
                                        <p:attrNameLst>
                                          <p:attrName>fill.type</p:attrName>
                                        </p:attrNameLst>
                                      </p:cBhvr>
                                      <p:to>
                                        <p:strVal val="solid"/>
                                      </p:to>
                                    </p:set>
                                    <p:set>
                                      <p:cBhvr>
                                        <p:cTn id="85" dur="10" fill="hold"/>
                                        <p:tgtEl>
                                          <p:spTgt spid="32"/>
                                        </p:tgtEl>
                                        <p:attrNameLst>
                                          <p:attrName>fill.on</p:attrName>
                                        </p:attrNameLst>
                                      </p:cBhvr>
                                      <p:to>
                                        <p:strVal val="true"/>
                                      </p:to>
                                    </p:set>
                                  </p:childTnLst>
                                </p:cTn>
                              </p:par>
                              <p:par>
                                <p:cTn id="86" presetID="1" presetClass="emph" presetSubtype="2" fill="hold" nodeType="withEffect">
                                  <p:stCondLst>
                                    <p:cond delay="2000"/>
                                  </p:stCondLst>
                                  <p:childTnLst>
                                    <p:animClr clrSpc="rgb" dir="cw">
                                      <p:cBhvr>
                                        <p:cTn id="87" dur="10" fill="hold"/>
                                        <p:tgtEl>
                                          <p:spTgt spid="29"/>
                                        </p:tgtEl>
                                        <p:attrNameLst>
                                          <p:attrName>fillcolor</p:attrName>
                                        </p:attrNameLst>
                                      </p:cBhvr>
                                      <p:to>
                                        <a:srgbClr val="FFFFFF"/>
                                      </p:to>
                                    </p:animClr>
                                    <p:set>
                                      <p:cBhvr>
                                        <p:cTn id="88" dur="10" fill="hold"/>
                                        <p:tgtEl>
                                          <p:spTgt spid="29"/>
                                        </p:tgtEl>
                                        <p:attrNameLst>
                                          <p:attrName>fill.type</p:attrName>
                                        </p:attrNameLst>
                                      </p:cBhvr>
                                      <p:to>
                                        <p:strVal val="solid"/>
                                      </p:to>
                                    </p:set>
                                    <p:set>
                                      <p:cBhvr>
                                        <p:cTn id="89" dur="10" fill="hold"/>
                                        <p:tgtEl>
                                          <p:spTgt spid="29"/>
                                        </p:tgtEl>
                                        <p:attrNameLst>
                                          <p:attrName>fill.on</p:attrName>
                                        </p:attrNameLst>
                                      </p:cBhvr>
                                      <p:to>
                                        <p:strVal val="true"/>
                                      </p:to>
                                    </p:set>
                                  </p:childTnLst>
                                </p:cTn>
                              </p:par>
                              <p:par>
                                <p:cTn id="90" presetID="1" presetClass="emph" presetSubtype="2" fill="hold" nodeType="withEffect">
                                  <p:stCondLst>
                                    <p:cond delay="2500"/>
                                  </p:stCondLst>
                                  <p:childTnLst>
                                    <p:animClr clrSpc="rgb" dir="cw">
                                      <p:cBhvr>
                                        <p:cTn id="91" dur="10" fill="hold"/>
                                        <p:tgtEl>
                                          <p:spTgt spid="32"/>
                                        </p:tgtEl>
                                        <p:attrNameLst>
                                          <p:attrName>fillcolor</p:attrName>
                                        </p:attrNameLst>
                                      </p:cBhvr>
                                      <p:to>
                                        <a:srgbClr val="FFFFFF"/>
                                      </p:to>
                                    </p:animClr>
                                    <p:set>
                                      <p:cBhvr>
                                        <p:cTn id="92" dur="10" fill="hold"/>
                                        <p:tgtEl>
                                          <p:spTgt spid="32"/>
                                        </p:tgtEl>
                                        <p:attrNameLst>
                                          <p:attrName>fill.type</p:attrName>
                                        </p:attrNameLst>
                                      </p:cBhvr>
                                      <p:to>
                                        <p:strVal val="solid"/>
                                      </p:to>
                                    </p:set>
                                    <p:set>
                                      <p:cBhvr>
                                        <p:cTn id="93" dur="10" fill="hold"/>
                                        <p:tgtEl>
                                          <p:spTgt spid="32"/>
                                        </p:tgtEl>
                                        <p:attrNameLst>
                                          <p:attrName>fill.on</p:attrName>
                                        </p:attrNameLst>
                                      </p:cBhvr>
                                      <p:to>
                                        <p:strVal val="true"/>
                                      </p:to>
                                    </p:set>
                                  </p:childTnLst>
                                </p:cTn>
                              </p:par>
                              <p:par>
                                <p:cTn id="94" presetID="1" presetClass="emph" presetSubtype="2" fill="hold" nodeType="withEffect">
                                  <p:stCondLst>
                                    <p:cond delay="2500"/>
                                  </p:stCondLst>
                                  <p:childTnLst>
                                    <p:animClr clrSpc="rgb" dir="cw">
                                      <p:cBhvr>
                                        <p:cTn id="95" dur="10" fill="hold"/>
                                        <p:tgtEl>
                                          <p:spTgt spid="29"/>
                                        </p:tgtEl>
                                        <p:attrNameLst>
                                          <p:attrName>fillcolor</p:attrName>
                                        </p:attrNameLst>
                                      </p:cBhvr>
                                      <p:to>
                                        <a:srgbClr val="FF8181"/>
                                      </p:to>
                                    </p:animClr>
                                    <p:set>
                                      <p:cBhvr>
                                        <p:cTn id="96" dur="10" fill="hold"/>
                                        <p:tgtEl>
                                          <p:spTgt spid="29"/>
                                        </p:tgtEl>
                                        <p:attrNameLst>
                                          <p:attrName>fill.type</p:attrName>
                                        </p:attrNameLst>
                                      </p:cBhvr>
                                      <p:to>
                                        <p:strVal val="solid"/>
                                      </p:to>
                                    </p:set>
                                    <p:set>
                                      <p:cBhvr>
                                        <p:cTn id="97" dur="10" fill="hold"/>
                                        <p:tgtEl>
                                          <p:spTgt spid="29"/>
                                        </p:tgtEl>
                                        <p:attrNameLst>
                                          <p:attrName>fill.on</p:attrName>
                                        </p:attrNameLst>
                                      </p:cBhvr>
                                      <p:to>
                                        <p:strVal val="true"/>
                                      </p:to>
                                    </p:set>
                                  </p:childTnLst>
                                </p:cTn>
                              </p:par>
                              <p:par>
                                <p:cTn id="98" presetID="1" presetClass="emph" presetSubtype="2" fill="hold" nodeType="withEffect">
                                  <p:stCondLst>
                                    <p:cond delay="3000"/>
                                  </p:stCondLst>
                                  <p:childTnLst>
                                    <p:animClr clrSpc="rgb" dir="cw">
                                      <p:cBhvr>
                                        <p:cTn id="99" dur="10" fill="hold"/>
                                        <p:tgtEl>
                                          <p:spTgt spid="29"/>
                                        </p:tgtEl>
                                        <p:attrNameLst>
                                          <p:attrName>fillcolor</p:attrName>
                                        </p:attrNameLst>
                                      </p:cBhvr>
                                      <p:to>
                                        <a:srgbClr val="FFFFFF"/>
                                      </p:to>
                                    </p:animClr>
                                    <p:set>
                                      <p:cBhvr>
                                        <p:cTn id="100" dur="10" fill="hold"/>
                                        <p:tgtEl>
                                          <p:spTgt spid="29"/>
                                        </p:tgtEl>
                                        <p:attrNameLst>
                                          <p:attrName>fill.type</p:attrName>
                                        </p:attrNameLst>
                                      </p:cBhvr>
                                      <p:to>
                                        <p:strVal val="solid"/>
                                      </p:to>
                                    </p:set>
                                    <p:set>
                                      <p:cBhvr>
                                        <p:cTn id="101" dur="10" fill="hold"/>
                                        <p:tgtEl>
                                          <p:spTgt spid="29"/>
                                        </p:tgtEl>
                                        <p:attrNameLst>
                                          <p:attrName>fill.on</p:attrName>
                                        </p:attrNameLst>
                                      </p:cBhvr>
                                      <p:to>
                                        <p:strVal val="true"/>
                                      </p:to>
                                    </p:set>
                                  </p:childTnLst>
                                </p:cTn>
                              </p:par>
                            </p:childTnLst>
                          </p:cTn>
                        </p:par>
                        <p:par>
                          <p:cTn id="102" fill="hold">
                            <p:stCondLst>
                              <p:cond delay="3010"/>
                            </p:stCondLst>
                            <p:childTnLst>
                              <p:par>
                                <p:cTn id="103" presetID="10" presetClass="entr" presetSubtype="0" fill="hold" grpId="0" nodeType="after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fade">
                                      <p:cBhvr>
                                        <p:cTn id="108" dur="500"/>
                                        <p:tgtEl>
                                          <p:spTgt spid="37"/>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8" grpId="0" animBg="1"/>
      <p:bldP spid="38" grpId="1" animBg="1"/>
      <p:bldP spid="38" grpId="2" animBg="1"/>
      <p:bldP spid="34" grpId="0" animBg="1"/>
      <p:bldP spid="34" grpId="1" animBg="1"/>
      <p:bldP spid="34" grpId="2" animBg="1"/>
      <p:bldP spid="41" grpId="0" animBg="1"/>
      <p:bldP spid="40" grpId="0" animBg="1"/>
      <p:bldP spid="37" grpId="0" animBg="1"/>
      <p:bldP spid="3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Implications</a:t>
            </a:r>
            <a:endParaRPr lang="en-US"/>
          </a:p>
        </p:txBody>
      </p:sp>
      <p:sp>
        <p:nvSpPr>
          <p:cNvPr id="3" name="Content Placeholder 2"/>
          <p:cNvSpPr>
            <a:spLocks noGrp="1"/>
          </p:cNvSpPr>
          <p:nvPr>
            <p:ph idx="1"/>
          </p:nvPr>
        </p:nvSpPr>
        <p:spPr/>
        <p:txBody>
          <a:bodyPr>
            <a:normAutofit fontScale="92500" lnSpcReduction="10000"/>
          </a:bodyPr>
          <a:lstStyle/>
          <a:p>
            <a:r>
              <a:rPr lang="en-US" i="1" dirty="0" smtClean="0">
                <a:solidFill>
                  <a:schemeClr val="tx2"/>
                </a:solidFill>
              </a:rPr>
              <a:t>Breach of memory protection</a:t>
            </a:r>
          </a:p>
          <a:p>
            <a:pPr lvl="1"/>
            <a:r>
              <a:rPr lang="en-US" sz="2800" dirty="0" smtClean="0"/>
              <a:t>OS page (4KB) fits inside DRAM row (8KB)</a:t>
            </a:r>
          </a:p>
          <a:p>
            <a:pPr lvl="1"/>
            <a:r>
              <a:rPr lang="en-US" sz="2800" dirty="0"/>
              <a:t>Adjacent DRAM row </a:t>
            </a:r>
            <a:r>
              <a:rPr lang="en-US" sz="2800" dirty="0" smtClean="0">
                <a:sym typeface="Wingdings" panose="05000000000000000000" pitchFamily="2" charset="2"/>
              </a:rPr>
              <a:t></a:t>
            </a:r>
            <a:r>
              <a:rPr lang="en-US" sz="2800" dirty="0" smtClean="0"/>
              <a:t> </a:t>
            </a:r>
            <a:r>
              <a:rPr lang="en-US" sz="2800" dirty="0"/>
              <a:t>Different OS page</a:t>
            </a:r>
          </a:p>
          <a:p>
            <a:endParaRPr lang="en-US" sz="2400" dirty="0" smtClean="0"/>
          </a:p>
          <a:p>
            <a:r>
              <a:rPr lang="en-US" i="1" dirty="0" smtClean="0">
                <a:solidFill>
                  <a:schemeClr val="tx2"/>
                </a:solidFill>
              </a:rPr>
              <a:t>Vulnerability: </a:t>
            </a:r>
            <a:r>
              <a:rPr lang="en-US" i="1" dirty="0" smtClean="0">
                <a:solidFill>
                  <a:srgbClr val="FF0000"/>
                </a:solidFill>
              </a:rPr>
              <a:t>disturbance attack</a:t>
            </a:r>
          </a:p>
          <a:p>
            <a:pPr lvl="1"/>
            <a:r>
              <a:rPr lang="en-US" sz="2800" dirty="0"/>
              <a:t>B</a:t>
            </a:r>
            <a:r>
              <a:rPr lang="en-US" sz="2800" dirty="0" smtClean="0"/>
              <a:t>y accessing its own page, a program could </a:t>
            </a:r>
            <a:br>
              <a:rPr lang="en-US" sz="2800" dirty="0" smtClean="0"/>
            </a:br>
            <a:r>
              <a:rPr lang="en-US" sz="2800" dirty="0" smtClean="0"/>
              <a:t>corrupt pages belonging to another program</a:t>
            </a:r>
          </a:p>
          <a:p>
            <a:endParaRPr lang="en-US" sz="2400" dirty="0" smtClean="0"/>
          </a:p>
          <a:p>
            <a:r>
              <a:rPr lang="en-US" i="1" dirty="0" smtClean="0">
                <a:solidFill>
                  <a:schemeClr val="tx2"/>
                </a:solidFill>
              </a:rPr>
              <a:t>We constructed a proof-of-concept</a:t>
            </a:r>
          </a:p>
          <a:p>
            <a:pPr lvl="1"/>
            <a:r>
              <a:rPr lang="en-US" sz="2800" dirty="0" smtClean="0"/>
              <a:t>Using only user-level instructions</a:t>
            </a:r>
          </a:p>
          <a:p>
            <a:endParaRPr lang="en-US" sz="3200" dirty="0" smtClean="0"/>
          </a:p>
          <a:p>
            <a:endParaRPr lang="en-US" dirty="0"/>
          </a:p>
        </p:txBody>
      </p:sp>
      <p:sp>
        <p:nvSpPr>
          <p:cNvPr id="5" name="Slide Number Placeholder 4"/>
          <p:cNvSpPr>
            <a:spLocks noGrp="1"/>
          </p:cNvSpPr>
          <p:nvPr>
            <p:ph type="sldNum" sz="quarter" idx="12"/>
          </p:nvPr>
        </p:nvSpPr>
        <p:spPr/>
        <p:txBody>
          <a:bodyPr/>
          <a:lstStyle/>
          <a:p>
            <a:fld id="{D4D2B188-1D62-4FCA-8363-938AD4629BBB}" type="slidenum">
              <a:rPr lang="en-US" smtClean="0"/>
              <a:pPr/>
              <a:t>55</a:t>
            </a:fld>
            <a:endParaRPr lang="en-US"/>
          </a:p>
        </p:txBody>
      </p:sp>
    </p:spTree>
    <p:extLst>
      <p:ext uri="{BB962C8B-B14F-4D97-AF65-F5344CB8AC3E}">
        <p14:creationId xmlns:p14="http://schemas.microsoft.com/office/powerpoint/2010/main" val="82783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0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5250"/>
            <a:ext cx="9144000" cy="5143500"/>
          </a:xfrm>
          <a:prstGeom prst="rect">
            <a:avLst/>
          </a:prstGeom>
        </p:spPr>
      </p:pic>
    </p:spTree>
    <p:extLst>
      <p:ext uri="{BB962C8B-B14F-4D97-AF65-F5344CB8AC3E}">
        <p14:creationId xmlns:p14="http://schemas.microsoft.com/office/powerpoint/2010/main" val="1472394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6766"/>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00"/>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descr="sodimm.png"/>
          <p:cNvPicPr>
            <a:picLocks noChangeAspect="1"/>
          </p:cNvPicPr>
          <p:nvPr/>
        </p:nvPicPr>
        <p:blipFill>
          <a:blip r:embed="rId3"/>
          <a:stretch>
            <a:fillRect/>
          </a:stretch>
        </p:blipFill>
        <p:spPr>
          <a:xfrm rot="5400000">
            <a:off x="1573370" y="3056958"/>
            <a:ext cx="1354546" cy="2520085"/>
          </a:xfrm>
          <a:prstGeom prst="rect">
            <a:avLst/>
          </a:prstGeom>
          <a:effectLst>
            <a:outerShdw blurRad="50800" dist="25400" dir="5400000" algn="t" rotWithShape="0">
              <a:schemeClr val="tx1">
                <a:alpha val="60000"/>
              </a:schemeClr>
            </a:outerShdw>
          </a:effectLst>
        </p:spPr>
      </p:pic>
      <p:cxnSp>
        <p:nvCxnSpPr>
          <p:cNvPr id="19" name="Straight Arrow Connector 18"/>
          <p:cNvCxnSpPr>
            <a:stCxn id="5" idx="2"/>
            <a:endCxn id="4" idx="0"/>
          </p:cNvCxnSpPr>
          <p:nvPr/>
        </p:nvCxnSpPr>
        <p:spPr bwMode="auto">
          <a:xfrm rot="5400000">
            <a:off x="3949603" y="4059236"/>
            <a:ext cx="2022475" cy="1"/>
          </a:xfrm>
          <a:prstGeom prst="straightConnector1">
            <a:avLst/>
          </a:prstGeom>
          <a:noFill/>
          <a:ln w="28575" cap="flat" cmpd="sng" algn="ctr">
            <a:solidFill>
              <a:schemeClr val="tx1"/>
            </a:solidFill>
            <a:prstDash val="solid"/>
            <a:round/>
            <a:headEnd type="arrow" w="med" len="med"/>
            <a:tailEnd type="arrow" w="med" len="med"/>
          </a:ln>
          <a:effectLst>
            <a:glow rad="101600">
              <a:schemeClr val="bg2">
                <a:lumMod val="50000"/>
                <a:alpha val="60000"/>
              </a:schemeClr>
            </a:glow>
          </a:effectLst>
        </p:spPr>
      </p:cxnSp>
      <p:sp>
        <p:nvSpPr>
          <p:cNvPr id="2" name="Title 1"/>
          <p:cNvSpPr>
            <a:spLocks noGrp="1"/>
          </p:cNvSpPr>
          <p:nvPr>
            <p:ph type="title"/>
          </p:nvPr>
        </p:nvSpPr>
        <p:spPr/>
        <p:txBody>
          <a:bodyPr/>
          <a:lstStyle/>
          <a:p>
            <a:r>
              <a:rPr lang="en-US" dirty="0" smtClean="0"/>
              <a:t>Disk Encryption Defense</a:t>
            </a:r>
            <a:endParaRPr lang="en-US" dirty="0"/>
          </a:p>
        </p:txBody>
      </p:sp>
      <p:pic>
        <p:nvPicPr>
          <p:cNvPr id="4" name="Picture 112" descr="C:\Documents and Settings\ah.JHALDERM-THINKP\Local Settings\Temporary Internet Files\Content.IE5\L7TGJIQP\MCj04338800000[1].png"/>
          <p:cNvPicPr>
            <a:picLocks noChangeAspect="1" noChangeArrowheads="1"/>
          </p:cNvPicPr>
          <p:nvPr/>
        </p:nvPicPr>
        <p:blipFill>
          <a:blip r:embed="rId4"/>
          <a:srcRect/>
          <a:stretch>
            <a:fillRect/>
          </a:stretch>
        </p:blipFill>
        <p:spPr bwMode="auto">
          <a:xfrm>
            <a:off x="4219476" y="5070474"/>
            <a:ext cx="1482726" cy="1482726"/>
          </a:xfrm>
          <a:prstGeom prst="rect">
            <a:avLst/>
          </a:prstGeom>
          <a:noFill/>
        </p:spPr>
      </p:pic>
      <p:pic>
        <p:nvPicPr>
          <p:cNvPr id="5" name="Picture 115" descr="C:\Documents and Settings\ah.JHALDERM-THINKP\Local Settings\Temporary Internet Files\Content.IE5\L7TGJIQP\MCj04325990000[1].png"/>
          <p:cNvPicPr>
            <a:picLocks noChangeAspect="1" noChangeArrowheads="1"/>
          </p:cNvPicPr>
          <p:nvPr/>
        </p:nvPicPr>
        <p:blipFill>
          <a:blip r:embed="rId5"/>
          <a:srcRect/>
          <a:stretch>
            <a:fillRect/>
          </a:stretch>
        </p:blipFill>
        <p:spPr bwMode="auto">
          <a:xfrm>
            <a:off x="4257577" y="1641474"/>
            <a:ext cx="1406525" cy="1406525"/>
          </a:xfrm>
          <a:prstGeom prst="rect">
            <a:avLst/>
          </a:prstGeom>
          <a:noFill/>
        </p:spPr>
      </p:pic>
      <p:sp>
        <p:nvSpPr>
          <p:cNvPr id="6" name="TextBox 5"/>
          <p:cNvSpPr txBox="1"/>
          <p:nvPr/>
        </p:nvSpPr>
        <p:spPr>
          <a:xfrm>
            <a:off x="5930802" y="2098674"/>
            <a:ext cx="1810560" cy="523220"/>
          </a:xfrm>
          <a:prstGeom prst="rect">
            <a:avLst/>
          </a:prstGeom>
          <a:noFill/>
        </p:spPr>
        <p:txBody>
          <a:bodyPr wrap="none" rtlCol="0">
            <a:spAutoFit/>
          </a:bodyPr>
          <a:lstStyle/>
          <a:p>
            <a:pPr algn="l"/>
            <a:r>
              <a:rPr lang="en-US" sz="2800" dirty="0" smtClean="0">
                <a:solidFill>
                  <a:schemeClr val="tx1"/>
                </a:solidFill>
              </a:rPr>
              <a:t>File System</a:t>
            </a:r>
            <a:endParaRPr lang="en-US" sz="2800" dirty="0">
              <a:solidFill>
                <a:schemeClr val="tx1"/>
              </a:solidFill>
            </a:endParaRPr>
          </a:p>
        </p:txBody>
      </p:sp>
      <p:sp>
        <p:nvSpPr>
          <p:cNvPr id="7" name="TextBox 6"/>
          <p:cNvSpPr txBox="1"/>
          <p:nvPr/>
        </p:nvSpPr>
        <p:spPr>
          <a:xfrm>
            <a:off x="5930802" y="5527674"/>
            <a:ext cx="1898212" cy="523220"/>
          </a:xfrm>
          <a:prstGeom prst="rect">
            <a:avLst/>
          </a:prstGeom>
          <a:noFill/>
        </p:spPr>
        <p:txBody>
          <a:bodyPr wrap="none" rtlCol="0">
            <a:spAutoFit/>
          </a:bodyPr>
          <a:lstStyle/>
          <a:p>
            <a:pPr algn="l"/>
            <a:r>
              <a:rPr lang="en-US" sz="2800" dirty="0" smtClean="0">
                <a:solidFill>
                  <a:schemeClr val="tx1"/>
                </a:solidFill>
              </a:rPr>
              <a:t>Disk Drivers</a:t>
            </a:r>
            <a:endParaRPr lang="en-US" sz="2800" dirty="0">
              <a:solidFill>
                <a:schemeClr val="tx1"/>
              </a:solidFill>
            </a:endParaRPr>
          </a:p>
        </p:txBody>
      </p:sp>
      <p:pic>
        <p:nvPicPr>
          <p:cNvPr id="84995" name="Picture 3" descr="C:\Documents and Settings\ah.JHALDERM-THINKP\Local Settings\Temporary Internet Files\Content.IE5\AYE1KZH0\MCj04315990000[1].png"/>
          <p:cNvPicPr>
            <a:picLocks noChangeAspect="1" noChangeArrowheads="1"/>
          </p:cNvPicPr>
          <p:nvPr/>
        </p:nvPicPr>
        <p:blipFill>
          <a:blip r:embed="rId6"/>
          <a:srcRect/>
          <a:stretch>
            <a:fillRect/>
          </a:stretch>
        </p:blipFill>
        <p:spPr bwMode="auto">
          <a:xfrm>
            <a:off x="4332983" y="3509962"/>
            <a:ext cx="1255712" cy="1255712"/>
          </a:xfrm>
          <a:prstGeom prst="rect">
            <a:avLst/>
          </a:prstGeom>
          <a:noFill/>
          <a:effectLst>
            <a:glow rad="101600">
              <a:schemeClr val="bg2">
                <a:lumMod val="50000"/>
                <a:alpha val="60000"/>
              </a:schemeClr>
            </a:glow>
          </a:effectLst>
        </p:spPr>
      </p:pic>
      <p:cxnSp>
        <p:nvCxnSpPr>
          <p:cNvPr id="15" name="Straight Arrow Connector 14"/>
          <p:cNvCxnSpPr>
            <a:stCxn id="84995" idx="2"/>
            <a:endCxn id="4" idx="0"/>
          </p:cNvCxnSpPr>
          <p:nvPr/>
        </p:nvCxnSpPr>
        <p:spPr bwMode="auto">
          <a:xfrm rot="5400000">
            <a:off x="4808439" y="4918074"/>
            <a:ext cx="304800" cy="1588"/>
          </a:xfrm>
          <a:prstGeom prst="straightConnector1">
            <a:avLst/>
          </a:prstGeom>
          <a:noFill/>
          <a:ln w="28575" cap="flat" cmpd="sng" algn="ctr">
            <a:solidFill>
              <a:schemeClr val="tx1"/>
            </a:solidFill>
            <a:prstDash val="solid"/>
            <a:round/>
            <a:headEnd type="arrow" w="med" len="med"/>
            <a:tailEnd type="arrow" w="med" len="med"/>
          </a:ln>
          <a:effectLst>
            <a:glow rad="101600">
              <a:schemeClr val="bg2">
                <a:lumMod val="50000"/>
                <a:alpha val="60000"/>
              </a:schemeClr>
            </a:glow>
          </a:effectLst>
        </p:spPr>
      </p:cxnSp>
      <p:sp>
        <p:nvSpPr>
          <p:cNvPr id="18" name="TextBox 17"/>
          <p:cNvSpPr txBox="1"/>
          <p:nvPr/>
        </p:nvSpPr>
        <p:spPr>
          <a:xfrm>
            <a:off x="5930802" y="3923009"/>
            <a:ext cx="2782941" cy="523220"/>
          </a:xfrm>
          <a:prstGeom prst="rect">
            <a:avLst/>
          </a:prstGeom>
          <a:noFill/>
        </p:spPr>
        <p:txBody>
          <a:bodyPr wrap="none" rtlCol="0">
            <a:spAutoFit/>
          </a:bodyPr>
          <a:lstStyle/>
          <a:p>
            <a:pPr algn="l"/>
            <a:r>
              <a:rPr lang="en-US" sz="2800" dirty="0" smtClean="0">
                <a:solidFill>
                  <a:schemeClr val="tx1"/>
                </a:solidFill>
              </a:rPr>
              <a:t>On-the-Fly Crypto</a:t>
            </a:r>
            <a:endParaRPr lang="en-US" sz="2800" dirty="0">
              <a:solidFill>
                <a:schemeClr val="tx1"/>
              </a:solidFill>
            </a:endParaRPr>
          </a:p>
        </p:txBody>
      </p:sp>
      <p:grpSp>
        <p:nvGrpSpPr>
          <p:cNvPr id="3" name="Group 49"/>
          <p:cNvGrpSpPr/>
          <p:nvPr/>
        </p:nvGrpSpPr>
        <p:grpSpPr>
          <a:xfrm rot="175125" flipH="1">
            <a:off x="1709385" y="3707303"/>
            <a:ext cx="1344736" cy="1329796"/>
            <a:chOff x="1947858" y="2652718"/>
            <a:chExt cx="1714498" cy="1695454"/>
          </a:xfrm>
          <a:effectLst/>
        </p:grpSpPr>
        <p:sp>
          <p:nvSpPr>
            <p:cNvPr id="85011" name="Freeform 19"/>
            <p:cNvSpPr>
              <a:spLocks/>
            </p:cNvSpPr>
            <p:nvPr/>
          </p:nvSpPr>
          <p:spPr bwMode="auto">
            <a:xfrm>
              <a:off x="1947858"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3" name="Freeform 21"/>
            <p:cNvSpPr>
              <a:spLocks/>
            </p:cNvSpPr>
            <p:nvPr/>
          </p:nvSpPr>
          <p:spPr bwMode="auto">
            <a:xfrm>
              <a:off x="1947859"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14" name="Freeform 22"/>
            <p:cNvSpPr>
              <a:spLocks/>
            </p:cNvSpPr>
            <p:nvPr/>
          </p:nvSpPr>
          <p:spPr bwMode="auto">
            <a:xfrm>
              <a:off x="2079621" y="3467107"/>
              <a:ext cx="720724" cy="776290"/>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5" name="Freeform 23"/>
            <p:cNvSpPr>
              <a:spLocks/>
            </p:cNvSpPr>
            <p:nvPr/>
          </p:nvSpPr>
          <p:spPr bwMode="auto">
            <a:xfrm>
              <a:off x="2146295" y="3524256"/>
              <a:ext cx="766761" cy="738189"/>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6" name="Freeform 24"/>
            <p:cNvSpPr>
              <a:spLocks/>
            </p:cNvSpPr>
            <p:nvPr/>
          </p:nvSpPr>
          <p:spPr bwMode="auto">
            <a:xfrm>
              <a:off x="2079621" y="3467106"/>
              <a:ext cx="720724" cy="776290"/>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7" name="Freeform 25"/>
            <p:cNvSpPr>
              <a:spLocks/>
            </p:cNvSpPr>
            <p:nvPr/>
          </p:nvSpPr>
          <p:spPr bwMode="auto">
            <a:xfrm>
              <a:off x="2052634" y="2757493"/>
              <a:ext cx="1504948" cy="1428753"/>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8" name="Freeform 26"/>
            <p:cNvSpPr>
              <a:spLocks/>
            </p:cNvSpPr>
            <p:nvPr/>
          </p:nvSpPr>
          <p:spPr bwMode="auto">
            <a:xfrm>
              <a:off x="2894008" y="2757493"/>
              <a:ext cx="388937" cy="785814"/>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9" name="Freeform 27"/>
            <p:cNvSpPr>
              <a:spLocks/>
            </p:cNvSpPr>
            <p:nvPr/>
          </p:nvSpPr>
          <p:spPr bwMode="auto">
            <a:xfrm>
              <a:off x="2828920" y="2851155"/>
              <a:ext cx="246063" cy="730251"/>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0" name="Freeform 28"/>
            <p:cNvSpPr>
              <a:spLocks/>
            </p:cNvSpPr>
            <p:nvPr/>
          </p:nvSpPr>
          <p:spPr bwMode="auto">
            <a:xfrm>
              <a:off x="3103558" y="2824168"/>
              <a:ext cx="303213" cy="728664"/>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1" name="Freeform 29"/>
            <p:cNvSpPr>
              <a:spLocks noEditPoints="1"/>
            </p:cNvSpPr>
            <p:nvPr/>
          </p:nvSpPr>
          <p:spPr bwMode="auto">
            <a:xfrm>
              <a:off x="2052634" y="2889255"/>
              <a:ext cx="1504948" cy="1296991"/>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2" name="Freeform 30"/>
            <p:cNvSpPr>
              <a:spLocks noEditPoints="1"/>
            </p:cNvSpPr>
            <p:nvPr/>
          </p:nvSpPr>
          <p:spPr bwMode="auto">
            <a:xfrm>
              <a:off x="2052634" y="2757493"/>
              <a:ext cx="1447797" cy="1419228"/>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3" name="Line 31"/>
            <p:cNvSpPr>
              <a:spLocks noChangeShapeType="1"/>
            </p:cNvSpPr>
            <p:nvPr/>
          </p:nvSpPr>
          <p:spPr bwMode="auto">
            <a:xfrm>
              <a:off x="2998785" y="3619506"/>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4" name="Line 32"/>
            <p:cNvSpPr>
              <a:spLocks noChangeShapeType="1"/>
            </p:cNvSpPr>
            <p:nvPr/>
          </p:nvSpPr>
          <p:spPr bwMode="auto">
            <a:xfrm>
              <a:off x="2998788" y="3619509"/>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5"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51"/>
          <p:cNvGrpSpPr/>
          <p:nvPr/>
        </p:nvGrpSpPr>
        <p:grpSpPr>
          <a:xfrm>
            <a:off x="2514600" y="1489074"/>
            <a:ext cx="1306872" cy="1966763"/>
            <a:chOff x="3093988" y="1562398"/>
            <a:chExt cx="1762572" cy="2652563"/>
          </a:xfrm>
        </p:grpSpPr>
        <p:sp>
          <p:nvSpPr>
            <p:cNvPr id="54"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88" name="TextBox 87"/>
          <p:cNvSpPr txBox="1"/>
          <p:nvPr/>
        </p:nvSpPr>
        <p:spPr>
          <a:xfrm>
            <a:off x="1828800" y="1870074"/>
            <a:ext cx="2133600" cy="769441"/>
          </a:xfrm>
          <a:prstGeom prst="rect">
            <a:avLst/>
          </a:prstGeom>
          <a:noFill/>
        </p:spPr>
        <p:txBody>
          <a:bodyPr wrap="square" rtlCol="0">
            <a:spAutoFit/>
          </a:bodyPr>
          <a:lstStyle/>
          <a:p>
            <a:pPr algn="l"/>
            <a:r>
              <a:rPr lang="en-US" sz="2200" dirty="0" smtClean="0"/>
              <a:t>Password:</a:t>
            </a:r>
            <a:br>
              <a:rPr lang="en-US" sz="2200" dirty="0" smtClean="0"/>
            </a:br>
            <a:r>
              <a:rPr lang="en-US" sz="2200" dirty="0" smtClean="0"/>
              <a:t>      ********</a:t>
            </a:r>
            <a:endParaRPr lang="en-US" sz="2200" dirty="0"/>
          </a:p>
        </p:txBody>
      </p:sp>
      <p:cxnSp>
        <p:nvCxnSpPr>
          <p:cNvPr id="89" name="Straight Arrow Connector 88"/>
          <p:cNvCxnSpPr/>
          <p:nvPr/>
        </p:nvCxnSpPr>
        <p:spPr bwMode="auto">
          <a:xfrm rot="16200000" flipH="1">
            <a:off x="2057401" y="3394074"/>
            <a:ext cx="457199" cy="1"/>
          </a:xfrm>
          <a:prstGeom prst="straightConnector1">
            <a:avLst/>
          </a:prstGeom>
          <a:noFill/>
          <a:ln w="28575" cap="flat" cmpd="sng" algn="ctr">
            <a:solidFill>
              <a:schemeClr val="tx1"/>
            </a:solidFill>
            <a:prstDash val="solid"/>
            <a:round/>
            <a:headEnd type="none" w="med" len="med"/>
            <a:tailEnd type="arrow" w="med" len="med"/>
          </a:ln>
          <a:effectLst>
            <a:glow rad="101600">
              <a:schemeClr val="bg2">
                <a:lumMod val="50000"/>
                <a:alpha val="60000"/>
              </a:schemeClr>
            </a:glow>
          </a:effectLst>
        </p:spPr>
      </p:cxnSp>
      <p:cxnSp>
        <p:nvCxnSpPr>
          <p:cNvPr id="93" name="Straight Arrow Connector 92"/>
          <p:cNvCxnSpPr/>
          <p:nvPr/>
        </p:nvCxnSpPr>
        <p:spPr bwMode="auto">
          <a:xfrm>
            <a:off x="2743200" y="4232274"/>
            <a:ext cx="1600200" cy="1"/>
          </a:xfrm>
          <a:prstGeom prst="straightConnector1">
            <a:avLst/>
          </a:prstGeom>
          <a:noFill/>
          <a:ln w="28575" cap="flat" cmpd="sng" algn="ctr">
            <a:solidFill>
              <a:schemeClr val="tx1"/>
            </a:solidFill>
            <a:prstDash val="solid"/>
            <a:round/>
            <a:headEnd type="none" w="med" len="med"/>
            <a:tailEnd type="arrow" w="med" len="med"/>
          </a:ln>
          <a:effectLst>
            <a:glow rad="101600">
              <a:schemeClr val="bg2">
                <a:lumMod val="50000"/>
                <a:alpha val="60000"/>
              </a:schemeClr>
            </a:glow>
          </a:effectLst>
        </p:spPr>
      </p:cxnSp>
      <p:pic>
        <p:nvPicPr>
          <p:cNvPr id="99" name="Picture 34" descr="C:\Documents and Settings\ah.JHALDERM-THINKP\Local Settings\Temporary Internet Files\Content.IE5\L7TGJIQP\MCj04315980000[1].png"/>
          <p:cNvPicPr>
            <a:picLocks noChangeAspect="1" noChangeArrowheads="1"/>
          </p:cNvPicPr>
          <p:nvPr/>
        </p:nvPicPr>
        <p:blipFill>
          <a:blip r:embed="rId7"/>
          <a:srcRect/>
          <a:stretch>
            <a:fillRect/>
          </a:stretch>
        </p:blipFill>
        <p:spPr bwMode="auto">
          <a:xfrm>
            <a:off x="4343400" y="3458985"/>
            <a:ext cx="1250244" cy="1250244"/>
          </a:xfrm>
          <a:prstGeom prst="rect">
            <a:avLst/>
          </a:prstGeom>
          <a:noFill/>
        </p:spPr>
      </p:pic>
      <p:cxnSp>
        <p:nvCxnSpPr>
          <p:cNvPr id="105" name="Straight Arrow Connector 104"/>
          <p:cNvCxnSpPr/>
          <p:nvPr/>
        </p:nvCxnSpPr>
        <p:spPr bwMode="auto">
          <a:xfrm rot="5400000">
            <a:off x="4801394" y="3240880"/>
            <a:ext cx="304800" cy="1588"/>
          </a:xfrm>
          <a:prstGeom prst="straightConnector1">
            <a:avLst/>
          </a:prstGeom>
          <a:noFill/>
          <a:ln w="28575" cap="flat" cmpd="sng" algn="ctr">
            <a:solidFill>
              <a:schemeClr val="tx1"/>
            </a:solidFill>
            <a:prstDash val="solid"/>
            <a:round/>
            <a:headEnd type="arrow" w="med" len="med"/>
            <a:tailEnd type="arrow" w="med" len="med"/>
          </a:ln>
          <a:effectLst>
            <a:glow rad="101600">
              <a:schemeClr val="bg2">
                <a:lumMod val="50000"/>
                <a:alpha val="60000"/>
              </a:schemeClr>
            </a:glow>
          </a:effectLst>
        </p:spPr>
      </p:cxnSp>
      <p:pic>
        <p:nvPicPr>
          <p:cNvPr id="108" name="Picture 111" descr="C:\Documents and Settings\ah.JHALDERM-THINKP\Local Settings\Temporary Internet Files\Content.IE5\AYE1KZH0\MCj04241920000[1].wmf"/>
          <p:cNvPicPr>
            <a:picLocks noChangeAspect="1" noChangeArrowheads="1"/>
          </p:cNvPicPr>
          <p:nvPr/>
        </p:nvPicPr>
        <p:blipFill>
          <a:blip r:embed="rId8"/>
          <a:srcRect/>
          <a:stretch>
            <a:fillRect/>
          </a:stretch>
        </p:blipFill>
        <p:spPr bwMode="auto">
          <a:xfrm>
            <a:off x="609865" y="1524671"/>
            <a:ext cx="2056870" cy="1689572"/>
          </a:xfrm>
          <a:prstGeom prst="rect">
            <a:avLst/>
          </a:prstGeom>
          <a:noFill/>
        </p:spPr>
      </p:pic>
      <p:grpSp>
        <p:nvGrpSpPr>
          <p:cNvPr id="9" name="Group 637"/>
          <p:cNvGrpSpPr/>
          <p:nvPr/>
        </p:nvGrpSpPr>
        <p:grpSpPr>
          <a:xfrm>
            <a:off x="857450" y="1652241"/>
            <a:ext cx="914400" cy="928103"/>
            <a:chOff x="1880890" y="1477268"/>
            <a:chExt cx="1420118" cy="1441400"/>
          </a:xfrm>
        </p:grpSpPr>
        <p:sp>
          <p:nvSpPr>
            <p:cNvPr id="639"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560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1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9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8499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8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88" grpId="0"/>
      <p:bldP spid="88" grpId="1"/>
      <p:bldP spid="88" grpId="2"/>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38200"/>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8.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4225"/>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39.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762000"/>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0.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5143500"/>
          </a:xfrm>
          <a:prstGeom prst="rect">
            <a:avLst/>
          </a:prstGeom>
        </p:spPr>
      </p:pic>
    </p:spTree>
    <p:extLst>
      <p:ext uri="{BB962C8B-B14F-4D97-AF65-F5344CB8AC3E}">
        <p14:creationId xmlns:p14="http://schemas.microsoft.com/office/powerpoint/2010/main" val="3540514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1.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838200"/>
            <a:ext cx="9144000" cy="5143500"/>
          </a:xfrm>
          <a:prstGeom prst="rect">
            <a:avLst/>
          </a:prstGeom>
        </p:spPr>
      </p:pic>
    </p:spTree>
    <p:extLst>
      <p:ext uri="{BB962C8B-B14F-4D97-AF65-F5344CB8AC3E}">
        <p14:creationId xmlns:p14="http://schemas.microsoft.com/office/powerpoint/2010/main" val="4073464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2.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 y="838200"/>
            <a:ext cx="9144000" cy="5143500"/>
          </a:xfrm>
          <a:prstGeom prst="rect">
            <a:avLst/>
          </a:prstGeom>
        </p:spPr>
      </p:pic>
    </p:spTree>
    <p:extLst>
      <p:ext uri="{BB962C8B-B14F-4D97-AF65-F5344CB8AC3E}">
        <p14:creationId xmlns:p14="http://schemas.microsoft.com/office/powerpoint/2010/main" val="4073464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3.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5143500"/>
          </a:xfrm>
          <a:prstGeom prst="rect">
            <a:avLst/>
          </a:prstGeom>
        </p:spPr>
      </p:pic>
    </p:spTree>
    <p:extLst>
      <p:ext uri="{BB962C8B-B14F-4D97-AF65-F5344CB8AC3E}">
        <p14:creationId xmlns:p14="http://schemas.microsoft.com/office/powerpoint/2010/main" val="4073464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4.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0100"/>
            <a:ext cx="9144000" cy="5143500"/>
          </a:xfrm>
          <a:prstGeom prst="rect">
            <a:avLst/>
          </a:prstGeom>
        </p:spPr>
      </p:pic>
    </p:spTree>
    <p:extLst>
      <p:ext uri="{BB962C8B-B14F-4D97-AF65-F5344CB8AC3E}">
        <p14:creationId xmlns:p14="http://schemas.microsoft.com/office/powerpoint/2010/main" val="3464708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5.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5143500"/>
          </a:xfrm>
          <a:prstGeom prst="rect">
            <a:avLst/>
          </a:prstGeom>
        </p:spPr>
      </p:pic>
    </p:spTree>
    <p:extLst>
      <p:ext uri="{BB962C8B-B14F-4D97-AF65-F5344CB8AC3E}">
        <p14:creationId xmlns:p14="http://schemas.microsoft.com/office/powerpoint/2010/main" val="40405536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6.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5143500"/>
          </a:xfrm>
          <a:prstGeom prst="rect">
            <a:avLst/>
          </a:prstGeom>
        </p:spPr>
      </p:pic>
    </p:spTree>
    <p:extLst>
      <p:ext uri="{BB962C8B-B14F-4D97-AF65-F5344CB8AC3E}">
        <p14:creationId xmlns:p14="http://schemas.microsoft.com/office/powerpoint/2010/main" val="404055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descr="sodimm.png"/>
          <p:cNvPicPr>
            <a:picLocks noChangeAspect="1"/>
          </p:cNvPicPr>
          <p:nvPr/>
        </p:nvPicPr>
        <p:blipFill>
          <a:blip r:embed="rId3"/>
          <a:stretch>
            <a:fillRect/>
          </a:stretch>
        </p:blipFill>
        <p:spPr>
          <a:xfrm rot="5400000">
            <a:off x="5727291" y="2426110"/>
            <a:ext cx="1445476" cy="2689257"/>
          </a:xfrm>
          <a:prstGeom prst="rect">
            <a:avLst/>
          </a:prstGeom>
          <a:effectLst>
            <a:outerShdw blurRad="50800" dist="25400" dir="5400000" algn="t" rotWithShape="0">
              <a:schemeClr val="tx1">
                <a:alpha val="60000"/>
              </a:schemeClr>
            </a:outerShdw>
          </a:effectLst>
        </p:spPr>
      </p:pic>
      <p:sp>
        <p:nvSpPr>
          <p:cNvPr id="2" name="Title 1"/>
          <p:cNvSpPr>
            <a:spLocks noGrp="1"/>
          </p:cNvSpPr>
          <p:nvPr>
            <p:ph type="title"/>
          </p:nvPr>
        </p:nvSpPr>
        <p:spPr/>
        <p:txBody>
          <a:bodyPr/>
          <a:lstStyle/>
          <a:p>
            <a:r>
              <a:rPr lang="en-US" dirty="0" smtClean="0"/>
              <a:t>Common Attack Scenario</a:t>
            </a:r>
            <a:endParaRPr lang="en-US" dirty="0"/>
          </a:p>
        </p:txBody>
      </p:sp>
      <p:grpSp>
        <p:nvGrpSpPr>
          <p:cNvPr id="3" name="Group 49"/>
          <p:cNvGrpSpPr/>
          <p:nvPr/>
        </p:nvGrpSpPr>
        <p:grpSpPr>
          <a:xfrm rot="175125" flipH="1">
            <a:off x="5829932" y="3120973"/>
            <a:ext cx="1435009" cy="1419066"/>
            <a:chOff x="1947858" y="2652718"/>
            <a:chExt cx="1714498" cy="1695454"/>
          </a:xfrm>
          <a:effectLst/>
        </p:grpSpPr>
        <p:sp>
          <p:nvSpPr>
            <p:cNvPr id="85011" name="Freeform 19"/>
            <p:cNvSpPr>
              <a:spLocks/>
            </p:cNvSpPr>
            <p:nvPr/>
          </p:nvSpPr>
          <p:spPr bwMode="auto">
            <a:xfrm>
              <a:off x="1947858"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3" name="Freeform 21"/>
            <p:cNvSpPr>
              <a:spLocks/>
            </p:cNvSpPr>
            <p:nvPr/>
          </p:nvSpPr>
          <p:spPr bwMode="auto">
            <a:xfrm>
              <a:off x="1947859" y="2652718"/>
              <a:ext cx="1714497" cy="1695454"/>
            </a:xfrm>
            <a:custGeom>
              <a:avLst/>
              <a:gdLst/>
              <a:ahLst/>
              <a:cxnLst>
                <a:cxn ang="0">
                  <a:pos x="990" y="257"/>
                </a:cxn>
                <a:cxn ang="0">
                  <a:pos x="1026" y="191"/>
                </a:cxn>
                <a:cxn ang="0">
                  <a:pos x="1026" y="137"/>
                </a:cxn>
                <a:cxn ang="0">
                  <a:pos x="984" y="66"/>
                </a:cxn>
                <a:cxn ang="0">
                  <a:pos x="919" y="30"/>
                </a:cxn>
                <a:cxn ang="0">
                  <a:pos x="859" y="30"/>
                </a:cxn>
                <a:cxn ang="0">
                  <a:pos x="787" y="72"/>
                </a:cxn>
                <a:cxn ang="0">
                  <a:pos x="614" y="0"/>
                </a:cxn>
                <a:cxn ang="0">
                  <a:pos x="602" y="12"/>
                </a:cxn>
                <a:cxn ang="0">
                  <a:pos x="441" y="179"/>
                </a:cxn>
                <a:cxn ang="0">
                  <a:pos x="465" y="298"/>
                </a:cxn>
                <a:cxn ang="0">
                  <a:pos x="459" y="334"/>
                </a:cxn>
                <a:cxn ang="0">
                  <a:pos x="453" y="340"/>
                </a:cxn>
                <a:cxn ang="0">
                  <a:pos x="447" y="346"/>
                </a:cxn>
                <a:cxn ang="0">
                  <a:pos x="441" y="364"/>
                </a:cxn>
                <a:cxn ang="0">
                  <a:pos x="441" y="376"/>
                </a:cxn>
                <a:cxn ang="0">
                  <a:pos x="441" y="418"/>
                </a:cxn>
                <a:cxn ang="0">
                  <a:pos x="12" y="895"/>
                </a:cxn>
                <a:cxn ang="0">
                  <a:pos x="12" y="901"/>
                </a:cxn>
                <a:cxn ang="0">
                  <a:pos x="6" y="931"/>
                </a:cxn>
                <a:cxn ang="0">
                  <a:pos x="42" y="1038"/>
                </a:cxn>
                <a:cxn ang="0">
                  <a:pos x="48" y="1050"/>
                </a:cxn>
                <a:cxn ang="0">
                  <a:pos x="245" y="1062"/>
                </a:cxn>
                <a:cxn ang="0">
                  <a:pos x="262" y="1056"/>
                </a:cxn>
                <a:cxn ang="0">
                  <a:pos x="310" y="1002"/>
                </a:cxn>
                <a:cxn ang="0">
                  <a:pos x="310" y="937"/>
                </a:cxn>
                <a:cxn ang="0">
                  <a:pos x="364" y="937"/>
                </a:cxn>
                <a:cxn ang="0">
                  <a:pos x="423" y="883"/>
                </a:cxn>
                <a:cxn ang="0">
                  <a:pos x="429" y="865"/>
                </a:cxn>
                <a:cxn ang="0">
                  <a:pos x="423" y="847"/>
                </a:cxn>
                <a:cxn ang="0">
                  <a:pos x="412" y="817"/>
                </a:cxn>
                <a:cxn ang="0">
                  <a:pos x="429" y="793"/>
                </a:cxn>
                <a:cxn ang="0">
                  <a:pos x="459" y="799"/>
                </a:cxn>
                <a:cxn ang="0">
                  <a:pos x="483" y="811"/>
                </a:cxn>
                <a:cxn ang="0">
                  <a:pos x="543" y="758"/>
                </a:cxn>
                <a:cxn ang="0">
                  <a:pos x="549" y="734"/>
                </a:cxn>
                <a:cxn ang="0">
                  <a:pos x="549" y="680"/>
                </a:cxn>
                <a:cxn ang="0">
                  <a:pos x="614" y="680"/>
                </a:cxn>
                <a:cxn ang="0">
                  <a:pos x="656" y="638"/>
                </a:cxn>
                <a:cxn ang="0">
                  <a:pos x="716" y="632"/>
                </a:cxn>
                <a:cxn ang="0">
                  <a:pos x="752" y="620"/>
                </a:cxn>
                <a:cxn ang="0">
                  <a:pos x="775" y="603"/>
                </a:cxn>
                <a:cxn ang="0">
                  <a:pos x="877" y="626"/>
                </a:cxn>
                <a:cxn ang="0">
                  <a:pos x="1074" y="448"/>
                </a:cxn>
                <a:cxn ang="0">
                  <a:pos x="1074" y="418"/>
                </a:cxn>
              </a:cxnLst>
              <a:rect l="0" t="0" r="r" b="b"/>
              <a:pathLst>
                <a:path w="1080" h="1068">
                  <a:moveTo>
                    <a:pt x="1074" y="418"/>
                  </a:moveTo>
                  <a:lnTo>
                    <a:pt x="990" y="257"/>
                  </a:lnTo>
                  <a:lnTo>
                    <a:pt x="990" y="257"/>
                  </a:lnTo>
                  <a:lnTo>
                    <a:pt x="1008" y="239"/>
                  </a:lnTo>
                  <a:lnTo>
                    <a:pt x="1020" y="215"/>
                  </a:lnTo>
                  <a:lnTo>
                    <a:pt x="1026" y="191"/>
                  </a:lnTo>
                  <a:lnTo>
                    <a:pt x="1026" y="167"/>
                  </a:lnTo>
                  <a:lnTo>
                    <a:pt x="1026" y="167"/>
                  </a:lnTo>
                  <a:lnTo>
                    <a:pt x="1026" y="137"/>
                  </a:lnTo>
                  <a:lnTo>
                    <a:pt x="1014" y="114"/>
                  </a:lnTo>
                  <a:lnTo>
                    <a:pt x="1002" y="90"/>
                  </a:lnTo>
                  <a:lnTo>
                    <a:pt x="984" y="66"/>
                  </a:lnTo>
                  <a:lnTo>
                    <a:pt x="966" y="48"/>
                  </a:lnTo>
                  <a:lnTo>
                    <a:pt x="942" y="36"/>
                  </a:lnTo>
                  <a:lnTo>
                    <a:pt x="919" y="30"/>
                  </a:lnTo>
                  <a:lnTo>
                    <a:pt x="889" y="24"/>
                  </a:lnTo>
                  <a:lnTo>
                    <a:pt x="889" y="24"/>
                  </a:lnTo>
                  <a:lnTo>
                    <a:pt x="859" y="30"/>
                  </a:lnTo>
                  <a:lnTo>
                    <a:pt x="829" y="36"/>
                  </a:lnTo>
                  <a:lnTo>
                    <a:pt x="805" y="54"/>
                  </a:lnTo>
                  <a:lnTo>
                    <a:pt x="787" y="72"/>
                  </a:lnTo>
                  <a:lnTo>
                    <a:pt x="632" y="6"/>
                  </a:lnTo>
                  <a:lnTo>
                    <a:pt x="632" y="6"/>
                  </a:lnTo>
                  <a:lnTo>
                    <a:pt x="614" y="0"/>
                  </a:lnTo>
                  <a:lnTo>
                    <a:pt x="602" y="12"/>
                  </a:lnTo>
                  <a:lnTo>
                    <a:pt x="602" y="12"/>
                  </a:lnTo>
                  <a:lnTo>
                    <a:pt x="602" y="12"/>
                  </a:lnTo>
                  <a:lnTo>
                    <a:pt x="573" y="42"/>
                  </a:lnTo>
                  <a:lnTo>
                    <a:pt x="441" y="179"/>
                  </a:lnTo>
                  <a:lnTo>
                    <a:pt x="441" y="179"/>
                  </a:lnTo>
                  <a:lnTo>
                    <a:pt x="435" y="197"/>
                  </a:lnTo>
                  <a:lnTo>
                    <a:pt x="435" y="215"/>
                  </a:lnTo>
                  <a:lnTo>
                    <a:pt x="465" y="298"/>
                  </a:lnTo>
                  <a:lnTo>
                    <a:pt x="465" y="298"/>
                  </a:lnTo>
                  <a:lnTo>
                    <a:pt x="471" y="316"/>
                  </a:lnTo>
                  <a:lnTo>
                    <a:pt x="459" y="334"/>
                  </a:lnTo>
                  <a:lnTo>
                    <a:pt x="459" y="334"/>
                  </a:lnTo>
                  <a:lnTo>
                    <a:pt x="453" y="340"/>
                  </a:lnTo>
                  <a:lnTo>
                    <a:pt x="453" y="340"/>
                  </a:lnTo>
                  <a:lnTo>
                    <a:pt x="453" y="340"/>
                  </a:lnTo>
                  <a:lnTo>
                    <a:pt x="453" y="340"/>
                  </a:lnTo>
                  <a:lnTo>
                    <a:pt x="447" y="346"/>
                  </a:lnTo>
                  <a:lnTo>
                    <a:pt x="447" y="346"/>
                  </a:lnTo>
                  <a:lnTo>
                    <a:pt x="441" y="358"/>
                  </a:lnTo>
                  <a:lnTo>
                    <a:pt x="441" y="364"/>
                  </a:lnTo>
                  <a:lnTo>
                    <a:pt x="441" y="364"/>
                  </a:lnTo>
                  <a:lnTo>
                    <a:pt x="441" y="376"/>
                  </a:lnTo>
                  <a:lnTo>
                    <a:pt x="441" y="376"/>
                  </a:lnTo>
                  <a:lnTo>
                    <a:pt x="441" y="376"/>
                  </a:lnTo>
                  <a:lnTo>
                    <a:pt x="441" y="418"/>
                  </a:lnTo>
                  <a:lnTo>
                    <a:pt x="441" y="418"/>
                  </a:lnTo>
                  <a:lnTo>
                    <a:pt x="435" y="436"/>
                  </a:lnTo>
                  <a:lnTo>
                    <a:pt x="429" y="453"/>
                  </a:lnTo>
                  <a:lnTo>
                    <a:pt x="12" y="895"/>
                  </a:lnTo>
                  <a:lnTo>
                    <a:pt x="12" y="895"/>
                  </a:lnTo>
                  <a:lnTo>
                    <a:pt x="12" y="895"/>
                  </a:lnTo>
                  <a:lnTo>
                    <a:pt x="12" y="901"/>
                  </a:lnTo>
                  <a:lnTo>
                    <a:pt x="12" y="901"/>
                  </a:lnTo>
                  <a:lnTo>
                    <a:pt x="0" y="913"/>
                  </a:lnTo>
                  <a:lnTo>
                    <a:pt x="6" y="931"/>
                  </a:lnTo>
                  <a:lnTo>
                    <a:pt x="6" y="937"/>
                  </a:lnTo>
                  <a:lnTo>
                    <a:pt x="42" y="1038"/>
                  </a:lnTo>
                  <a:lnTo>
                    <a:pt x="42" y="1038"/>
                  </a:lnTo>
                  <a:lnTo>
                    <a:pt x="42" y="1038"/>
                  </a:lnTo>
                  <a:lnTo>
                    <a:pt x="48" y="1050"/>
                  </a:lnTo>
                  <a:lnTo>
                    <a:pt x="48" y="1050"/>
                  </a:lnTo>
                  <a:lnTo>
                    <a:pt x="60" y="1068"/>
                  </a:lnTo>
                  <a:lnTo>
                    <a:pt x="78" y="1068"/>
                  </a:lnTo>
                  <a:lnTo>
                    <a:pt x="245" y="1062"/>
                  </a:lnTo>
                  <a:lnTo>
                    <a:pt x="245" y="1062"/>
                  </a:lnTo>
                  <a:lnTo>
                    <a:pt x="250" y="1062"/>
                  </a:lnTo>
                  <a:lnTo>
                    <a:pt x="262" y="1056"/>
                  </a:lnTo>
                  <a:lnTo>
                    <a:pt x="304" y="1014"/>
                  </a:lnTo>
                  <a:lnTo>
                    <a:pt x="304" y="1014"/>
                  </a:lnTo>
                  <a:lnTo>
                    <a:pt x="310" y="1002"/>
                  </a:lnTo>
                  <a:lnTo>
                    <a:pt x="310" y="990"/>
                  </a:lnTo>
                  <a:lnTo>
                    <a:pt x="310" y="990"/>
                  </a:lnTo>
                  <a:lnTo>
                    <a:pt x="310" y="937"/>
                  </a:lnTo>
                  <a:lnTo>
                    <a:pt x="310" y="937"/>
                  </a:lnTo>
                  <a:lnTo>
                    <a:pt x="364" y="937"/>
                  </a:lnTo>
                  <a:lnTo>
                    <a:pt x="364" y="937"/>
                  </a:lnTo>
                  <a:lnTo>
                    <a:pt x="376" y="937"/>
                  </a:lnTo>
                  <a:lnTo>
                    <a:pt x="382" y="925"/>
                  </a:lnTo>
                  <a:lnTo>
                    <a:pt x="423" y="883"/>
                  </a:lnTo>
                  <a:lnTo>
                    <a:pt x="423" y="883"/>
                  </a:lnTo>
                  <a:lnTo>
                    <a:pt x="429" y="877"/>
                  </a:lnTo>
                  <a:lnTo>
                    <a:pt x="429" y="865"/>
                  </a:lnTo>
                  <a:lnTo>
                    <a:pt x="429" y="853"/>
                  </a:lnTo>
                  <a:lnTo>
                    <a:pt x="423" y="847"/>
                  </a:lnTo>
                  <a:lnTo>
                    <a:pt x="423" y="847"/>
                  </a:lnTo>
                  <a:lnTo>
                    <a:pt x="412" y="835"/>
                  </a:lnTo>
                  <a:lnTo>
                    <a:pt x="412" y="829"/>
                  </a:lnTo>
                  <a:lnTo>
                    <a:pt x="412" y="817"/>
                  </a:lnTo>
                  <a:lnTo>
                    <a:pt x="417" y="799"/>
                  </a:lnTo>
                  <a:lnTo>
                    <a:pt x="417" y="799"/>
                  </a:lnTo>
                  <a:lnTo>
                    <a:pt x="429" y="793"/>
                  </a:lnTo>
                  <a:lnTo>
                    <a:pt x="435" y="793"/>
                  </a:lnTo>
                  <a:lnTo>
                    <a:pt x="447" y="793"/>
                  </a:lnTo>
                  <a:lnTo>
                    <a:pt x="459" y="799"/>
                  </a:lnTo>
                  <a:lnTo>
                    <a:pt x="459" y="799"/>
                  </a:lnTo>
                  <a:lnTo>
                    <a:pt x="471" y="805"/>
                  </a:lnTo>
                  <a:lnTo>
                    <a:pt x="483" y="811"/>
                  </a:lnTo>
                  <a:lnTo>
                    <a:pt x="495" y="805"/>
                  </a:lnTo>
                  <a:lnTo>
                    <a:pt x="501" y="799"/>
                  </a:lnTo>
                  <a:lnTo>
                    <a:pt x="543" y="758"/>
                  </a:lnTo>
                  <a:lnTo>
                    <a:pt x="543" y="758"/>
                  </a:lnTo>
                  <a:lnTo>
                    <a:pt x="549" y="746"/>
                  </a:lnTo>
                  <a:lnTo>
                    <a:pt x="549" y="734"/>
                  </a:lnTo>
                  <a:lnTo>
                    <a:pt x="549" y="734"/>
                  </a:lnTo>
                  <a:lnTo>
                    <a:pt x="549" y="680"/>
                  </a:lnTo>
                  <a:lnTo>
                    <a:pt x="549" y="680"/>
                  </a:lnTo>
                  <a:lnTo>
                    <a:pt x="602" y="680"/>
                  </a:lnTo>
                  <a:lnTo>
                    <a:pt x="602" y="680"/>
                  </a:lnTo>
                  <a:lnTo>
                    <a:pt x="614" y="680"/>
                  </a:lnTo>
                  <a:lnTo>
                    <a:pt x="620" y="674"/>
                  </a:lnTo>
                  <a:lnTo>
                    <a:pt x="620" y="674"/>
                  </a:lnTo>
                  <a:lnTo>
                    <a:pt x="656" y="638"/>
                  </a:lnTo>
                  <a:lnTo>
                    <a:pt x="656" y="638"/>
                  </a:lnTo>
                  <a:lnTo>
                    <a:pt x="662" y="638"/>
                  </a:lnTo>
                  <a:lnTo>
                    <a:pt x="716" y="632"/>
                  </a:lnTo>
                  <a:lnTo>
                    <a:pt x="716" y="632"/>
                  </a:lnTo>
                  <a:lnTo>
                    <a:pt x="734" y="632"/>
                  </a:lnTo>
                  <a:lnTo>
                    <a:pt x="752" y="620"/>
                  </a:lnTo>
                  <a:lnTo>
                    <a:pt x="757" y="609"/>
                  </a:lnTo>
                  <a:lnTo>
                    <a:pt x="757" y="609"/>
                  </a:lnTo>
                  <a:lnTo>
                    <a:pt x="775" y="603"/>
                  </a:lnTo>
                  <a:lnTo>
                    <a:pt x="793" y="603"/>
                  </a:lnTo>
                  <a:lnTo>
                    <a:pt x="877" y="626"/>
                  </a:lnTo>
                  <a:lnTo>
                    <a:pt x="877" y="626"/>
                  </a:lnTo>
                  <a:lnTo>
                    <a:pt x="895" y="626"/>
                  </a:lnTo>
                  <a:lnTo>
                    <a:pt x="913" y="620"/>
                  </a:lnTo>
                  <a:lnTo>
                    <a:pt x="1074" y="448"/>
                  </a:lnTo>
                  <a:lnTo>
                    <a:pt x="1074" y="448"/>
                  </a:lnTo>
                  <a:lnTo>
                    <a:pt x="1080" y="436"/>
                  </a:lnTo>
                  <a:lnTo>
                    <a:pt x="1074" y="418"/>
                  </a:lnTo>
                  <a:lnTo>
                    <a:pt x="1074" y="41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014" name="Freeform 22"/>
            <p:cNvSpPr>
              <a:spLocks/>
            </p:cNvSpPr>
            <p:nvPr/>
          </p:nvSpPr>
          <p:spPr bwMode="auto">
            <a:xfrm>
              <a:off x="2079621" y="3467107"/>
              <a:ext cx="720724" cy="776290"/>
            </a:xfrm>
            <a:custGeom>
              <a:avLst/>
              <a:gdLst/>
              <a:ahLst/>
              <a:cxnLst>
                <a:cxn ang="0">
                  <a:pos x="0" y="471"/>
                </a:cxn>
                <a:cxn ang="0">
                  <a:pos x="0" y="471"/>
                </a:cxn>
                <a:cxn ang="0">
                  <a:pos x="436" y="0"/>
                </a:cxn>
                <a:cxn ang="0">
                  <a:pos x="436" y="0"/>
                </a:cxn>
                <a:cxn ang="0">
                  <a:pos x="454" y="18"/>
                </a:cxn>
                <a:cxn ang="0">
                  <a:pos x="454" y="18"/>
                </a:cxn>
                <a:cxn ang="0">
                  <a:pos x="6" y="489"/>
                </a:cxn>
                <a:cxn ang="0">
                  <a:pos x="6" y="489"/>
                </a:cxn>
                <a:cxn ang="0">
                  <a:pos x="0" y="471"/>
                </a:cxn>
                <a:cxn ang="0">
                  <a:pos x="0" y="471"/>
                </a:cxn>
              </a:cxnLst>
              <a:rect l="0" t="0" r="r" b="b"/>
              <a:pathLst>
                <a:path w="454" h="489">
                  <a:moveTo>
                    <a:pt x="0" y="471"/>
                  </a:moveTo>
                  <a:lnTo>
                    <a:pt x="0" y="471"/>
                  </a:lnTo>
                  <a:lnTo>
                    <a:pt x="436" y="0"/>
                  </a:lnTo>
                  <a:lnTo>
                    <a:pt x="436" y="0"/>
                  </a:lnTo>
                  <a:lnTo>
                    <a:pt x="454" y="18"/>
                  </a:lnTo>
                  <a:lnTo>
                    <a:pt x="454" y="18"/>
                  </a:lnTo>
                  <a:lnTo>
                    <a:pt x="6" y="489"/>
                  </a:lnTo>
                  <a:lnTo>
                    <a:pt x="6" y="489"/>
                  </a:lnTo>
                  <a:lnTo>
                    <a:pt x="0" y="471"/>
                  </a:lnTo>
                  <a:lnTo>
                    <a:pt x="0" y="47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5" name="Freeform 23"/>
            <p:cNvSpPr>
              <a:spLocks/>
            </p:cNvSpPr>
            <p:nvPr/>
          </p:nvSpPr>
          <p:spPr bwMode="auto">
            <a:xfrm>
              <a:off x="2146295" y="3524256"/>
              <a:ext cx="766761" cy="738189"/>
            </a:xfrm>
            <a:custGeom>
              <a:avLst/>
              <a:gdLst/>
              <a:ahLst/>
              <a:cxnLst>
                <a:cxn ang="0">
                  <a:pos x="465" y="71"/>
                </a:cxn>
                <a:cxn ang="0">
                  <a:pos x="465" y="71"/>
                </a:cxn>
                <a:cxn ang="0">
                  <a:pos x="394" y="77"/>
                </a:cxn>
                <a:cxn ang="0">
                  <a:pos x="394" y="77"/>
                </a:cxn>
                <a:cxn ang="0">
                  <a:pos x="382" y="77"/>
                </a:cxn>
                <a:cxn ang="0">
                  <a:pos x="370" y="83"/>
                </a:cxn>
                <a:cxn ang="0">
                  <a:pos x="370" y="83"/>
                </a:cxn>
                <a:cxn ang="0">
                  <a:pos x="364" y="95"/>
                </a:cxn>
                <a:cxn ang="0">
                  <a:pos x="364" y="107"/>
                </a:cxn>
                <a:cxn ang="0">
                  <a:pos x="364" y="107"/>
                </a:cxn>
                <a:cxn ang="0">
                  <a:pos x="370" y="179"/>
                </a:cxn>
                <a:cxn ang="0">
                  <a:pos x="370" y="179"/>
                </a:cxn>
                <a:cxn ang="0">
                  <a:pos x="352" y="191"/>
                </a:cxn>
                <a:cxn ang="0">
                  <a:pos x="352" y="191"/>
                </a:cxn>
                <a:cxn ang="0">
                  <a:pos x="322" y="185"/>
                </a:cxn>
                <a:cxn ang="0">
                  <a:pos x="292" y="191"/>
                </a:cxn>
                <a:cxn ang="0">
                  <a:pos x="269" y="197"/>
                </a:cxn>
                <a:cxn ang="0">
                  <a:pos x="251" y="215"/>
                </a:cxn>
                <a:cxn ang="0">
                  <a:pos x="251" y="215"/>
                </a:cxn>
                <a:cxn ang="0">
                  <a:pos x="233" y="238"/>
                </a:cxn>
                <a:cxn ang="0">
                  <a:pos x="227" y="268"/>
                </a:cxn>
                <a:cxn ang="0">
                  <a:pos x="233" y="292"/>
                </a:cxn>
                <a:cxn ang="0">
                  <a:pos x="239" y="316"/>
                </a:cxn>
                <a:cxn ang="0">
                  <a:pos x="239" y="316"/>
                </a:cxn>
                <a:cxn ang="0">
                  <a:pos x="221" y="328"/>
                </a:cxn>
                <a:cxn ang="0">
                  <a:pos x="221" y="328"/>
                </a:cxn>
                <a:cxn ang="0">
                  <a:pos x="155" y="334"/>
                </a:cxn>
                <a:cxn ang="0">
                  <a:pos x="155" y="334"/>
                </a:cxn>
                <a:cxn ang="0">
                  <a:pos x="143" y="334"/>
                </a:cxn>
                <a:cxn ang="0">
                  <a:pos x="131" y="340"/>
                </a:cxn>
                <a:cxn ang="0">
                  <a:pos x="131" y="340"/>
                </a:cxn>
                <a:cxn ang="0">
                  <a:pos x="125" y="352"/>
                </a:cxn>
                <a:cxn ang="0">
                  <a:pos x="125" y="364"/>
                </a:cxn>
                <a:cxn ang="0">
                  <a:pos x="125" y="364"/>
                </a:cxn>
                <a:cxn ang="0">
                  <a:pos x="125" y="435"/>
                </a:cxn>
                <a:cxn ang="0">
                  <a:pos x="125" y="435"/>
                </a:cxn>
                <a:cxn ang="0">
                  <a:pos x="102" y="459"/>
                </a:cxn>
                <a:cxn ang="0">
                  <a:pos x="102" y="459"/>
                </a:cxn>
                <a:cxn ang="0">
                  <a:pos x="0" y="465"/>
                </a:cxn>
                <a:cxn ang="0">
                  <a:pos x="430" y="0"/>
                </a:cxn>
                <a:cxn ang="0">
                  <a:pos x="483" y="54"/>
                </a:cxn>
                <a:cxn ang="0">
                  <a:pos x="483" y="54"/>
                </a:cxn>
                <a:cxn ang="0">
                  <a:pos x="465" y="71"/>
                </a:cxn>
                <a:cxn ang="0">
                  <a:pos x="465" y="71"/>
                </a:cxn>
              </a:cxnLst>
              <a:rect l="0" t="0" r="r" b="b"/>
              <a:pathLst>
                <a:path w="483" h="465">
                  <a:moveTo>
                    <a:pt x="465" y="71"/>
                  </a:moveTo>
                  <a:lnTo>
                    <a:pt x="465" y="71"/>
                  </a:lnTo>
                  <a:lnTo>
                    <a:pt x="394" y="77"/>
                  </a:lnTo>
                  <a:lnTo>
                    <a:pt x="394" y="77"/>
                  </a:lnTo>
                  <a:lnTo>
                    <a:pt x="382" y="77"/>
                  </a:lnTo>
                  <a:lnTo>
                    <a:pt x="370" y="83"/>
                  </a:lnTo>
                  <a:lnTo>
                    <a:pt x="370" y="83"/>
                  </a:lnTo>
                  <a:lnTo>
                    <a:pt x="364" y="95"/>
                  </a:lnTo>
                  <a:lnTo>
                    <a:pt x="364" y="107"/>
                  </a:lnTo>
                  <a:lnTo>
                    <a:pt x="364" y="107"/>
                  </a:lnTo>
                  <a:lnTo>
                    <a:pt x="370" y="179"/>
                  </a:lnTo>
                  <a:lnTo>
                    <a:pt x="370" y="179"/>
                  </a:lnTo>
                  <a:lnTo>
                    <a:pt x="352" y="191"/>
                  </a:lnTo>
                  <a:lnTo>
                    <a:pt x="352" y="191"/>
                  </a:lnTo>
                  <a:lnTo>
                    <a:pt x="322" y="185"/>
                  </a:lnTo>
                  <a:lnTo>
                    <a:pt x="292" y="191"/>
                  </a:lnTo>
                  <a:lnTo>
                    <a:pt x="269" y="197"/>
                  </a:lnTo>
                  <a:lnTo>
                    <a:pt x="251" y="215"/>
                  </a:lnTo>
                  <a:lnTo>
                    <a:pt x="251" y="215"/>
                  </a:lnTo>
                  <a:lnTo>
                    <a:pt x="233" y="238"/>
                  </a:lnTo>
                  <a:lnTo>
                    <a:pt x="227" y="268"/>
                  </a:lnTo>
                  <a:lnTo>
                    <a:pt x="233" y="292"/>
                  </a:lnTo>
                  <a:lnTo>
                    <a:pt x="239" y="316"/>
                  </a:lnTo>
                  <a:lnTo>
                    <a:pt x="239" y="316"/>
                  </a:lnTo>
                  <a:lnTo>
                    <a:pt x="221" y="328"/>
                  </a:lnTo>
                  <a:lnTo>
                    <a:pt x="221" y="328"/>
                  </a:lnTo>
                  <a:lnTo>
                    <a:pt x="155" y="334"/>
                  </a:lnTo>
                  <a:lnTo>
                    <a:pt x="155" y="334"/>
                  </a:lnTo>
                  <a:lnTo>
                    <a:pt x="143" y="334"/>
                  </a:lnTo>
                  <a:lnTo>
                    <a:pt x="131" y="340"/>
                  </a:lnTo>
                  <a:lnTo>
                    <a:pt x="131" y="340"/>
                  </a:lnTo>
                  <a:lnTo>
                    <a:pt x="125" y="352"/>
                  </a:lnTo>
                  <a:lnTo>
                    <a:pt x="125" y="364"/>
                  </a:lnTo>
                  <a:lnTo>
                    <a:pt x="125" y="364"/>
                  </a:lnTo>
                  <a:lnTo>
                    <a:pt x="125" y="435"/>
                  </a:lnTo>
                  <a:lnTo>
                    <a:pt x="125" y="435"/>
                  </a:lnTo>
                  <a:lnTo>
                    <a:pt x="102" y="459"/>
                  </a:lnTo>
                  <a:lnTo>
                    <a:pt x="102" y="459"/>
                  </a:lnTo>
                  <a:lnTo>
                    <a:pt x="0" y="465"/>
                  </a:lnTo>
                  <a:lnTo>
                    <a:pt x="430" y="0"/>
                  </a:lnTo>
                  <a:lnTo>
                    <a:pt x="483" y="54"/>
                  </a:lnTo>
                  <a:lnTo>
                    <a:pt x="483" y="54"/>
                  </a:lnTo>
                  <a:lnTo>
                    <a:pt x="465" y="71"/>
                  </a:lnTo>
                  <a:lnTo>
                    <a:pt x="465" y="71"/>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6" name="Freeform 24"/>
            <p:cNvSpPr>
              <a:spLocks/>
            </p:cNvSpPr>
            <p:nvPr/>
          </p:nvSpPr>
          <p:spPr bwMode="auto">
            <a:xfrm>
              <a:off x="2079621" y="3467106"/>
              <a:ext cx="720724" cy="776290"/>
            </a:xfrm>
            <a:custGeom>
              <a:avLst/>
              <a:gdLst/>
              <a:ahLst/>
              <a:cxnLst>
                <a:cxn ang="0">
                  <a:pos x="436" y="0"/>
                </a:cxn>
                <a:cxn ang="0">
                  <a:pos x="436" y="0"/>
                </a:cxn>
                <a:cxn ang="0">
                  <a:pos x="0" y="471"/>
                </a:cxn>
                <a:cxn ang="0">
                  <a:pos x="0" y="471"/>
                </a:cxn>
                <a:cxn ang="0">
                  <a:pos x="6" y="489"/>
                </a:cxn>
                <a:cxn ang="0">
                  <a:pos x="6" y="489"/>
                </a:cxn>
                <a:cxn ang="0">
                  <a:pos x="454" y="18"/>
                </a:cxn>
                <a:cxn ang="0">
                  <a:pos x="454" y="18"/>
                </a:cxn>
                <a:cxn ang="0">
                  <a:pos x="436" y="0"/>
                </a:cxn>
                <a:cxn ang="0">
                  <a:pos x="436" y="0"/>
                </a:cxn>
              </a:cxnLst>
              <a:rect l="0" t="0" r="r" b="b"/>
              <a:pathLst>
                <a:path w="454" h="489">
                  <a:moveTo>
                    <a:pt x="436" y="0"/>
                  </a:moveTo>
                  <a:lnTo>
                    <a:pt x="436" y="0"/>
                  </a:lnTo>
                  <a:lnTo>
                    <a:pt x="0" y="471"/>
                  </a:lnTo>
                  <a:lnTo>
                    <a:pt x="0" y="471"/>
                  </a:lnTo>
                  <a:lnTo>
                    <a:pt x="6" y="489"/>
                  </a:lnTo>
                  <a:lnTo>
                    <a:pt x="6" y="489"/>
                  </a:lnTo>
                  <a:lnTo>
                    <a:pt x="454" y="18"/>
                  </a:lnTo>
                  <a:lnTo>
                    <a:pt x="454" y="18"/>
                  </a:lnTo>
                  <a:lnTo>
                    <a:pt x="436" y="0"/>
                  </a:lnTo>
                  <a:lnTo>
                    <a:pt x="436" y="0"/>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7" name="Freeform 25"/>
            <p:cNvSpPr>
              <a:spLocks/>
            </p:cNvSpPr>
            <p:nvPr/>
          </p:nvSpPr>
          <p:spPr bwMode="auto">
            <a:xfrm>
              <a:off x="2052634" y="2757493"/>
              <a:ext cx="1504948" cy="1428753"/>
            </a:xfrm>
            <a:custGeom>
              <a:avLst/>
              <a:gdLst/>
              <a:ahLst/>
              <a:cxnLst>
                <a:cxn ang="0">
                  <a:pos x="858" y="185"/>
                </a:cxn>
                <a:cxn ang="0">
                  <a:pos x="882" y="173"/>
                </a:cxn>
                <a:cxn ang="0">
                  <a:pos x="912" y="131"/>
                </a:cxn>
                <a:cxn ang="0">
                  <a:pos x="912" y="107"/>
                </a:cxn>
                <a:cxn ang="0">
                  <a:pos x="906" y="71"/>
                </a:cxn>
                <a:cxn ang="0">
                  <a:pos x="858" y="24"/>
                </a:cxn>
                <a:cxn ang="0">
                  <a:pos x="823" y="18"/>
                </a:cxn>
                <a:cxn ang="0">
                  <a:pos x="793" y="18"/>
                </a:cxn>
                <a:cxn ang="0">
                  <a:pos x="751" y="48"/>
                </a:cxn>
                <a:cxn ang="0">
                  <a:pos x="733" y="71"/>
                </a:cxn>
                <a:cxn ang="0">
                  <a:pos x="590" y="12"/>
                </a:cxn>
                <a:cxn ang="0">
                  <a:pos x="590" y="12"/>
                </a:cxn>
                <a:cxn ang="0">
                  <a:pos x="566" y="0"/>
                </a:cxn>
                <a:cxn ang="0">
                  <a:pos x="429" y="143"/>
                </a:cxn>
                <a:cxn ang="0">
                  <a:pos x="471" y="244"/>
                </a:cxn>
                <a:cxn ang="0">
                  <a:pos x="465" y="274"/>
                </a:cxn>
                <a:cxn ang="0">
                  <a:pos x="429" y="310"/>
                </a:cxn>
                <a:cxn ang="0">
                  <a:pos x="435" y="382"/>
                </a:cxn>
                <a:cxn ang="0">
                  <a:pos x="429" y="393"/>
                </a:cxn>
                <a:cxn ang="0">
                  <a:pos x="423" y="399"/>
                </a:cxn>
                <a:cxn ang="0">
                  <a:pos x="0" y="859"/>
                </a:cxn>
                <a:cxn ang="0">
                  <a:pos x="453" y="423"/>
                </a:cxn>
                <a:cxn ang="0">
                  <a:pos x="465" y="423"/>
                </a:cxn>
                <a:cxn ang="0">
                  <a:pos x="495" y="441"/>
                </a:cxn>
                <a:cxn ang="0">
                  <a:pos x="513" y="459"/>
                </a:cxn>
                <a:cxn ang="0">
                  <a:pos x="530" y="483"/>
                </a:cxn>
                <a:cxn ang="0">
                  <a:pos x="560" y="507"/>
                </a:cxn>
                <a:cxn ang="0">
                  <a:pos x="578" y="519"/>
                </a:cxn>
                <a:cxn ang="0">
                  <a:pos x="602" y="519"/>
                </a:cxn>
                <a:cxn ang="0">
                  <a:pos x="620" y="519"/>
                </a:cxn>
                <a:cxn ang="0">
                  <a:pos x="632" y="519"/>
                </a:cxn>
                <a:cxn ang="0">
                  <a:pos x="668" y="501"/>
                </a:cxn>
                <a:cxn ang="0">
                  <a:pos x="680" y="489"/>
                </a:cxn>
                <a:cxn ang="0">
                  <a:pos x="680" y="483"/>
                </a:cxn>
                <a:cxn ang="0">
                  <a:pos x="691" y="477"/>
                </a:cxn>
                <a:cxn ang="0">
                  <a:pos x="703" y="471"/>
                </a:cxn>
                <a:cxn ang="0">
                  <a:pos x="805" y="501"/>
                </a:cxn>
                <a:cxn ang="0">
                  <a:pos x="823" y="501"/>
                </a:cxn>
                <a:cxn ang="0">
                  <a:pos x="942" y="376"/>
                </a:cxn>
                <a:cxn ang="0">
                  <a:pos x="948" y="364"/>
                </a:cxn>
                <a:cxn ang="0">
                  <a:pos x="948" y="346"/>
                </a:cxn>
              </a:cxnLst>
              <a:rect l="0" t="0" r="r" b="b"/>
              <a:pathLst>
                <a:path w="948" h="900">
                  <a:moveTo>
                    <a:pt x="948" y="346"/>
                  </a:moveTo>
                  <a:lnTo>
                    <a:pt x="858" y="185"/>
                  </a:lnTo>
                  <a:lnTo>
                    <a:pt x="858" y="185"/>
                  </a:lnTo>
                  <a:lnTo>
                    <a:pt x="882" y="173"/>
                  </a:lnTo>
                  <a:lnTo>
                    <a:pt x="900" y="155"/>
                  </a:lnTo>
                  <a:lnTo>
                    <a:pt x="912" y="131"/>
                  </a:lnTo>
                  <a:lnTo>
                    <a:pt x="912" y="107"/>
                  </a:lnTo>
                  <a:lnTo>
                    <a:pt x="912" y="107"/>
                  </a:lnTo>
                  <a:lnTo>
                    <a:pt x="912" y="89"/>
                  </a:lnTo>
                  <a:lnTo>
                    <a:pt x="906" y="71"/>
                  </a:lnTo>
                  <a:lnTo>
                    <a:pt x="888" y="42"/>
                  </a:lnTo>
                  <a:lnTo>
                    <a:pt x="858" y="24"/>
                  </a:lnTo>
                  <a:lnTo>
                    <a:pt x="841" y="18"/>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71" y="244"/>
                  </a:lnTo>
                  <a:lnTo>
                    <a:pt x="471" y="244"/>
                  </a:lnTo>
                  <a:lnTo>
                    <a:pt x="471" y="262"/>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900"/>
                  </a:lnTo>
                  <a:lnTo>
                    <a:pt x="453" y="423"/>
                  </a:lnTo>
                  <a:lnTo>
                    <a:pt x="453" y="423"/>
                  </a:lnTo>
                  <a:lnTo>
                    <a:pt x="465" y="423"/>
                  </a:lnTo>
                  <a:lnTo>
                    <a:pt x="477" y="429"/>
                  </a:lnTo>
                  <a:lnTo>
                    <a:pt x="495" y="441"/>
                  </a:lnTo>
                  <a:lnTo>
                    <a:pt x="495" y="441"/>
                  </a:lnTo>
                  <a:lnTo>
                    <a:pt x="513" y="459"/>
                  </a:lnTo>
                  <a:lnTo>
                    <a:pt x="513" y="459"/>
                  </a:lnTo>
                  <a:lnTo>
                    <a:pt x="530" y="483"/>
                  </a:lnTo>
                  <a:lnTo>
                    <a:pt x="560" y="507"/>
                  </a:lnTo>
                  <a:lnTo>
                    <a:pt x="560" y="507"/>
                  </a:lnTo>
                  <a:lnTo>
                    <a:pt x="578" y="519"/>
                  </a:lnTo>
                  <a:lnTo>
                    <a:pt x="578" y="519"/>
                  </a:lnTo>
                  <a:lnTo>
                    <a:pt x="602" y="519"/>
                  </a:lnTo>
                  <a:lnTo>
                    <a:pt x="602" y="519"/>
                  </a:lnTo>
                  <a:lnTo>
                    <a:pt x="620" y="519"/>
                  </a:lnTo>
                  <a:lnTo>
                    <a:pt x="620" y="519"/>
                  </a:lnTo>
                  <a:lnTo>
                    <a:pt x="632" y="519"/>
                  </a:lnTo>
                  <a:lnTo>
                    <a:pt x="632" y="519"/>
                  </a:lnTo>
                  <a:lnTo>
                    <a:pt x="650" y="513"/>
                  </a:lnTo>
                  <a:lnTo>
                    <a:pt x="668" y="501"/>
                  </a:lnTo>
                  <a:lnTo>
                    <a:pt x="668" y="501"/>
                  </a:lnTo>
                  <a:lnTo>
                    <a:pt x="680" y="489"/>
                  </a:lnTo>
                  <a:lnTo>
                    <a:pt x="680" y="489"/>
                  </a:lnTo>
                  <a:lnTo>
                    <a:pt x="680" y="483"/>
                  </a:lnTo>
                  <a:lnTo>
                    <a:pt x="680" y="483"/>
                  </a:lnTo>
                  <a:lnTo>
                    <a:pt x="691" y="477"/>
                  </a:lnTo>
                  <a:lnTo>
                    <a:pt x="703" y="471"/>
                  </a:lnTo>
                  <a:lnTo>
                    <a:pt x="703" y="471"/>
                  </a:lnTo>
                  <a:lnTo>
                    <a:pt x="733" y="477"/>
                  </a:lnTo>
                  <a:lnTo>
                    <a:pt x="805" y="501"/>
                  </a:lnTo>
                  <a:lnTo>
                    <a:pt x="805" y="501"/>
                  </a:lnTo>
                  <a:lnTo>
                    <a:pt x="823" y="501"/>
                  </a:lnTo>
                  <a:lnTo>
                    <a:pt x="835" y="489"/>
                  </a:lnTo>
                  <a:lnTo>
                    <a:pt x="942" y="376"/>
                  </a:lnTo>
                  <a:lnTo>
                    <a:pt x="942" y="376"/>
                  </a:lnTo>
                  <a:lnTo>
                    <a:pt x="948" y="364"/>
                  </a:lnTo>
                  <a:lnTo>
                    <a:pt x="948" y="346"/>
                  </a:lnTo>
                  <a:lnTo>
                    <a:pt x="948" y="346"/>
                  </a:lnTo>
                  <a:close/>
                </a:path>
              </a:pathLst>
            </a:custGeom>
            <a:solidFill>
              <a:srgbClr val="FDC00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8" name="Freeform 26"/>
            <p:cNvSpPr>
              <a:spLocks/>
            </p:cNvSpPr>
            <p:nvPr/>
          </p:nvSpPr>
          <p:spPr bwMode="auto">
            <a:xfrm>
              <a:off x="2894008" y="2757493"/>
              <a:ext cx="388937" cy="785814"/>
            </a:xfrm>
            <a:custGeom>
              <a:avLst/>
              <a:gdLst/>
              <a:ahLst/>
              <a:cxnLst>
                <a:cxn ang="0">
                  <a:pos x="60" y="12"/>
                </a:cxn>
                <a:cxn ang="0">
                  <a:pos x="60" y="12"/>
                </a:cxn>
                <a:cxn ang="0">
                  <a:pos x="60" y="12"/>
                </a:cxn>
                <a:cxn ang="0">
                  <a:pos x="60" y="12"/>
                </a:cxn>
                <a:cxn ang="0">
                  <a:pos x="36" y="0"/>
                </a:cxn>
                <a:cxn ang="0">
                  <a:pos x="36" y="0"/>
                </a:cxn>
                <a:cxn ang="0">
                  <a:pos x="0" y="30"/>
                </a:cxn>
                <a:cxn ang="0">
                  <a:pos x="150" y="489"/>
                </a:cxn>
                <a:cxn ang="0">
                  <a:pos x="150" y="489"/>
                </a:cxn>
                <a:cxn ang="0">
                  <a:pos x="150" y="489"/>
                </a:cxn>
                <a:cxn ang="0">
                  <a:pos x="150" y="489"/>
                </a:cxn>
                <a:cxn ang="0">
                  <a:pos x="150" y="483"/>
                </a:cxn>
                <a:cxn ang="0">
                  <a:pos x="150" y="483"/>
                </a:cxn>
                <a:cxn ang="0">
                  <a:pos x="161" y="477"/>
                </a:cxn>
                <a:cxn ang="0">
                  <a:pos x="173" y="471"/>
                </a:cxn>
                <a:cxn ang="0">
                  <a:pos x="173" y="471"/>
                </a:cxn>
                <a:cxn ang="0">
                  <a:pos x="203" y="477"/>
                </a:cxn>
                <a:cxn ang="0">
                  <a:pos x="245" y="495"/>
                </a:cxn>
                <a:cxn ang="0">
                  <a:pos x="102" y="24"/>
                </a:cxn>
                <a:cxn ang="0">
                  <a:pos x="102" y="24"/>
                </a:cxn>
                <a:cxn ang="0">
                  <a:pos x="60" y="12"/>
                </a:cxn>
                <a:cxn ang="0">
                  <a:pos x="60" y="12"/>
                </a:cxn>
              </a:cxnLst>
              <a:rect l="0" t="0" r="r" b="b"/>
              <a:pathLst>
                <a:path w="245" h="495">
                  <a:moveTo>
                    <a:pt x="60" y="12"/>
                  </a:moveTo>
                  <a:lnTo>
                    <a:pt x="60" y="12"/>
                  </a:lnTo>
                  <a:lnTo>
                    <a:pt x="60" y="12"/>
                  </a:lnTo>
                  <a:lnTo>
                    <a:pt x="60" y="12"/>
                  </a:lnTo>
                  <a:lnTo>
                    <a:pt x="36" y="0"/>
                  </a:lnTo>
                  <a:lnTo>
                    <a:pt x="36" y="0"/>
                  </a:lnTo>
                  <a:lnTo>
                    <a:pt x="0" y="30"/>
                  </a:lnTo>
                  <a:lnTo>
                    <a:pt x="150" y="489"/>
                  </a:lnTo>
                  <a:lnTo>
                    <a:pt x="150" y="489"/>
                  </a:lnTo>
                  <a:lnTo>
                    <a:pt x="150" y="489"/>
                  </a:lnTo>
                  <a:lnTo>
                    <a:pt x="150" y="489"/>
                  </a:lnTo>
                  <a:lnTo>
                    <a:pt x="150" y="483"/>
                  </a:lnTo>
                  <a:lnTo>
                    <a:pt x="150" y="483"/>
                  </a:lnTo>
                  <a:lnTo>
                    <a:pt x="161" y="477"/>
                  </a:lnTo>
                  <a:lnTo>
                    <a:pt x="173" y="471"/>
                  </a:lnTo>
                  <a:lnTo>
                    <a:pt x="173" y="471"/>
                  </a:lnTo>
                  <a:lnTo>
                    <a:pt x="203" y="477"/>
                  </a:lnTo>
                  <a:lnTo>
                    <a:pt x="245" y="495"/>
                  </a:lnTo>
                  <a:lnTo>
                    <a:pt x="102" y="24"/>
                  </a:lnTo>
                  <a:lnTo>
                    <a:pt x="102" y="24"/>
                  </a:lnTo>
                  <a:lnTo>
                    <a:pt x="60" y="12"/>
                  </a:lnTo>
                  <a:lnTo>
                    <a:pt x="60" y="12"/>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19" name="Freeform 27"/>
            <p:cNvSpPr>
              <a:spLocks/>
            </p:cNvSpPr>
            <p:nvPr/>
          </p:nvSpPr>
          <p:spPr bwMode="auto">
            <a:xfrm>
              <a:off x="2828920" y="2851155"/>
              <a:ext cx="246063" cy="730251"/>
            </a:xfrm>
            <a:custGeom>
              <a:avLst/>
              <a:gdLst/>
              <a:ahLst/>
              <a:cxnLst>
                <a:cxn ang="0">
                  <a:pos x="0" y="24"/>
                </a:cxn>
                <a:cxn ang="0">
                  <a:pos x="137" y="460"/>
                </a:cxn>
                <a:cxn ang="0">
                  <a:pos x="137" y="460"/>
                </a:cxn>
                <a:cxn ang="0">
                  <a:pos x="143" y="460"/>
                </a:cxn>
                <a:cxn ang="0">
                  <a:pos x="143" y="460"/>
                </a:cxn>
                <a:cxn ang="0">
                  <a:pos x="155" y="454"/>
                </a:cxn>
                <a:cxn ang="0">
                  <a:pos x="12" y="0"/>
                </a:cxn>
                <a:cxn ang="0">
                  <a:pos x="12" y="0"/>
                </a:cxn>
                <a:cxn ang="0">
                  <a:pos x="0" y="24"/>
                </a:cxn>
                <a:cxn ang="0">
                  <a:pos x="0" y="24"/>
                </a:cxn>
              </a:cxnLst>
              <a:rect l="0" t="0" r="r" b="b"/>
              <a:pathLst>
                <a:path w="155" h="460">
                  <a:moveTo>
                    <a:pt x="0" y="24"/>
                  </a:moveTo>
                  <a:lnTo>
                    <a:pt x="137" y="460"/>
                  </a:lnTo>
                  <a:lnTo>
                    <a:pt x="137" y="460"/>
                  </a:lnTo>
                  <a:lnTo>
                    <a:pt x="143" y="460"/>
                  </a:lnTo>
                  <a:lnTo>
                    <a:pt x="143" y="460"/>
                  </a:lnTo>
                  <a:lnTo>
                    <a:pt x="155" y="454"/>
                  </a:lnTo>
                  <a:lnTo>
                    <a:pt x="12" y="0"/>
                  </a:lnTo>
                  <a:lnTo>
                    <a:pt x="12" y="0"/>
                  </a:lnTo>
                  <a:lnTo>
                    <a:pt x="0" y="24"/>
                  </a:lnTo>
                  <a:lnTo>
                    <a:pt x="0" y="24"/>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0" name="Freeform 28"/>
            <p:cNvSpPr>
              <a:spLocks/>
            </p:cNvSpPr>
            <p:nvPr/>
          </p:nvSpPr>
          <p:spPr bwMode="auto">
            <a:xfrm>
              <a:off x="3103558" y="2824168"/>
              <a:ext cx="303213" cy="728664"/>
            </a:xfrm>
            <a:custGeom>
              <a:avLst/>
              <a:gdLst/>
              <a:ahLst/>
              <a:cxnLst>
                <a:cxn ang="0">
                  <a:pos x="0" y="0"/>
                </a:cxn>
                <a:cxn ang="0">
                  <a:pos x="149" y="459"/>
                </a:cxn>
                <a:cxn ang="0">
                  <a:pos x="149" y="459"/>
                </a:cxn>
                <a:cxn ang="0">
                  <a:pos x="161" y="459"/>
                </a:cxn>
                <a:cxn ang="0">
                  <a:pos x="173" y="447"/>
                </a:cxn>
                <a:cxn ang="0">
                  <a:pos x="191" y="435"/>
                </a:cxn>
                <a:cxn ang="0">
                  <a:pos x="59" y="23"/>
                </a:cxn>
                <a:cxn ang="0">
                  <a:pos x="59" y="23"/>
                </a:cxn>
                <a:cxn ang="0">
                  <a:pos x="0" y="0"/>
                </a:cxn>
                <a:cxn ang="0">
                  <a:pos x="0" y="0"/>
                </a:cxn>
              </a:cxnLst>
              <a:rect l="0" t="0" r="r" b="b"/>
              <a:pathLst>
                <a:path w="191" h="459">
                  <a:moveTo>
                    <a:pt x="0" y="0"/>
                  </a:moveTo>
                  <a:lnTo>
                    <a:pt x="149" y="459"/>
                  </a:lnTo>
                  <a:lnTo>
                    <a:pt x="149" y="459"/>
                  </a:lnTo>
                  <a:lnTo>
                    <a:pt x="161" y="459"/>
                  </a:lnTo>
                  <a:lnTo>
                    <a:pt x="173" y="447"/>
                  </a:lnTo>
                  <a:lnTo>
                    <a:pt x="191" y="435"/>
                  </a:lnTo>
                  <a:lnTo>
                    <a:pt x="59" y="23"/>
                  </a:lnTo>
                  <a:lnTo>
                    <a:pt x="59" y="23"/>
                  </a:lnTo>
                  <a:lnTo>
                    <a:pt x="0" y="0"/>
                  </a:lnTo>
                  <a:lnTo>
                    <a:pt x="0" y="0"/>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1" name="Freeform 29"/>
            <p:cNvSpPr>
              <a:spLocks noEditPoints="1"/>
            </p:cNvSpPr>
            <p:nvPr/>
          </p:nvSpPr>
          <p:spPr bwMode="auto">
            <a:xfrm>
              <a:off x="2052634" y="2889255"/>
              <a:ext cx="1504948" cy="1296991"/>
            </a:xfrm>
            <a:custGeom>
              <a:avLst/>
              <a:gdLst/>
              <a:ahLst/>
              <a:cxnLst>
                <a:cxn ang="0">
                  <a:pos x="912" y="24"/>
                </a:cxn>
                <a:cxn ang="0">
                  <a:pos x="912" y="0"/>
                </a:cxn>
                <a:cxn ang="0">
                  <a:pos x="894" y="48"/>
                </a:cxn>
                <a:cxn ang="0">
                  <a:pos x="858" y="78"/>
                </a:cxn>
                <a:cxn ang="0">
                  <a:pos x="864" y="96"/>
                </a:cxn>
                <a:cxn ang="0">
                  <a:pos x="900" y="66"/>
                </a:cxn>
                <a:cxn ang="0">
                  <a:pos x="912" y="24"/>
                </a:cxn>
                <a:cxn ang="0">
                  <a:pos x="948" y="263"/>
                </a:cxn>
                <a:cxn ang="0">
                  <a:pos x="948" y="263"/>
                </a:cxn>
                <a:cxn ang="0">
                  <a:pos x="835" y="388"/>
                </a:cxn>
                <a:cxn ang="0">
                  <a:pos x="817" y="394"/>
                </a:cxn>
                <a:cxn ang="0">
                  <a:pos x="733" y="376"/>
                </a:cxn>
                <a:cxn ang="0">
                  <a:pos x="703" y="370"/>
                </a:cxn>
                <a:cxn ang="0">
                  <a:pos x="691" y="376"/>
                </a:cxn>
                <a:cxn ang="0">
                  <a:pos x="680" y="382"/>
                </a:cxn>
                <a:cxn ang="0">
                  <a:pos x="674" y="382"/>
                </a:cxn>
                <a:cxn ang="0">
                  <a:pos x="668" y="394"/>
                </a:cxn>
                <a:cxn ang="0">
                  <a:pos x="632" y="412"/>
                </a:cxn>
                <a:cxn ang="0">
                  <a:pos x="614" y="412"/>
                </a:cxn>
                <a:cxn ang="0">
                  <a:pos x="596" y="412"/>
                </a:cxn>
                <a:cxn ang="0">
                  <a:pos x="578" y="412"/>
                </a:cxn>
                <a:cxn ang="0">
                  <a:pos x="560" y="400"/>
                </a:cxn>
                <a:cxn ang="0">
                  <a:pos x="530" y="376"/>
                </a:cxn>
                <a:cxn ang="0">
                  <a:pos x="513" y="358"/>
                </a:cxn>
                <a:cxn ang="0">
                  <a:pos x="477" y="322"/>
                </a:cxn>
                <a:cxn ang="0">
                  <a:pos x="465" y="316"/>
                </a:cxn>
                <a:cxn ang="0">
                  <a:pos x="6" y="794"/>
                </a:cxn>
                <a:cxn ang="0">
                  <a:pos x="0" y="770"/>
                </a:cxn>
                <a:cxn ang="0">
                  <a:pos x="0" y="776"/>
                </a:cxn>
                <a:cxn ang="0">
                  <a:pos x="12" y="817"/>
                </a:cxn>
                <a:cxn ang="0">
                  <a:pos x="453" y="340"/>
                </a:cxn>
                <a:cxn ang="0">
                  <a:pos x="477" y="346"/>
                </a:cxn>
                <a:cxn ang="0">
                  <a:pos x="495" y="358"/>
                </a:cxn>
                <a:cxn ang="0">
                  <a:pos x="513" y="376"/>
                </a:cxn>
                <a:cxn ang="0">
                  <a:pos x="560" y="424"/>
                </a:cxn>
                <a:cxn ang="0">
                  <a:pos x="578" y="436"/>
                </a:cxn>
                <a:cxn ang="0">
                  <a:pos x="602" y="436"/>
                </a:cxn>
                <a:cxn ang="0">
                  <a:pos x="620" y="436"/>
                </a:cxn>
                <a:cxn ang="0">
                  <a:pos x="632" y="436"/>
                </a:cxn>
                <a:cxn ang="0">
                  <a:pos x="650" y="430"/>
                </a:cxn>
                <a:cxn ang="0">
                  <a:pos x="668" y="418"/>
                </a:cxn>
                <a:cxn ang="0">
                  <a:pos x="680" y="406"/>
                </a:cxn>
                <a:cxn ang="0">
                  <a:pos x="680" y="400"/>
                </a:cxn>
                <a:cxn ang="0">
                  <a:pos x="703" y="388"/>
                </a:cxn>
                <a:cxn ang="0">
                  <a:pos x="733" y="394"/>
                </a:cxn>
                <a:cxn ang="0">
                  <a:pos x="805" y="418"/>
                </a:cxn>
                <a:cxn ang="0">
                  <a:pos x="835" y="406"/>
                </a:cxn>
                <a:cxn ang="0">
                  <a:pos x="942" y="293"/>
                </a:cxn>
                <a:cxn ang="0">
                  <a:pos x="948" y="263"/>
                </a:cxn>
              </a:cxnLst>
              <a:rect l="0" t="0" r="r" b="b"/>
              <a:pathLst>
                <a:path w="948" h="817">
                  <a:moveTo>
                    <a:pt x="912" y="24"/>
                  </a:moveTo>
                  <a:lnTo>
                    <a:pt x="912" y="24"/>
                  </a:lnTo>
                  <a:lnTo>
                    <a:pt x="912" y="0"/>
                  </a:lnTo>
                  <a:lnTo>
                    <a:pt x="912" y="0"/>
                  </a:lnTo>
                  <a:lnTo>
                    <a:pt x="906" y="24"/>
                  </a:lnTo>
                  <a:lnTo>
                    <a:pt x="894" y="48"/>
                  </a:lnTo>
                  <a:lnTo>
                    <a:pt x="876" y="66"/>
                  </a:lnTo>
                  <a:lnTo>
                    <a:pt x="858" y="78"/>
                  </a:lnTo>
                  <a:lnTo>
                    <a:pt x="864" y="96"/>
                  </a:lnTo>
                  <a:lnTo>
                    <a:pt x="864" y="96"/>
                  </a:lnTo>
                  <a:lnTo>
                    <a:pt x="888" y="84"/>
                  </a:lnTo>
                  <a:lnTo>
                    <a:pt x="900" y="66"/>
                  </a:lnTo>
                  <a:lnTo>
                    <a:pt x="912" y="42"/>
                  </a:lnTo>
                  <a:lnTo>
                    <a:pt x="912" y="24"/>
                  </a:lnTo>
                  <a:lnTo>
                    <a:pt x="912" y="24"/>
                  </a:lnTo>
                  <a:close/>
                  <a:moveTo>
                    <a:pt x="948" y="263"/>
                  </a:moveTo>
                  <a:lnTo>
                    <a:pt x="948" y="263"/>
                  </a:lnTo>
                  <a:lnTo>
                    <a:pt x="948" y="263"/>
                  </a:lnTo>
                  <a:lnTo>
                    <a:pt x="942" y="275"/>
                  </a:lnTo>
                  <a:lnTo>
                    <a:pt x="835" y="388"/>
                  </a:lnTo>
                  <a:lnTo>
                    <a:pt x="835" y="388"/>
                  </a:lnTo>
                  <a:lnTo>
                    <a:pt x="817" y="394"/>
                  </a:lnTo>
                  <a:lnTo>
                    <a:pt x="799" y="394"/>
                  </a:lnTo>
                  <a:lnTo>
                    <a:pt x="733" y="376"/>
                  </a:lnTo>
                  <a:lnTo>
                    <a:pt x="733" y="376"/>
                  </a:lnTo>
                  <a:lnTo>
                    <a:pt x="703" y="370"/>
                  </a:lnTo>
                  <a:lnTo>
                    <a:pt x="703" y="370"/>
                  </a:lnTo>
                  <a:lnTo>
                    <a:pt x="691" y="376"/>
                  </a:lnTo>
                  <a:lnTo>
                    <a:pt x="680" y="382"/>
                  </a:lnTo>
                  <a:lnTo>
                    <a:pt x="680" y="382"/>
                  </a:lnTo>
                  <a:lnTo>
                    <a:pt x="674" y="382"/>
                  </a:lnTo>
                  <a:lnTo>
                    <a:pt x="674" y="382"/>
                  </a:lnTo>
                  <a:lnTo>
                    <a:pt x="668" y="394"/>
                  </a:lnTo>
                  <a:lnTo>
                    <a:pt x="668" y="394"/>
                  </a:lnTo>
                  <a:lnTo>
                    <a:pt x="650" y="406"/>
                  </a:lnTo>
                  <a:lnTo>
                    <a:pt x="632" y="412"/>
                  </a:lnTo>
                  <a:lnTo>
                    <a:pt x="632" y="412"/>
                  </a:lnTo>
                  <a:lnTo>
                    <a:pt x="614" y="412"/>
                  </a:lnTo>
                  <a:lnTo>
                    <a:pt x="614" y="412"/>
                  </a:lnTo>
                  <a:lnTo>
                    <a:pt x="596" y="412"/>
                  </a:lnTo>
                  <a:lnTo>
                    <a:pt x="596" y="412"/>
                  </a:lnTo>
                  <a:lnTo>
                    <a:pt x="578" y="412"/>
                  </a:lnTo>
                  <a:lnTo>
                    <a:pt x="578" y="412"/>
                  </a:lnTo>
                  <a:lnTo>
                    <a:pt x="560" y="400"/>
                  </a:lnTo>
                  <a:lnTo>
                    <a:pt x="530" y="376"/>
                  </a:lnTo>
                  <a:lnTo>
                    <a:pt x="530" y="376"/>
                  </a:lnTo>
                  <a:lnTo>
                    <a:pt x="513" y="358"/>
                  </a:lnTo>
                  <a:lnTo>
                    <a:pt x="513" y="358"/>
                  </a:lnTo>
                  <a:lnTo>
                    <a:pt x="489" y="334"/>
                  </a:lnTo>
                  <a:lnTo>
                    <a:pt x="477" y="322"/>
                  </a:lnTo>
                  <a:lnTo>
                    <a:pt x="477" y="322"/>
                  </a:lnTo>
                  <a:lnTo>
                    <a:pt x="465" y="316"/>
                  </a:lnTo>
                  <a:lnTo>
                    <a:pt x="453" y="316"/>
                  </a:lnTo>
                  <a:lnTo>
                    <a:pt x="6" y="794"/>
                  </a:lnTo>
                  <a:lnTo>
                    <a:pt x="6" y="794"/>
                  </a:lnTo>
                  <a:lnTo>
                    <a:pt x="0" y="770"/>
                  </a:lnTo>
                  <a:lnTo>
                    <a:pt x="0" y="770"/>
                  </a:lnTo>
                  <a:lnTo>
                    <a:pt x="0" y="776"/>
                  </a:lnTo>
                  <a:lnTo>
                    <a:pt x="0" y="776"/>
                  </a:lnTo>
                  <a:lnTo>
                    <a:pt x="12" y="817"/>
                  </a:lnTo>
                  <a:lnTo>
                    <a:pt x="453" y="340"/>
                  </a:lnTo>
                  <a:lnTo>
                    <a:pt x="453" y="340"/>
                  </a:lnTo>
                  <a:lnTo>
                    <a:pt x="465" y="340"/>
                  </a:lnTo>
                  <a:lnTo>
                    <a:pt x="477" y="346"/>
                  </a:lnTo>
                  <a:lnTo>
                    <a:pt x="495" y="358"/>
                  </a:lnTo>
                  <a:lnTo>
                    <a:pt x="495" y="358"/>
                  </a:lnTo>
                  <a:lnTo>
                    <a:pt x="513" y="376"/>
                  </a:lnTo>
                  <a:lnTo>
                    <a:pt x="513" y="376"/>
                  </a:lnTo>
                  <a:lnTo>
                    <a:pt x="530" y="400"/>
                  </a:lnTo>
                  <a:lnTo>
                    <a:pt x="560" y="424"/>
                  </a:lnTo>
                  <a:lnTo>
                    <a:pt x="560" y="424"/>
                  </a:lnTo>
                  <a:lnTo>
                    <a:pt x="578" y="436"/>
                  </a:lnTo>
                  <a:lnTo>
                    <a:pt x="578" y="436"/>
                  </a:lnTo>
                  <a:lnTo>
                    <a:pt x="602" y="436"/>
                  </a:lnTo>
                  <a:lnTo>
                    <a:pt x="602" y="436"/>
                  </a:lnTo>
                  <a:lnTo>
                    <a:pt x="620" y="436"/>
                  </a:lnTo>
                  <a:lnTo>
                    <a:pt x="620" y="436"/>
                  </a:lnTo>
                  <a:lnTo>
                    <a:pt x="632" y="436"/>
                  </a:lnTo>
                  <a:lnTo>
                    <a:pt x="632" y="436"/>
                  </a:lnTo>
                  <a:lnTo>
                    <a:pt x="650" y="430"/>
                  </a:lnTo>
                  <a:lnTo>
                    <a:pt x="668" y="418"/>
                  </a:lnTo>
                  <a:lnTo>
                    <a:pt x="668" y="418"/>
                  </a:lnTo>
                  <a:lnTo>
                    <a:pt x="680" y="406"/>
                  </a:lnTo>
                  <a:lnTo>
                    <a:pt x="680" y="406"/>
                  </a:lnTo>
                  <a:lnTo>
                    <a:pt x="680" y="400"/>
                  </a:lnTo>
                  <a:lnTo>
                    <a:pt x="680" y="400"/>
                  </a:lnTo>
                  <a:lnTo>
                    <a:pt x="691" y="394"/>
                  </a:lnTo>
                  <a:lnTo>
                    <a:pt x="703" y="388"/>
                  </a:lnTo>
                  <a:lnTo>
                    <a:pt x="703" y="388"/>
                  </a:lnTo>
                  <a:lnTo>
                    <a:pt x="733" y="394"/>
                  </a:lnTo>
                  <a:lnTo>
                    <a:pt x="805" y="418"/>
                  </a:lnTo>
                  <a:lnTo>
                    <a:pt x="805" y="418"/>
                  </a:lnTo>
                  <a:lnTo>
                    <a:pt x="823" y="418"/>
                  </a:lnTo>
                  <a:lnTo>
                    <a:pt x="835" y="406"/>
                  </a:lnTo>
                  <a:lnTo>
                    <a:pt x="942" y="293"/>
                  </a:lnTo>
                  <a:lnTo>
                    <a:pt x="942" y="293"/>
                  </a:lnTo>
                  <a:lnTo>
                    <a:pt x="948" y="281"/>
                  </a:lnTo>
                  <a:lnTo>
                    <a:pt x="948" y="263"/>
                  </a:lnTo>
                  <a:lnTo>
                    <a:pt x="948" y="263"/>
                  </a:lnTo>
                  <a:close/>
                </a:path>
              </a:pathLst>
            </a:custGeom>
            <a:solidFill>
              <a:srgbClr val="FD860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2" name="Freeform 30"/>
            <p:cNvSpPr>
              <a:spLocks noEditPoints="1"/>
            </p:cNvSpPr>
            <p:nvPr/>
          </p:nvSpPr>
          <p:spPr bwMode="auto">
            <a:xfrm>
              <a:off x="2052634" y="2757493"/>
              <a:ext cx="1447797" cy="1419228"/>
            </a:xfrm>
            <a:custGeom>
              <a:avLst/>
              <a:gdLst/>
              <a:ahLst/>
              <a:cxnLst>
                <a:cxn ang="0">
                  <a:pos x="912" y="89"/>
                </a:cxn>
                <a:cxn ang="0">
                  <a:pos x="882" y="36"/>
                </a:cxn>
                <a:cxn ang="0">
                  <a:pos x="823" y="18"/>
                </a:cxn>
                <a:cxn ang="0">
                  <a:pos x="793" y="18"/>
                </a:cxn>
                <a:cxn ang="0">
                  <a:pos x="751" y="48"/>
                </a:cxn>
                <a:cxn ang="0">
                  <a:pos x="733" y="71"/>
                </a:cxn>
                <a:cxn ang="0">
                  <a:pos x="590" y="12"/>
                </a:cxn>
                <a:cxn ang="0">
                  <a:pos x="590" y="12"/>
                </a:cxn>
                <a:cxn ang="0">
                  <a:pos x="566" y="0"/>
                </a:cxn>
                <a:cxn ang="0">
                  <a:pos x="429" y="143"/>
                </a:cxn>
                <a:cxn ang="0">
                  <a:pos x="435" y="161"/>
                </a:cxn>
                <a:cxn ang="0">
                  <a:pos x="572" y="18"/>
                </a:cxn>
                <a:cxn ang="0">
                  <a:pos x="596" y="30"/>
                </a:cxn>
                <a:cxn ang="0">
                  <a:pos x="596" y="30"/>
                </a:cxn>
                <a:cxn ang="0">
                  <a:pos x="745" y="89"/>
                </a:cxn>
                <a:cxn ang="0">
                  <a:pos x="775" y="53"/>
                </a:cxn>
                <a:cxn ang="0">
                  <a:pos x="829" y="36"/>
                </a:cxn>
                <a:cxn ang="0">
                  <a:pos x="853" y="42"/>
                </a:cxn>
                <a:cxn ang="0">
                  <a:pos x="900" y="71"/>
                </a:cxn>
                <a:cxn ang="0">
                  <a:pos x="912" y="89"/>
                </a:cxn>
                <a:cxn ang="0">
                  <a:pos x="471" y="250"/>
                </a:cxn>
                <a:cxn ang="0">
                  <a:pos x="465" y="274"/>
                </a:cxn>
                <a:cxn ang="0">
                  <a:pos x="429" y="310"/>
                </a:cxn>
                <a:cxn ang="0">
                  <a:pos x="435" y="382"/>
                </a:cxn>
                <a:cxn ang="0">
                  <a:pos x="429" y="393"/>
                </a:cxn>
                <a:cxn ang="0">
                  <a:pos x="423" y="399"/>
                </a:cxn>
                <a:cxn ang="0">
                  <a:pos x="0" y="859"/>
                </a:cxn>
                <a:cxn ang="0">
                  <a:pos x="12" y="894"/>
                </a:cxn>
                <a:cxn ang="0">
                  <a:pos x="6" y="883"/>
                </a:cxn>
                <a:cxn ang="0">
                  <a:pos x="435" y="423"/>
                </a:cxn>
                <a:cxn ang="0">
                  <a:pos x="441" y="405"/>
                </a:cxn>
                <a:cxn ang="0">
                  <a:pos x="441" y="334"/>
                </a:cxn>
                <a:cxn ang="0">
                  <a:pos x="471" y="298"/>
                </a:cxn>
                <a:cxn ang="0">
                  <a:pos x="477" y="286"/>
                </a:cxn>
                <a:cxn ang="0">
                  <a:pos x="477" y="268"/>
                </a:cxn>
                <a:cxn ang="0">
                  <a:pos x="471" y="250"/>
                </a:cxn>
              </a:cxnLst>
              <a:rect l="0" t="0" r="r" b="b"/>
              <a:pathLst>
                <a:path w="912" h="894">
                  <a:moveTo>
                    <a:pt x="912" y="89"/>
                  </a:moveTo>
                  <a:lnTo>
                    <a:pt x="912" y="89"/>
                  </a:lnTo>
                  <a:lnTo>
                    <a:pt x="900" y="59"/>
                  </a:lnTo>
                  <a:lnTo>
                    <a:pt x="882" y="36"/>
                  </a:lnTo>
                  <a:lnTo>
                    <a:pt x="853" y="24"/>
                  </a:lnTo>
                  <a:lnTo>
                    <a:pt x="823" y="18"/>
                  </a:lnTo>
                  <a:lnTo>
                    <a:pt x="823" y="18"/>
                  </a:lnTo>
                  <a:lnTo>
                    <a:pt x="793" y="18"/>
                  </a:lnTo>
                  <a:lnTo>
                    <a:pt x="769" y="30"/>
                  </a:lnTo>
                  <a:lnTo>
                    <a:pt x="751" y="48"/>
                  </a:lnTo>
                  <a:lnTo>
                    <a:pt x="733" y="71"/>
                  </a:lnTo>
                  <a:lnTo>
                    <a:pt x="733" y="71"/>
                  </a:lnTo>
                  <a:lnTo>
                    <a:pt x="590" y="12"/>
                  </a:lnTo>
                  <a:lnTo>
                    <a:pt x="590" y="12"/>
                  </a:lnTo>
                  <a:lnTo>
                    <a:pt x="590" y="12"/>
                  </a:lnTo>
                  <a:lnTo>
                    <a:pt x="590" y="12"/>
                  </a:lnTo>
                  <a:lnTo>
                    <a:pt x="566" y="0"/>
                  </a:lnTo>
                  <a:lnTo>
                    <a:pt x="566" y="0"/>
                  </a:lnTo>
                  <a:lnTo>
                    <a:pt x="429" y="143"/>
                  </a:lnTo>
                  <a:lnTo>
                    <a:pt x="429" y="143"/>
                  </a:lnTo>
                  <a:lnTo>
                    <a:pt x="435" y="161"/>
                  </a:lnTo>
                  <a:lnTo>
                    <a:pt x="435" y="161"/>
                  </a:lnTo>
                  <a:lnTo>
                    <a:pt x="572" y="18"/>
                  </a:lnTo>
                  <a:lnTo>
                    <a:pt x="572" y="18"/>
                  </a:lnTo>
                  <a:lnTo>
                    <a:pt x="596" y="30"/>
                  </a:lnTo>
                  <a:lnTo>
                    <a:pt x="596" y="30"/>
                  </a:lnTo>
                  <a:lnTo>
                    <a:pt x="596" y="30"/>
                  </a:lnTo>
                  <a:lnTo>
                    <a:pt x="596" y="30"/>
                  </a:lnTo>
                  <a:lnTo>
                    <a:pt x="745" y="89"/>
                  </a:lnTo>
                  <a:lnTo>
                    <a:pt x="745" y="89"/>
                  </a:lnTo>
                  <a:lnTo>
                    <a:pt x="757" y="71"/>
                  </a:lnTo>
                  <a:lnTo>
                    <a:pt x="775" y="53"/>
                  </a:lnTo>
                  <a:lnTo>
                    <a:pt x="799" y="42"/>
                  </a:lnTo>
                  <a:lnTo>
                    <a:pt x="829" y="36"/>
                  </a:lnTo>
                  <a:lnTo>
                    <a:pt x="829" y="36"/>
                  </a:lnTo>
                  <a:lnTo>
                    <a:pt x="853" y="42"/>
                  </a:lnTo>
                  <a:lnTo>
                    <a:pt x="876" y="53"/>
                  </a:lnTo>
                  <a:lnTo>
                    <a:pt x="900" y="71"/>
                  </a:lnTo>
                  <a:lnTo>
                    <a:pt x="912" y="89"/>
                  </a:lnTo>
                  <a:lnTo>
                    <a:pt x="912" y="89"/>
                  </a:lnTo>
                  <a:close/>
                  <a:moveTo>
                    <a:pt x="471" y="250"/>
                  </a:moveTo>
                  <a:lnTo>
                    <a:pt x="471" y="250"/>
                  </a:lnTo>
                  <a:lnTo>
                    <a:pt x="471" y="268"/>
                  </a:lnTo>
                  <a:lnTo>
                    <a:pt x="465" y="274"/>
                  </a:lnTo>
                  <a:lnTo>
                    <a:pt x="465" y="274"/>
                  </a:lnTo>
                  <a:lnTo>
                    <a:pt x="429" y="310"/>
                  </a:lnTo>
                  <a:lnTo>
                    <a:pt x="429" y="310"/>
                  </a:lnTo>
                  <a:lnTo>
                    <a:pt x="435" y="382"/>
                  </a:lnTo>
                  <a:lnTo>
                    <a:pt x="435" y="382"/>
                  </a:lnTo>
                  <a:lnTo>
                    <a:pt x="429" y="393"/>
                  </a:lnTo>
                  <a:lnTo>
                    <a:pt x="423" y="399"/>
                  </a:lnTo>
                  <a:lnTo>
                    <a:pt x="423" y="399"/>
                  </a:lnTo>
                  <a:lnTo>
                    <a:pt x="0" y="859"/>
                  </a:lnTo>
                  <a:lnTo>
                    <a:pt x="0" y="859"/>
                  </a:lnTo>
                  <a:lnTo>
                    <a:pt x="12" y="894"/>
                  </a:lnTo>
                  <a:lnTo>
                    <a:pt x="12" y="894"/>
                  </a:lnTo>
                  <a:lnTo>
                    <a:pt x="6" y="883"/>
                  </a:lnTo>
                  <a:lnTo>
                    <a:pt x="6" y="883"/>
                  </a:lnTo>
                  <a:lnTo>
                    <a:pt x="435" y="423"/>
                  </a:lnTo>
                  <a:lnTo>
                    <a:pt x="435" y="423"/>
                  </a:lnTo>
                  <a:lnTo>
                    <a:pt x="441" y="417"/>
                  </a:lnTo>
                  <a:lnTo>
                    <a:pt x="441" y="405"/>
                  </a:lnTo>
                  <a:lnTo>
                    <a:pt x="441" y="405"/>
                  </a:lnTo>
                  <a:lnTo>
                    <a:pt x="441" y="334"/>
                  </a:lnTo>
                  <a:lnTo>
                    <a:pt x="441" y="334"/>
                  </a:lnTo>
                  <a:lnTo>
                    <a:pt x="471" y="298"/>
                  </a:lnTo>
                  <a:lnTo>
                    <a:pt x="471" y="298"/>
                  </a:lnTo>
                  <a:lnTo>
                    <a:pt x="477" y="286"/>
                  </a:lnTo>
                  <a:lnTo>
                    <a:pt x="477" y="268"/>
                  </a:lnTo>
                  <a:lnTo>
                    <a:pt x="477" y="268"/>
                  </a:lnTo>
                  <a:lnTo>
                    <a:pt x="471" y="250"/>
                  </a:lnTo>
                  <a:lnTo>
                    <a:pt x="471"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3" name="Line 31"/>
            <p:cNvSpPr>
              <a:spLocks noChangeShapeType="1"/>
            </p:cNvSpPr>
            <p:nvPr/>
          </p:nvSpPr>
          <p:spPr bwMode="auto">
            <a:xfrm>
              <a:off x="2998785" y="3619506"/>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4" name="Line 32"/>
            <p:cNvSpPr>
              <a:spLocks noChangeShapeType="1"/>
            </p:cNvSpPr>
            <p:nvPr/>
          </p:nvSpPr>
          <p:spPr bwMode="auto">
            <a:xfrm>
              <a:off x="2998788" y="3619509"/>
              <a:ext cx="1588" cy="1588"/>
            </a:xfrm>
            <a:prstGeom prst="line">
              <a:avLst/>
            </a:prstGeom>
            <a:no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25" name="Freeform 33"/>
            <p:cNvSpPr>
              <a:spLocks/>
            </p:cNvSpPr>
            <p:nvPr/>
          </p:nvSpPr>
          <p:spPr bwMode="auto">
            <a:xfrm>
              <a:off x="3282950" y="2851150"/>
              <a:ext cx="141288" cy="142875"/>
            </a:xfrm>
            <a:custGeom>
              <a:avLst/>
              <a:gdLst/>
              <a:ahLst/>
              <a:cxnLst>
                <a:cxn ang="0">
                  <a:pos x="89" y="48"/>
                </a:cxn>
                <a:cxn ang="0">
                  <a:pos x="89" y="48"/>
                </a:cxn>
                <a:cxn ang="0">
                  <a:pos x="89" y="66"/>
                </a:cxn>
                <a:cxn ang="0">
                  <a:pos x="78" y="78"/>
                </a:cxn>
                <a:cxn ang="0">
                  <a:pos x="66" y="90"/>
                </a:cxn>
                <a:cxn ang="0">
                  <a:pos x="48" y="90"/>
                </a:cxn>
                <a:cxn ang="0">
                  <a:pos x="48" y="90"/>
                </a:cxn>
                <a:cxn ang="0">
                  <a:pos x="30" y="90"/>
                </a:cxn>
                <a:cxn ang="0">
                  <a:pos x="18" y="78"/>
                </a:cxn>
                <a:cxn ang="0">
                  <a:pos x="6" y="66"/>
                </a:cxn>
                <a:cxn ang="0">
                  <a:pos x="0" y="48"/>
                </a:cxn>
                <a:cxn ang="0">
                  <a:pos x="0" y="48"/>
                </a:cxn>
                <a:cxn ang="0">
                  <a:pos x="6" y="30"/>
                </a:cxn>
                <a:cxn ang="0">
                  <a:pos x="18" y="12"/>
                </a:cxn>
                <a:cxn ang="0">
                  <a:pos x="30" y="6"/>
                </a:cxn>
                <a:cxn ang="0">
                  <a:pos x="48" y="0"/>
                </a:cxn>
                <a:cxn ang="0">
                  <a:pos x="48" y="0"/>
                </a:cxn>
                <a:cxn ang="0">
                  <a:pos x="66" y="6"/>
                </a:cxn>
                <a:cxn ang="0">
                  <a:pos x="78" y="12"/>
                </a:cxn>
                <a:cxn ang="0">
                  <a:pos x="89" y="30"/>
                </a:cxn>
                <a:cxn ang="0">
                  <a:pos x="89" y="48"/>
                </a:cxn>
                <a:cxn ang="0">
                  <a:pos x="89" y="48"/>
                </a:cxn>
              </a:cxnLst>
              <a:rect l="0" t="0" r="r" b="b"/>
              <a:pathLst>
                <a:path w="89" h="90">
                  <a:moveTo>
                    <a:pt x="89" y="48"/>
                  </a:moveTo>
                  <a:lnTo>
                    <a:pt x="89" y="48"/>
                  </a:lnTo>
                  <a:lnTo>
                    <a:pt x="89" y="66"/>
                  </a:lnTo>
                  <a:lnTo>
                    <a:pt x="78" y="78"/>
                  </a:lnTo>
                  <a:lnTo>
                    <a:pt x="66" y="90"/>
                  </a:lnTo>
                  <a:lnTo>
                    <a:pt x="48" y="90"/>
                  </a:lnTo>
                  <a:lnTo>
                    <a:pt x="48" y="90"/>
                  </a:lnTo>
                  <a:lnTo>
                    <a:pt x="30" y="90"/>
                  </a:lnTo>
                  <a:lnTo>
                    <a:pt x="18" y="78"/>
                  </a:lnTo>
                  <a:lnTo>
                    <a:pt x="6" y="66"/>
                  </a:lnTo>
                  <a:lnTo>
                    <a:pt x="0" y="48"/>
                  </a:lnTo>
                  <a:lnTo>
                    <a:pt x="0" y="48"/>
                  </a:lnTo>
                  <a:lnTo>
                    <a:pt x="6" y="30"/>
                  </a:lnTo>
                  <a:lnTo>
                    <a:pt x="18" y="12"/>
                  </a:lnTo>
                  <a:lnTo>
                    <a:pt x="30" y="6"/>
                  </a:lnTo>
                  <a:lnTo>
                    <a:pt x="48" y="0"/>
                  </a:lnTo>
                  <a:lnTo>
                    <a:pt x="48" y="0"/>
                  </a:lnTo>
                  <a:lnTo>
                    <a:pt x="66" y="6"/>
                  </a:lnTo>
                  <a:lnTo>
                    <a:pt x="78" y="12"/>
                  </a:lnTo>
                  <a:lnTo>
                    <a:pt x="89" y="30"/>
                  </a:lnTo>
                  <a:lnTo>
                    <a:pt x="89" y="48"/>
                  </a:lnTo>
                  <a:lnTo>
                    <a:pt x="89" y="4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51"/>
          <p:cNvGrpSpPr/>
          <p:nvPr/>
        </p:nvGrpSpPr>
        <p:grpSpPr>
          <a:xfrm>
            <a:off x="2493616" y="2057400"/>
            <a:ext cx="1544984" cy="2325107"/>
            <a:chOff x="3093988" y="1562398"/>
            <a:chExt cx="1762572" cy="2652563"/>
          </a:xfrm>
        </p:grpSpPr>
        <p:sp>
          <p:nvSpPr>
            <p:cNvPr id="54" name="Freeform 14"/>
            <p:cNvSpPr>
              <a:spLocks/>
            </p:cNvSpPr>
            <p:nvPr/>
          </p:nvSpPr>
          <p:spPr bwMode="auto">
            <a:xfrm>
              <a:off x="3196531" y="1692027"/>
              <a:ext cx="1220837" cy="2300436"/>
            </a:xfrm>
            <a:custGeom>
              <a:avLst/>
              <a:gdLst/>
              <a:ahLst/>
              <a:cxnLst>
                <a:cxn ang="0">
                  <a:pos x="544" y="423"/>
                </a:cxn>
                <a:cxn ang="0">
                  <a:pos x="541" y="423"/>
                </a:cxn>
                <a:cxn ang="0">
                  <a:pos x="533" y="288"/>
                </a:cxn>
                <a:cxn ang="0">
                  <a:pos x="520" y="42"/>
                </a:cxn>
                <a:cxn ang="0">
                  <a:pos x="481" y="4"/>
                </a:cxn>
                <a:cxn ang="0">
                  <a:pos x="411" y="21"/>
                </a:cxn>
                <a:cxn ang="0">
                  <a:pos x="345" y="48"/>
                </a:cxn>
                <a:cxn ang="0">
                  <a:pos x="283" y="84"/>
                </a:cxn>
                <a:cxn ang="0">
                  <a:pos x="227" y="133"/>
                </a:cxn>
                <a:cxn ang="0">
                  <a:pos x="179" y="191"/>
                </a:cxn>
                <a:cxn ang="0">
                  <a:pos x="140" y="262"/>
                </a:cxn>
                <a:cxn ang="0">
                  <a:pos x="111" y="346"/>
                </a:cxn>
                <a:cxn ang="0">
                  <a:pos x="0" y="485"/>
                </a:cxn>
                <a:cxn ang="0">
                  <a:pos x="70" y="560"/>
                </a:cxn>
                <a:cxn ang="0">
                  <a:pos x="85" y="648"/>
                </a:cxn>
                <a:cxn ang="0">
                  <a:pos x="111" y="725"/>
                </a:cxn>
                <a:cxn ang="0">
                  <a:pos x="149" y="789"/>
                </a:cxn>
                <a:cxn ang="0">
                  <a:pos x="196" y="842"/>
                </a:cxn>
                <a:cxn ang="0">
                  <a:pos x="248" y="883"/>
                </a:cxn>
                <a:cxn ang="0">
                  <a:pos x="304" y="912"/>
                </a:cxn>
                <a:cxn ang="0">
                  <a:pos x="362" y="928"/>
                </a:cxn>
                <a:cxn ang="0">
                  <a:pos x="415" y="1183"/>
                </a:cxn>
                <a:cxn ang="0">
                  <a:pos x="610" y="1166"/>
                </a:cxn>
                <a:cxn ang="0">
                  <a:pos x="583" y="1021"/>
                </a:cxn>
                <a:cxn ang="0">
                  <a:pos x="549" y="826"/>
                </a:cxn>
                <a:cxn ang="0">
                  <a:pos x="526" y="680"/>
                </a:cxn>
                <a:cxn ang="0">
                  <a:pos x="551" y="650"/>
                </a:cxn>
                <a:cxn ang="0">
                  <a:pos x="591" y="622"/>
                </a:cxn>
                <a:cxn ang="0">
                  <a:pos x="618" y="584"/>
                </a:cxn>
                <a:cxn ang="0">
                  <a:pos x="630" y="542"/>
                </a:cxn>
                <a:cxn ang="0">
                  <a:pos x="629" y="504"/>
                </a:cxn>
                <a:cxn ang="0">
                  <a:pos x="613" y="469"/>
                </a:cxn>
                <a:cxn ang="0">
                  <a:pos x="589" y="440"/>
                </a:cxn>
                <a:cxn ang="0">
                  <a:pos x="560" y="424"/>
                </a:cxn>
              </a:cxnLst>
              <a:rect l="0" t="0" r="r" b="b"/>
              <a:pathLst>
                <a:path w="631" h="1189">
                  <a:moveTo>
                    <a:pt x="545" y="423"/>
                  </a:moveTo>
                  <a:lnTo>
                    <a:pt x="544" y="423"/>
                  </a:lnTo>
                  <a:lnTo>
                    <a:pt x="543" y="423"/>
                  </a:lnTo>
                  <a:lnTo>
                    <a:pt x="541" y="423"/>
                  </a:lnTo>
                  <a:lnTo>
                    <a:pt x="539" y="423"/>
                  </a:lnTo>
                  <a:lnTo>
                    <a:pt x="533" y="288"/>
                  </a:lnTo>
                  <a:lnTo>
                    <a:pt x="526" y="150"/>
                  </a:lnTo>
                  <a:lnTo>
                    <a:pt x="520" y="42"/>
                  </a:lnTo>
                  <a:lnTo>
                    <a:pt x="518" y="0"/>
                  </a:lnTo>
                  <a:lnTo>
                    <a:pt x="481" y="4"/>
                  </a:lnTo>
                  <a:lnTo>
                    <a:pt x="446" y="12"/>
                  </a:lnTo>
                  <a:lnTo>
                    <a:pt x="411" y="21"/>
                  </a:lnTo>
                  <a:lnTo>
                    <a:pt x="377" y="33"/>
                  </a:lnTo>
                  <a:lnTo>
                    <a:pt x="345" y="48"/>
                  </a:lnTo>
                  <a:lnTo>
                    <a:pt x="313" y="65"/>
                  </a:lnTo>
                  <a:lnTo>
                    <a:pt x="283" y="84"/>
                  </a:lnTo>
                  <a:lnTo>
                    <a:pt x="254" y="107"/>
                  </a:lnTo>
                  <a:lnTo>
                    <a:pt x="227" y="133"/>
                  </a:lnTo>
                  <a:lnTo>
                    <a:pt x="202" y="161"/>
                  </a:lnTo>
                  <a:lnTo>
                    <a:pt x="179" y="191"/>
                  </a:lnTo>
                  <a:lnTo>
                    <a:pt x="158" y="225"/>
                  </a:lnTo>
                  <a:lnTo>
                    <a:pt x="140" y="262"/>
                  </a:lnTo>
                  <a:lnTo>
                    <a:pt x="123" y="302"/>
                  </a:lnTo>
                  <a:lnTo>
                    <a:pt x="111" y="346"/>
                  </a:lnTo>
                  <a:lnTo>
                    <a:pt x="100" y="392"/>
                  </a:lnTo>
                  <a:lnTo>
                    <a:pt x="0" y="485"/>
                  </a:lnTo>
                  <a:lnTo>
                    <a:pt x="69" y="513"/>
                  </a:lnTo>
                  <a:lnTo>
                    <a:pt x="70" y="560"/>
                  </a:lnTo>
                  <a:lnTo>
                    <a:pt x="75" y="606"/>
                  </a:lnTo>
                  <a:lnTo>
                    <a:pt x="85" y="648"/>
                  </a:lnTo>
                  <a:lnTo>
                    <a:pt x="97" y="687"/>
                  </a:lnTo>
                  <a:lnTo>
                    <a:pt x="111" y="725"/>
                  </a:lnTo>
                  <a:lnTo>
                    <a:pt x="129" y="758"/>
                  </a:lnTo>
                  <a:lnTo>
                    <a:pt x="149" y="789"/>
                  </a:lnTo>
                  <a:lnTo>
                    <a:pt x="172" y="818"/>
                  </a:lnTo>
                  <a:lnTo>
                    <a:pt x="196" y="842"/>
                  </a:lnTo>
                  <a:lnTo>
                    <a:pt x="221" y="865"/>
                  </a:lnTo>
                  <a:lnTo>
                    <a:pt x="248" y="883"/>
                  </a:lnTo>
                  <a:lnTo>
                    <a:pt x="276" y="899"/>
                  </a:lnTo>
                  <a:lnTo>
                    <a:pt x="304" y="912"/>
                  </a:lnTo>
                  <a:lnTo>
                    <a:pt x="333" y="922"/>
                  </a:lnTo>
                  <a:lnTo>
                    <a:pt x="362" y="928"/>
                  </a:lnTo>
                  <a:lnTo>
                    <a:pt x="389" y="930"/>
                  </a:lnTo>
                  <a:lnTo>
                    <a:pt x="415" y="1183"/>
                  </a:lnTo>
                  <a:lnTo>
                    <a:pt x="613" y="1189"/>
                  </a:lnTo>
                  <a:lnTo>
                    <a:pt x="610" y="1166"/>
                  </a:lnTo>
                  <a:lnTo>
                    <a:pt x="599" y="1106"/>
                  </a:lnTo>
                  <a:lnTo>
                    <a:pt x="583" y="1021"/>
                  </a:lnTo>
                  <a:lnTo>
                    <a:pt x="566" y="923"/>
                  </a:lnTo>
                  <a:lnTo>
                    <a:pt x="549" y="826"/>
                  </a:lnTo>
                  <a:lnTo>
                    <a:pt x="536" y="740"/>
                  </a:lnTo>
                  <a:lnTo>
                    <a:pt x="526" y="680"/>
                  </a:lnTo>
                  <a:lnTo>
                    <a:pt x="525" y="657"/>
                  </a:lnTo>
                  <a:lnTo>
                    <a:pt x="551" y="650"/>
                  </a:lnTo>
                  <a:lnTo>
                    <a:pt x="573" y="637"/>
                  </a:lnTo>
                  <a:lnTo>
                    <a:pt x="591" y="622"/>
                  </a:lnTo>
                  <a:lnTo>
                    <a:pt x="606" y="604"/>
                  </a:lnTo>
                  <a:lnTo>
                    <a:pt x="618" y="584"/>
                  </a:lnTo>
                  <a:lnTo>
                    <a:pt x="625" y="562"/>
                  </a:lnTo>
                  <a:lnTo>
                    <a:pt x="630" y="542"/>
                  </a:lnTo>
                  <a:lnTo>
                    <a:pt x="631" y="522"/>
                  </a:lnTo>
                  <a:lnTo>
                    <a:pt x="629" y="504"/>
                  </a:lnTo>
                  <a:lnTo>
                    <a:pt x="623" y="486"/>
                  </a:lnTo>
                  <a:lnTo>
                    <a:pt x="613" y="469"/>
                  </a:lnTo>
                  <a:lnTo>
                    <a:pt x="602" y="453"/>
                  </a:lnTo>
                  <a:lnTo>
                    <a:pt x="589" y="440"/>
                  </a:lnTo>
                  <a:lnTo>
                    <a:pt x="574" y="430"/>
                  </a:lnTo>
                  <a:lnTo>
                    <a:pt x="560" y="424"/>
                  </a:lnTo>
                  <a:lnTo>
                    <a:pt x="545" y="42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5"/>
            <p:cNvSpPr>
              <a:spLocks/>
            </p:cNvSpPr>
            <p:nvPr/>
          </p:nvSpPr>
          <p:spPr bwMode="auto">
            <a:xfrm>
              <a:off x="3312617" y="1692027"/>
              <a:ext cx="1222772" cy="2300436"/>
            </a:xfrm>
            <a:custGeom>
              <a:avLst/>
              <a:gdLst/>
              <a:ahLst/>
              <a:cxnLst>
                <a:cxn ang="0">
                  <a:pos x="545" y="423"/>
                </a:cxn>
                <a:cxn ang="0">
                  <a:pos x="541" y="423"/>
                </a:cxn>
                <a:cxn ang="0">
                  <a:pos x="534" y="288"/>
                </a:cxn>
                <a:cxn ang="0">
                  <a:pos x="521" y="42"/>
                </a:cxn>
                <a:cxn ang="0">
                  <a:pos x="482" y="4"/>
                </a:cxn>
                <a:cxn ang="0">
                  <a:pos x="412" y="21"/>
                </a:cxn>
                <a:cxn ang="0">
                  <a:pos x="345" y="48"/>
                </a:cxn>
                <a:cxn ang="0">
                  <a:pos x="283" y="84"/>
                </a:cxn>
                <a:cxn ang="0">
                  <a:pos x="228" y="133"/>
                </a:cxn>
                <a:cxn ang="0">
                  <a:pos x="179" y="191"/>
                </a:cxn>
                <a:cxn ang="0">
                  <a:pos x="141" y="262"/>
                </a:cxn>
                <a:cxn ang="0">
                  <a:pos x="112" y="346"/>
                </a:cxn>
                <a:cxn ang="0">
                  <a:pos x="0" y="485"/>
                </a:cxn>
                <a:cxn ang="0">
                  <a:pos x="71" y="560"/>
                </a:cxn>
                <a:cxn ang="0">
                  <a:pos x="85" y="646"/>
                </a:cxn>
                <a:cxn ang="0">
                  <a:pos x="112" y="719"/>
                </a:cxn>
                <a:cxn ang="0">
                  <a:pos x="149" y="779"/>
                </a:cxn>
                <a:cxn ang="0">
                  <a:pos x="195" y="829"/>
                </a:cxn>
                <a:cxn ang="0">
                  <a:pos x="248" y="865"/>
                </a:cxn>
                <a:cxn ang="0">
                  <a:pos x="304" y="890"/>
                </a:cxn>
                <a:cxn ang="0">
                  <a:pos x="361" y="904"/>
                </a:cxn>
                <a:cxn ang="0">
                  <a:pos x="415" y="1183"/>
                </a:cxn>
                <a:cxn ang="0">
                  <a:pos x="610" y="1166"/>
                </a:cxn>
                <a:cxn ang="0">
                  <a:pos x="583" y="1021"/>
                </a:cxn>
                <a:cxn ang="0">
                  <a:pos x="550" y="826"/>
                </a:cxn>
                <a:cxn ang="0">
                  <a:pos x="527" y="680"/>
                </a:cxn>
                <a:cxn ang="0">
                  <a:pos x="552" y="650"/>
                </a:cxn>
                <a:cxn ang="0">
                  <a:pos x="592" y="622"/>
                </a:cxn>
                <a:cxn ang="0">
                  <a:pos x="619" y="584"/>
                </a:cxn>
                <a:cxn ang="0">
                  <a:pos x="631" y="542"/>
                </a:cxn>
                <a:cxn ang="0">
                  <a:pos x="629" y="504"/>
                </a:cxn>
                <a:cxn ang="0">
                  <a:pos x="614" y="469"/>
                </a:cxn>
                <a:cxn ang="0">
                  <a:pos x="589" y="440"/>
                </a:cxn>
                <a:cxn ang="0">
                  <a:pos x="560" y="424"/>
                </a:cxn>
              </a:cxnLst>
              <a:rect l="0" t="0" r="r" b="b"/>
              <a:pathLst>
                <a:path w="632" h="1189">
                  <a:moveTo>
                    <a:pt x="546" y="423"/>
                  </a:moveTo>
                  <a:lnTo>
                    <a:pt x="545" y="423"/>
                  </a:lnTo>
                  <a:lnTo>
                    <a:pt x="544" y="423"/>
                  </a:lnTo>
                  <a:lnTo>
                    <a:pt x="541" y="423"/>
                  </a:lnTo>
                  <a:lnTo>
                    <a:pt x="540" y="423"/>
                  </a:lnTo>
                  <a:lnTo>
                    <a:pt x="534" y="288"/>
                  </a:lnTo>
                  <a:lnTo>
                    <a:pt x="527" y="150"/>
                  </a:lnTo>
                  <a:lnTo>
                    <a:pt x="521" y="42"/>
                  </a:lnTo>
                  <a:lnTo>
                    <a:pt x="518" y="0"/>
                  </a:lnTo>
                  <a:lnTo>
                    <a:pt x="482" y="4"/>
                  </a:lnTo>
                  <a:lnTo>
                    <a:pt x="447" y="12"/>
                  </a:lnTo>
                  <a:lnTo>
                    <a:pt x="412" y="21"/>
                  </a:lnTo>
                  <a:lnTo>
                    <a:pt x="378" y="33"/>
                  </a:lnTo>
                  <a:lnTo>
                    <a:pt x="345" y="48"/>
                  </a:lnTo>
                  <a:lnTo>
                    <a:pt x="314" y="65"/>
                  </a:lnTo>
                  <a:lnTo>
                    <a:pt x="283" y="84"/>
                  </a:lnTo>
                  <a:lnTo>
                    <a:pt x="254" y="107"/>
                  </a:lnTo>
                  <a:lnTo>
                    <a:pt x="228" y="133"/>
                  </a:lnTo>
                  <a:lnTo>
                    <a:pt x="202" y="161"/>
                  </a:lnTo>
                  <a:lnTo>
                    <a:pt x="179" y="191"/>
                  </a:lnTo>
                  <a:lnTo>
                    <a:pt x="159" y="225"/>
                  </a:lnTo>
                  <a:lnTo>
                    <a:pt x="141" y="262"/>
                  </a:lnTo>
                  <a:lnTo>
                    <a:pt x="124" y="302"/>
                  </a:lnTo>
                  <a:lnTo>
                    <a:pt x="112" y="346"/>
                  </a:lnTo>
                  <a:lnTo>
                    <a:pt x="101" y="392"/>
                  </a:lnTo>
                  <a:lnTo>
                    <a:pt x="0" y="485"/>
                  </a:lnTo>
                  <a:lnTo>
                    <a:pt x="69" y="513"/>
                  </a:lnTo>
                  <a:lnTo>
                    <a:pt x="71" y="560"/>
                  </a:lnTo>
                  <a:lnTo>
                    <a:pt x="75" y="605"/>
                  </a:lnTo>
                  <a:lnTo>
                    <a:pt x="85" y="646"/>
                  </a:lnTo>
                  <a:lnTo>
                    <a:pt x="97" y="683"/>
                  </a:lnTo>
                  <a:lnTo>
                    <a:pt x="112" y="719"/>
                  </a:lnTo>
                  <a:lnTo>
                    <a:pt x="130" y="750"/>
                  </a:lnTo>
                  <a:lnTo>
                    <a:pt x="149" y="779"/>
                  </a:lnTo>
                  <a:lnTo>
                    <a:pt x="172" y="806"/>
                  </a:lnTo>
                  <a:lnTo>
                    <a:pt x="195" y="829"/>
                  </a:lnTo>
                  <a:lnTo>
                    <a:pt x="221" y="848"/>
                  </a:lnTo>
                  <a:lnTo>
                    <a:pt x="248" y="865"/>
                  </a:lnTo>
                  <a:lnTo>
                    <a:pt x="275" y="878"/>
                  </a:lnTo>
                  <a:lnTo>
                    <a:pt x="304" y="890"/>
                  </a:lnTo>
                  <a:lnTo>
                    <a:pt x="333" y="898"/>
                  </a:lnTo>
                  <a:lnTo>
                    <a:pt x="361" y="904"/>
                  </a:lnTo>
                  <a:lnTo>
                    <a:pt x="390" y="906"/>
                  </a:lnTo>
                  <a:lnTo>
                    <a:pt x="415" y="1183"/>
                  </a:lnTo>
                  <a:lnTo>
                    <a:pt x="614" y="1189"/>
                  </a:lnTo>
                  <a:lnTo>
                    <a:pt x="610" y="1166"/>
                  </a:lnTo>
                  <a:lnTo>
                    <a:pt x="599" y="1106"/>
                  </a:lnTo>
                  <a:lnTo>
                    <a:pt x="583" y="1021"/>
                  </a:lnTo>
                  <a:lnTo>
                    <a:pt x="566" y="923"/>
                  </a:lnTo>
                  <a:lnTo>
                    <a:pt x="550" y="826"/>
                  </a:lnTo>
                  <a:lnTo>
                    <a:pt x="536" y="740"/>
                  </a:lnTo>
                  <a:lnTo>
                    <a:pt x="527" y="680"/>
                  </a:lnTo>
                  <a:lnTo>
                    <a:pt x="525" y="657"/>
                  </a:lnTo>
                  <a:lnTo>
                    <a:pt x="552" y="650"/>
                  </a:lnTo>
                  <a:lnTo>
                    <a:pt x="574" y="637"/>
                  </a:lnTo>
                  <a:lnTo>
                    <a:pt x="592" y="622"/>
                  </a:lnTo>
                  <a:lnTo>
                    <a:pt x="606" y="604"/>
                  </a:lnTo>
                  <a:lnTo>
                    <a:pt x="619" y="584"/>
                  </a:lnTo>
                  <a:lnTo>
                    <a:pt x="626" y="562"/>
                  </a:lnTo>
                  <a:lnTo>
                    <a:pt x="631" y="542"/>
                  </a:lnTo>
                  <a:lnTo>
                    <a:pt x="632" y="522"/>
                  </a:lnTo>
                  <a:lnTo>
                    <a:pt x="629" y="504"/>
                  </a:lnTo>
                  <a:lnTo>
                    <a:pt x="623" y="486"/>
                  </a:lnTo>
                  <a:lnTo>
                    <a:pt x="614" y="469"/>
                  </a:lnTo>
                  <a:lnTo>
                    <a:pt x="603" y="453"/>
                  </a:lnTo>
                  <a:lnTo>
                    <a:pt x="589" y="440"/>
                  </a:lnTo>
                  <a:lnTo>
                    <a:pt x="575" y="430"/>
                  </a:lnTo>
                  <a:lnTo>
                    <a:pt x="560" y="424"/>
                  </a:lnTo>
                  <a:lnTo>
                    <a:pt x="546" y="423"/>
                  </a:lnTo>
                  <a:close/>
                </a:path>
              </a:pathLst>
            </a:custGeom>
            <a:solidFill>
              <a:srgbClr val="EF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6"/>
            <p:cNvSpPr>
              <a:spLocks/>
            </p:cNvSpPr>
            <p:nvPr/>
          </p:nvSpPr>
          <p:spPr bwMode="auto">
            <a:xfrm>
              <a:off x="3446115" y="2595563"/>
              <a:ext cx="667493" cy="828081"/>
            </a:xfrm>
            <a:custGeom>
              <a:avLst/>
              <a:gdLst/>
              <a:ahLst/>
              <a:cxnLst>
                <a:cxn ang="0">
                  <a:pos x="345" y="18"/>
                </a:cxn>
                <a:cxn ang="0">
                  <a:pos x="309" y="0"/>
                </a:cxn>
                <a:cxn ang="0">
                  <a:pos x="190" y="169"/>
                </a:cxn>
                <a:cxn ang="0">
                  <a:pos x="183" y="118"/>
                </a:cxn>
                <a:cxn ang="0">
                  <a:pos x="166" y="82"/>
                </a:cxn>
                <a:cxn ang="0">
                  <a:pos x="142" y="59"/>
                </a:cxn>
                <a:cxn ang="0">
                  <a:pos x="113" y="47"/>
                </a:cxn>
                <a:cxn ang="0">
                  <a:pos x="81" y="43"/>
                </a:cxn>
                <a:cxn ang="0">
                  <a:pos x="51" y="46"/>
                </a:cxn>
                <a:cxn ang="0">
                  <a:pos x="23" y="54"/>
                </a:cxn>
                <a:cxn ang="0">
                  <a:pos x="0" y="65"/>
                </a:cxn>
                <a:cxn ang="0">
                  <a:pos x="3" y="104"/>
                </a:cxn>
                <a:cxn ang="0">
                  <a:pos x="8" y="140"/>
                </a:cxn>
                <a:cxn ang="0">
                  <a:pos x="15" y="174"/>
                </a:cxn>
                <a:cxn ang="0">
                  <a:pos x="25" y="206"/>
                </a:cxn>
                <a:cxn ang="0">
                  <a:pos x="35" y="236"/>
                </a:cxn>
                <a:cxn ang="0">
                  <a:pos x="49" y="264"/>
                </a:cxn>
                <a:cxn ang="0">
                  <a:pos x="64" y="289"/>
                </a:cxn>
                <a:cxn ang="0">
                  <a:pos x="81" y="312"/>
                </a:cxn>
                <a:cxn ang="0">
                  <a:pos x="100" y="334"/>
                </a:cxn>
                <a:cxn ang="0">
                  <a:pos x="119" y="353"/>
                </a:cxn>
                <a:cxn ang="0">
                  <a:pos x="138" y="371"/>
                </a:cxn>
                <a:cxn ang="0">
                  <a:pos x="160" y="386"/>
                </a:cxn>
                <a:cxn ang="0">
                  <a:pos x="183" y="399"/>
                </a:cxn>
                <a:cxn ang="0">
                  <a:pos x="205" y="411"/>
                </a:cxn>
                <a:cxn ang="0">
                  <a:pos x="229" y="421"/>
                </a:cxn>
                <a:cxn ang="0">
                  <a:pos x="252" y="428"/>
                </a:cxn>
                <a:cxn ang="0">
                  <a:pos x="285" y="379"/>
                </a:cxn>
                <a:cxn ang="0">
                  <a:pos x="309" y="317"/>
                </a:cxn>
                <a:cxn ang="0">
                  <a:pos x="326" y="249"/>
                </a:cxn>
                <a:cxn ang="0">
                  <a:pos x="337" y="181"/>
                </a:cxn>
                <a:cxn ang="0">
                  <a:pos x="343" y="118"/>
                </a:cxn>
                <a:cxn ang="0">
                  <a:pos x="345" y="66"/>
                </a:cxn>
                <a:cxn ang="0">
                  <a:pos x="345" y="31"/>
                </a:cxn>
                <a:cxn ang="0">
                  <a:pos x="345" y="18"/>
                </a:cxn>
              </a:cxnLst>
              <a:rect l="0" t="0" r="r" b="b"/>
              <a:pathLst>
                <a:path w="345" h="428">
                  <a:moveTo>
                    <a:pt x="345" y="18"/>
                  </a:moveTo>
                  <a:lnTo>
                    <a:pt x="309" y="0"/>
                  </a:lnTo>
                  <a:lnTo>
                    <a:pt x="190" y="169"/>
                  </a:lnTo>
                  <a:lnTo>
                    <a:pt x="183" y="118"/>
                  </a:lnTo>
                  <a:lnTo>
                    <a:pt x="166" y="82"/>
                  </a:lnTo>
                  <a:lnTo>
                    <a:pt x="142" y="59"/>
                  </a:lnTo>
                  <a:lnTo>
                    <a:pt x="113" y="47"/>
                  </a:lnTo>
                  <a:lnTo>
                    <a:pt x="81" y="43"/>
                  </a:lnTo>
                  <a:lnTo>
                    <a:pt x="51" y="46"/>
                  </a:lnTo>
                  <a:lnTo>
                    <a:pt x="23" y="54"/>
                  </a:lnTo>
                  <a:lnTo>
                    <a:pt x="0" y="65"/>
                  </a:lnTo>
                  <a:lnTo>
                    <a:pt x="3" y="104"/>
                  </a:lnTo>
                  <a:lnTo>
                    <a:pt x="8" y="140"/>
                  </a:lnTo>
                  <a:lnTo>
                    <a:pt x="15" y="174"/>
                  </a:lnTo>
                  <a:lnTo>
                    <a:pt x="25" y="206"/>
                  </a:lnTo>
                  <a:lnTo>
                    <a:pt x="35" y="236"/>
                  </a:lnTo>
                  <a:lnTo>
                    <a:pt x="49" y="264"/>
                  </a:lnTo>
                  <a:lnTo>
                    <a:pt x="64" y="289"/>
                  </a:lnTo>
                  <a:lnTo>
                    <a:pt x="81" y="312"/>
                  </a:lnTo>
                  <a:lnTo>
                    <a:pt x="100" y="334"/>
                  </a:lnTo>
                  <a:lnTo>
                    <a:pt x="119" y="353"/>
                  </a:lnTo>
                  <a:lnTo>
                    <a:pt x="138" y="371"/>
                  </a:lnTo>
                  <a:lnTo>
                    <a:pt x="160" y="386"/>
                  </a:lnTo>
                  <a:lnTo>
                    <a:pt x="183" y="399"/>
                  </a:lnTo>
                  <a:lnTo>
                    <a:pt x="205" y="411"/>
                  </a:lnTo>
                  <a:lnTo>
                    <a:pt x="229" y="421"/>
                  </a:lnTo>
                  <a:lnTo>
                    <a:pt x="252" y="428"/>
                  </a:lnTo>
                  <a:lnTo>
                    <a:pt x="285" y="379"/>
                  </a:lnTo>
                  <a:lnTo>
                    <a:pt x="309" y="317"/>
                  </a:lnTo>
                  <a:lnTo>
                    <a:pt x="326" y="249"/>
                  </a:lnTo>
                  <a:lnTo>
                    <a:pt x="337" y="181"/>
                  </a:lnTo>
                  <a:lnTo>
                    <a:pt x="343" y="118"/>
                  </a:lnTo>
                  <a:lnTo>
                    <a:pt x="345" y="66"/>
                  </a:lnTo>
                  <a:lnTo>
                    <a:pt x="345" y="31"/>
                  </a:lnTo>
                  <a:lnTo>
                    <a:pt x="345" y="18"/>
                  </a:lnTo>
                  <a:close/>
                </a:path>
              </a:pathLst>
            </a:custGeom>
            <a:solidFill>
              <a:srgbClr val="E5848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7"/>
            <p:cNvSpPr>
              <a:spLocks/>
            </p:cNvSpPr>
            <p:nvPr/>
          </p:nvSpPr>
          <p:spPr bwMode="auto">
            <a:xfrm>
              <a:off x="3668614" y="3779639"/>
              <a:ext cx="1187946" cy="435322"/>
            </a:xfrm>
            <a:custGeom>
              <a:avLst/>
              <a:gdLst/>
              <a:ahLst/>
              <a:cxnLst>
                <a:cxn ang="0">
                  <a:pos x="358" y="0"/>
                </a:cxn>
                <a:cxn ang="0">
                  <a:pos x="360" y="5"/>
                </a:cxn>
                <a:cxn ang="0">
                  <a:pos x="361" y="17"/>
                </a:cxn>
                <a:cxn ang="0">
                  <a:pos x="357" y="35"/>
                </a:cxn>
                <a:cxn ang="0">
                  <a:pos x="344" y="55"/>
                </a:cxn>
                <a:cxn ang="0">
                  <a:pos x="339" y="66"/>
                </a:cxn>
                <a:cxn ang="0">
                  <a:pos x="321" y="81"/>
                </a:cxn>
                <a:cxn ang="0">
                  <a:pos x="299" y="95"/>
                </a:cxn>
                <a:cxn ang="0">
                  <a:pos x="276" y="104"/>
                </a:cxn>
                <a:cxn ang="0">
                  <a:pos x="253" y="109"/>
                </a:cxn>
                <a:cxn ang="0">
                  <a:pos x="229" y="108"/>
                </a:cxn>
                <a:cxn ang="0">
                  <a:pos x="207" y="99"/>
                </a:cxn>
                <a:cxn ang="0">
                  <a:pos x="187" y="84"/>
                </a:cxn>
                <a:cxn ang="0">
                  <a:pos x="171" y="57"/>
                </a:cxn>
                <a:cxn ang="0">
                  <a:pos x="164" y="61"/>
                </a:cxn>
                <a:cxn ang="0">
                  <a:pos x="144" y="72"/>
                </a:cxn>
                <a:cxn ang="0">
                  <a:pos x="116" y="89"/>
                </a:cxn>
                <a:cxn ang="0">
                  <a:pos x="85" y="110"/>
                </a:cxn>
                <a:cxn ang="0">
                  <a:pos x="53" y="136"/>
                </a:cxn>
                <a:cxn ang="0">
                  <a:pos x="27" y="165"/>
                </a:cxn>
                <a:cxn ang="0">
                  <a:pos x="7" y="195"/>
                </a:cxn>
                <a:cxn ang="0">
                  <a:pos x="0" y="225"/>
                </a:cxn>
                <a:cxn ang="0">
                  <a:pos x="614" y="225"/>
                </a:cxn>
                <a:cxn ang="0">
                  <a:pos x="614" y="223"/>
                </a:cxn>
                <a:cxn ang="0">
                  <a:pos x="612" y="218"/>
                </a:cxn>
                <a:cxn ang="0">
                  <a:pos x="611" y="208"/>
                </a:cxn>
                <a:cxn ang="0">
                  <a:pos x="609" y="198"/>
                </a:cxn>
                <a:cxn ang="0">
                  <a:pos x="604" y="183"/>
                </a:cxn>
                <a:cxn ang="0">
                  <a:pos x="598" y="167"/>
                </a:cxn>
                <a:cxn ang="0">
                  <a:pos x="589" y="150"/>
                </a:cxn>
                <a:cxn ang="0">
                  <a:pos x="578" y="131"/>
                </a:cxn>
                <a:cxn ang="0">
                  <a:pos x="565" y="113"/>
                </a:cxn>
                <a:cxn ang="0">
                  <a:pos x="547" y="93"/>
                </a:cxn>
                <a:cxn ang="0">
                  <a:pos x="526" y="74"/>
                </a:cxn>
                <a:cxn ang="0">
                  <a:pos x="502" y="56"/>
                </a:cxn>
                <a:cxn ang="0">
                  <a:pos x="473" y="39"/>
                </a:cxn>
                <a:cxn ang="0">
                  <a:pos x="441" y="24"/>
                </a:cxn>
                <a:cxn ang="0">
                  <a:pos x="402" y="11"/>
                </a:cxn>
                <a:cxn ang="0">
                  <a:pos x="358" y="0"/>
                </a:cxn>
              </a:cxnLst>
              <a:rect l="0" t="0" r="r" b="b"/>
              <a:pathLst>
                <a:path w="614" h="225">
                  <a:moveTo>
                    <a:pt x="358" y="0"/>
                  </a:moveTo>
                  <a:lnTo>
                    <a:pt x="360" y="5"/>
                  </a:lnTo>
                  <a:lnTo>
                    <a:pt x="361" y="17"/>
                  </a:lnTo>
                  <a:lnTo>
                    <a:pt x="357" y="35"/>
                  </a:lnTo>
                  <a:lnTo>
                    <a:pt x="344" y="55"/>
                  </a:lnTo>
                  <a:lnTo>
                    <a:pt x="339" y="66"/>
                  </a:lnTo>
                  <a:lnTo>
                    <a:pt x="321" y="81"/>
                  </a:lnTo>
                  <a:lnTo>
                    <a:pt x="299" y="95"/>
                  </a:lnTo>
                  <a:lnTo>
                    <a:pt x="276" y="104"/>
                  </a:lnTo>
                  <a:lnTo>
                    <a:pt x="253" y="109"/>
                  </a:lnTo>
                  <a:lnTo>
                    <a:pt x="229" y="108"/>
                  </a:lnTo>
                  <a:lnTo>
                    <a:pt x="207" y="99"/>
                  </a:lnTo>
                  <a:lnTo>
                    <a:pt x="187" y="84"/>
                  </a:lnTo>
                  <a:lnTo>
                    <a:pt x="171" y="57"/>
                  </a:lnTo>
                  <a:lnTo>
                    <a:pt x="164" y="61"/>
                  </a:lnTo>
                  <a:lnTo>
                    <a:pt x="144" y="72"/>
                  </a:lnTo>
                  <a:lnTo>
                    <a:pt x="116" y="89"/>
                  </a:lnTo>
                  <a:lnTo>
                    <a:pt x="85" y="110"/>
                  </a:lnTo>
                  <a:lnTo>
                    <a:pt x="53" y="136"/>
                  </a:lnTo>
                  <a:lnTo>
                    <a:pt x="27" y="165"/>
                  </a:lnTo>
                  <a:lnTo>
                    <a:pt x="7" y="195"/>
                  </a:lnTo>
                  <a:lnTo>
                    <a:pt x="0" y="225"/>
                  </a:lnTo>
                  <a:lnTo>
                    <a:pt x="614" y="225"/>
                  </a:lnTo>
                  <a:lnTo>
                    <a:pt x="614" y="223"/>
                  </a:lnTo>
                  <a:lnTo>
                    <a:pt x="612" y="218"/>
                  </a:lnTo>
                  <a:lnTo>
                    <a:pt x="611" y="208"/>
                  </a:lnTo>
                  <a:lnTo>
                    <a:pt x="609" y="198"/>
                  </a:lnTo>
                  <a:lnTo>
                    <a:pt x="604" y="183"/>
                  </a:lnTo>
                  <a:lnTo>
                    <a:pt x="598" y="167"/>
                  </a:lnTo>
                  <a:lnTo>
                    <a:pt x="589" y="150"/>
                  </a:lnTo>
                  <a:lnTo>
                    <a:pt x="578" y="131"/>
                  </a:lnTo>
                  <a:lnTo>
                    <a:pt x="565" y="113"/>
                  </a:lnTo>
                  <a:lnTo>
                    <a:pt x="547" y="93"/>
                  </a:lnTo>
                  <a:lnTo>
                    <a:pt x="526" y="74"/>
                  </a:lnTo>
                  <a:lnTo>
                    <a:pt x="502" y="56"/>
                  </a:lnTo>
                  <a:lnTo>
                    <a:pt x="473" y="39"/>
                  </a:lnTo>
                  <a:lnTo>
                    <a:pt x="441" y="24"/>
                  </a:lnTo>
                  <a:lnTo>
                    <a:pt x="402" y="11"/>
                  </a:lnTo>
                  <a:lnTo>
                    <a:pt x="358" y="0"/>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8"/>
            <p:cNvSpPr>
              <a:spLocks/>
            </p:cNvSpPr>
            <p:nvPr/>
          </p:nvSpPr>
          <p:spPr bwMode="auto">
            <a:xfrm>
              <a:off x="3093988" y="1659136"/>
              <a:ext cx="1364010" cy="2207568"/>
            </a:xfrm>
            <a:custGeom>
              <a:avLst/>
              <a:gdLst/>
              <a:ahLst/>
              <a:cxnLst>
                <a:cxn ang="0">
                  <a:pos x="649" y="637"/>
                </a:cxn>
                <a:cxn ang="0">
                  <a:pos x="692" y="588"/>
                </a:cxn>
                <a:cxn ang="0">
                  <a:pos x="705" y="530"/>
                </a:cxn>
                <a:cxn ang="0">
                  <a:pos x="688" y="477"/>
                </a:cxn>
                <a:cxn ang="0">
                  <a:pos x="658" y="446"/>
                </a:cxn>
                <a:cxn ang="0">
                  <a:pos x="626" y="432"/>
                </a:cxn>
                <a:cxn ang="0">
                  <a:pos x="592" y="426"/>
                </a:cxn>
                <a:cxn ang="0">
                  <a:pos x="563" y="1"/>
                </a:cxn>
                <a:cxn ang="0">
                  <a:pos x="521" y="7"/>
                </a:cxn>
                <a:cxn ang="0">
                  <a:pos x="424" y="29"/>
                </a:cxn>
                <a:cxn ang="0">
                  <a:pos x="340" y="72"/>
                </a:cxn>
                <a:cxn ang="0">
                  <a:pos x="266" y="142"/>
                </a:cxn>
                <a:cxn ang="0">
                  <a:pos x="200" y="247"/>
                </a:cxn>
                <a:cxn ang="0">
                  <a:pos x="144" y="393"/>
                </a:cxn>
                <a:cxn ang="0">
                  <a:pos x="118" y="605"/>
                </a:cxn>
                <a:cxn ang="0">
                  <a:pos x="146" y="725"/>
                </a:cxn>
                <a:cxn ang="0">
                  <a:pos x="199" y="824"/>
                </a:cxn>
                <a:cxn ang="0">
                  <a:pos x="269" y="900"/>
                </a:cxn>
                <a:cxn ang="0">
                  <a:pos x="352" y="951"/>
                </a:cxn>
                <a:cxn ang="0">
                  <a:pos x="439" y="974"/>
                </a:cxn>
                <a:cxn ang="0">
                  <a:pos x="469" y="946"/>
                </a:cxn>
                <a:cxn ang="0">
                  <a:pos x="399" y="936"/>
                </a:cxn>
                <a:cxn ang="0">
                  <a:pos x="317" y="898"/>
                </a:cxn>
                <a:cxn ang="0">
                  <a:pos x="244" y="834"/>
                </a:cxn>
                <a:cxn ang="0">
                  <a:pos x="187" y="745"/>
                </a:cxn>
                <a:cxn ang="0">
                  <a:pos x="152" y="635"/>
                </a:cxn>
                <a:cxn ang="0">
                  <a:pos x="145" y="538"/>
                </a:cxn>
                <a:cxn ang="0">
                  <a:pos x="170" y="406"/>
                </a:cxn>
                <a:cxn ang="0">
                  <a:pos x="222" y="270"/>
                </a:cxn>
                <a:cxn ang="0">
                  <a:pos x="282" y="170"/>
                </a:cxn>
                <a:cxn ang="0">
                  <a:pos x="348" y="102"/>
                </a:cxn>
                <a:cxn ang="0">
                  <a:pos x="424" y="61"/>
                </a:cxn>
                <a:cxn ang="0">
                  <a:pos x="511" y="38"/>
                </a:cxn>
                <a:cxn ang="0">
                  <a:pos x="567" y="456"/>
                </a:cxn>
                <a:cxn ang="0">
                  <a:pos x="585" y="455"/>
                </a:cxn>
                <a:cxn ang="0">
                  <a:pos x="614" y="458"/>
                </a:cxn>
                <a:cxn ang="0">
                  <a:pos x="640" y="470"/>
                </a:cxn>
                <a:cxn ang="0">
                  <a:pos x="663" y="492"/>
                </a:cxn>
                <a:cxn ang="0">
                  <a:pos x="675" y="530"/>
                </a:cxn>
                <a:cxn ang="0">
                  <a:pos x="648" y="605"/>
                </a:cxn>
                <a:cxn ang="0">
                  <a:pos x="591" y="634"/>
                </a:cxn>
                <a:cxn ang="0">
                  <a:pos x="574" y="656"/>
                </a:cxn>
                <a:cxn ang="0">
                  <a:pos x="604" y="842"/>
                </a:cxn>
                <a:cxn ang="0">
                  <a:pos x="643" y="1082"/>
                </a:cxn>
                <a:cxn ang="0">
                  <a:pos x="672" y="1078"/>
                </a:cxn>
                <a:cxn ang="0">
                  <a:pos x="635" y="849"/>
                </a:cxn>
                <a:cxn ang="0">
                  <a:pos x="604" y="675"/>
                </a:cxn>
              </a:cxnLst>
              <a:rect l="0" t="0" r="r" b="b"/>
              <a:pathLst>
                <a:path w="705" h="1141">
                  <a:moveTo>
                    <a:pt x="602" y="658"/>
                  </a:moveTo>
                  <a:lnTo>
                    <a:pt x="627" y="650"/>
                  </a:lnTo>
                  <a:lnTo>
                    <a:pt x="649" y="637"/>
                  </a:lnTo>
                  <a:lnTo>
                    <a:pt x="667" y="623"/>
                  </a:lnTo>
                  <a:lnTo>
                    <a:pt x="682" y="606"/>
                  </a:lnTo>
                  <a:lnTo>
                    <a:pt x="692" y="588"/>
                  </a:lnTo>
                  <a:lnTo>
                    <a:pt x="699" y="569"/>
                  </a:lnTo>
                  <a:lnTo>
                    <a:pt x="704" y="549"/>
                  </a:lnTo>
                  <a:lnTo>
                    <a:pt x="705" y="530"/>
                  </a:lnTo>
                  <a:lnTo>
                    <a:pt x="702" y="510"/>
                  </a:lnTo>
                  <a:lnTo>
                    <a:pt x="698" y="493"/>
                  </a:lnTo>
                  <a:lnTo>
                    <a:pt x="688" y="477"/>
                  </a:lnTo>
                  <a:lnTo>
                    <a:pt x="675" y="461"/>
                  </a:lnTo>
                  <a:lnTo>
                    <a:pt x="666" y="454"/>
                  </a:lnTo>
                  <a:lnTo>
                    <a:pt x="658" y="446"/>
                  </a:lnTo>
                  <a:lnTo>
                    <a:pt x="648" y="441"/>
                  </a:lnTo>
                  <a:lnTo>
                    <a:pt x="637" y="435"/>
                  </a:lnTo>
                  <a:lnTo>
                    <a:pt x="626" y="432"/>
                  </a:lnTo>
                  <a:lnTo>
                    <a:pt x="615" y="429"/>
                  </a:lnTo>
                  <a:lnTo>
                    <a:pt x="604" y="427"/>
                  </a:lnTo>
                  <a:lnTo>
                    <a:pt x="592" y="426"/>
                  </a:lnTo>
                  <a:lnTo>
                    <a:pt x="571" y="0"/>
                  </a:lnTo>
                  <a:lnTo>
                    <a:pt x="568" y="0"/>
                  </a:lnTo>
                  <a:lnTo>
                    <a:pt x="563" y="1"/>
                  </a:lnTo>
                  <a:lnTo>
                    <a:pt x="559" y="2"/>
                  </a:lnTo>
                  <a:lnTo>
                    <a:pt x="556" y="2"/>
                  </a:lnTo>
                  <a:lnTo>
                    <a:pt x="521" y="7"/>
                  </a:lnTo>
                  <a:lnTo>
                    <a:pt x="487" y="12"/>
                  </a:lnTo>
                  <a:lnTo>
                    <a:pt x="456" y="19"/>
                  </a:lnTo>
                  <a:lnTo>
                    <a:pt x="424" y="29"/>
                  </a:lnTo>
                  <a:lnTo>
                    <a:pt x="395" y="41"/>
                  </a:lnTo>
                  <a:lnTo>
                    <a:pt x="367" y="55"/>
                  </a:lnTo>
                  <a:lnTo>
                    <a:pt x="340" y="72"/>
                  </a:lnTo>
                  <a:lnTo>
                    <a:pt x="314" y="92"/>
                  </a:lnTo>
                  <a:lnTo>
                    <a:pt x="289" y="116"/>
                  </a:lnTo>
                  <a:lnTo>
                    <a:pt x="266" y="142"/>
                  </a:lnTo>
                  <a:lnTo>
                    <a:pt x="243" y="173"/>
                  </a:lnTo>
                  <a:lnTo>
                    <a:pt x="221" y="208"/>
                  </a:lnTo>
                  <a:lnTo>
                    <a:pt x="200" y="247"/>
                  </a:lnTo>
                  <a:lnTo>
                    <a:pt x="181" y="291"/>
                  </a:lnTo>
                  <a:lnTo>
                    <a:pt x="162" y="340"/>
                  </a:lnTo>
                  <a:lnTo>
                    <a:pt x="144" y="393"/>
                  </a:lnTo>
                  <a:lnTo>
                    <a:pt x="0" y="533"/>
                  </a:lnTo>
                  <a:lnTo>
                    <a:pt x="116" y="561"/>
                  </a:lnTo>
                  <a:lnTo>
                    <a:pt x="118" y="605"/>
                  </a:lnTo>
                  <a:lnTo>
                    <a:pt x="124" y="647"/>
                  </a:lnTo>
                  <a:lnTo>
                    <a:pt x="134" y="687"/>
                  </a:lnTo>
                  <a:lnTo>
                    <a:pt x="146" y="725"/>
                  </a:lnTo>
                  <a:lnTo>
                    <a:pt x="162" y="760"/>
                  </a:lnTo>
                  <a:lnTo>
                    <a:pt x="179" y="792"/>
                  </a:lnTo>
                  <a:lnTo>
                    <a:pt x="199" y="824"/>
                  </a:lnTo>
                  <a:lnTo>
                    <a:pt x="221" y="852"/>
                  </a:lnTo>
                  <a:lnTo>
                    <a:pt x="244" y="877"/>
                  </a:lnTo>
                  <a:lnTo>
                    <a:pt x="269" y="900"/>
                  </a:lnTo>
                  <a:lnTo>
                    <a:pt x="296" y="920"/>
                  </a:lnTo>
                  <a:lnTo>
                    <a:pt x="323" y="936"/>
                  </a:lnTo>
                  <a:lnTo>
                    <a:pt x="352" y="951"/>
                  </a:lnTo>
                  <a:lnTo>
                    <a:pt x="381" y="962"/>
                  </a:lnTo>
                  <a:lnTo>
                    <a:pt x="410" y="969"/>
                  </a:lnTo>
                  <a:lnTo>
                    <a:pt x="439" y="974"/>
                  </a:lnTo>
                  <a:lnTo>
                    <a:pt x="435" y="1140"/>
                  </a:lnTo>
                  <a:lnTo>
                    <a:pt x="464" y="1141"/>
                  </a:lnTo>
                  <a:lnTo>
                    <a:pt x="469" y="946"/>
                  </a:lnTo>
                  <a:lnTo>
                    <a:pt x="454" y="945"/>
                  </a:lnTo>
                  <a:lnTo>
                    <a:pt x="427" y="943"/>
                  </a:lnTo>
                  <a:lnTo>
                    <a:pt x="399" y="936"/>
                  </a:lnTo>
                  <a:lnTo>
                    <a:pt x="371" y="927"/>
                  </a:lnTo>
                  <a:lnTo>
                    <a:pt x="343" y="913"/>
                  </a:lnTo>
                  <a:lnTo>
                    <a:pt x="317" y="898"/>
                  </a:lnTo>
                  <a:lnTo>
                    <a:pt x="291" y="880"/>
                  </a:lnTo>
                  <a:lnTo>
                    <a:pt x="267" y="858"/>
                  </a:lnTo>
                  <a:lnTo>
                    <a:pt x="244" y="834"/>
                  </a:lnTo>
                  <a:lnTo>
                    <a:pt x="222" y="807"/>
                  </a:lnTo>
                  <a:lnTo>
                    <a:pt x="204" y="777"/>
                  </a:lnTo>
                  <a:lnTo>
                    <a:pt x="187" y="745"/>
                  </a:lnTo>
                  <a:lnTo>
                    <a:pt x="173" y="710"/>
                  </a:lnTo>
                  <a:lnTo>
                    <a:pt x="161" y="674"/>
                  </a:lnTo>
                  <a:lnTo>
                    <a:pt x="152" y="635"/>
                  </a:lnTo>
                  <a:lnTo>
                    <a:pt x="147" y="594"/>
                  </a:lnTo>
                  <a:lnTo>
                    <a:pt x="145" y="550"/>
                  </a:lnTo>
                  <a:lnTo>
                    <a:pt x="145" y="538"/>
                  </a:lnTo>
                  <a:lnTo>
                    <a:pt x="59" y="518"/>
                  </a:lnTo>
                  <a:lnTo>
                    <a:pt x="169" y="410"/>
                  </a:lnTo>
                  <a:lnTo>
                    <a:pt x="170" y="406"/>
                  </a:lnTo>
                  <a:lnTo>
                    <a:pt x="187" y="355"/>
                  </a:lnTo>
                  <a:lnTo>
                    <a:pt x="204" y="311"/>
                  </a:lnTo>
                  <a:lnTo>
                    <a:pt x="222" y="270"/>
                  </a:lnTo>
                  <a:lnTo>
                    <a:pt x="242" y="232"/>
                  </a:lnTo>
                  <a:lnTo>
                    <a:pt x="261" y="199"/>
                  </a:lnTo>
                  <a:lnTo>
                    <a:pt x="282" y="170"/>
                  </a:lnTo>
                  <a:lnTo>
                    <a:pt x="302" y="144"/>
                  </a:lnTo>
                  <a:lnTo>
                    <a:pt x="325" y="122"/>
                  </a:lnTo>
                  <a:lnTo>
                    <a:pt x="348" y="102"/>
                  </a:lnTo>
                  <a:lnTo>
                    <a:pt x="372" y="86"/>
                  </a:lnTo>
                  <a:lnTo>
                    <a:pt x="398" y="72"/>
                  </a:lnTo>
                  <a:lnTo>
                    <a:pt x="424" y="61"/>
                  </a:lnTo>
                  <a:lnTo>
                    <a:pt x="452" y="52"/>
                  </a:lnTo>
                  <a:lnTo>
                    <a:pt x="481" y="44"/>
                  </a:lnTo>
                  <a:lnTo>
                    <a:pt x="511" y="38"/>
                  </a:lnTo>
                  <a:lnTo>
                    <a:pt x="543" y="34"/>
                  </a:lnTo>
                  <a:lnTo>
                    <a:pt x="565" y="456"/>
                  </a:lnTo>
                  <a:lnTo>
                    <a:pt x="567" y="456"/>
                  </a:lnTo>
                  <a:lnTo>
                    <a:pt x="574" y="455"/>
                  </a:lnTo>
                  <a:lnTo>
                    <a:pt x="582" y="455"/>
                  </a:lnTo>
                  <a:lnTo>
                    <a:pt x="585" y="455"/>
                  </a:lnTo>
                  <a:lnTo>
                    <a:pt x="595" y="455"/>
                  </a:lnTo>
                  <a:lnTo>
                    <a:pt x="604" y="456"/>
                  </a:lnTo>
                  <a:lnTo>
                    <a:pt x="614" y="458"/>
                  </a:lnTo>
                  <a:lnTo>
                    <a:pt x="624" y="462"/>
                  </a:lnTo>
                  <a:lnTo>
                    <a:pt x="632" y="466"/>
                  </a:lnTo>
                  <a:lnTo>
                    <a:pt x="640" y="470"/>
                  </a:lnTo>
                  <a:lnTo>
                    <a:pt x="647" y="475"/>
                  </a:lnTo>
                  <a:lnTo>
                    <a:pt x="654" y="481"/>
                  </a:lnTo>
                  <a:lnTo>
                    <a:pt x="663" y="492"/>
                  </a:lnTo>
                  <a:lnTo>
                    <a:pt x="669" y="504"/>
                  </a:lnTo>
                  <a:lnTo>
                    <a:pt x="672" y="518"/>
                  </a:lnTo>
                  <a:lnTo>
                    <a:pt x="675" y="530"/>
                  </a:lnTo>
                  <a:lnTo>
                    <a:pt x="673" y="561"/>
                  </a:lnTo>
                  <a:lnTo>
                    <a:pt x="664" y="585"/>
                  </a:lnTo>
                  <a:lnTo>
                    <a:pt x="648" y="605"/>
                  </a:lnTo>
                  <a:lnTo>
                    <a:pt x="629" y="618"/>
                  </a:lnTo>
                  <a:lnTo>
                    <a:pt x="608" y="628"/>
                  </a:lnTo>
                  <a:lnTo>
                    <a:pt x="591" y="634"/>
                  </a:lnTo>
                  <a:lnTo>
                    <a:pt x="578" y="636"/>
                  </a:lnTo>
                  <a:lnTo>
                    <a:pt x="573" y="637"/>
                  </a:lnTo>
                  <a:lnTo>
                    <a:pt x="574" y="656"/>
                  </a:lnTo>
                  <a:lnTo>
                    <a:pt x="582" y="699"/>
                  </a:lnTo>
                  <a:lnTo>
                    <a:pt x="592" y="765"/>
                  </a:lnTo>
                  <a:lnTo>
                    <a:pt x="604" y="842"/>
                  </a:lnTo>
                  <a:lnTo>
                    <a:pt x="618" y="926"/>
                  </a:lnTo>
                  <a:lnTo>
                    <a:pt x="632" y="1008"/>
                  </a:lnTo>
                  <a:lnTo>
                    <a:pt x="643" y="1082"/>
                  </a:lnTo>
                  <a:lnTo>
                    <a:pt x="652" y="1140"/>
                  </a:lnTo>
                  <a:lnTo>
                    <a:pt x="681" y="1136"/>
                  </a:lnTo>
                  <a:lnTo>
                    <a:pt x="672" y="1078"/>
                  </a:lnTo>
                  <a:lnTo>
                    <a:pt x="661" y="1007"/>
                  </a:lnTo>
                  <a:lnTo>
                    <a:pt x="648" y="929"/>
                  </a:lnTo>
                  <a:lnTo>
                    <a:pt x="635" y="849"/>
                  </a:lnTo>
                  <a:lnTo>
                    <a:pt x="623" y="777"/>
                  </a:lnTo>
                  <a:lnTo>
                    <a:pt x="612" y="716"/>
                  </a:lnTo>
                  <a:lnTo>
                    <a:pt x="604" y="675"/>
                  </a:lnTo>
                  <a:lnTo>
                    <a:pt x="602" y="65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3428703" y="2330500"/>
              <a:ext cx="766167" cy="257324"/>
            </a:xfrm>
            <a:custGeom>
              <a:avLst/>
              <a:gdLst/>
              <a:ahLst/>
              <a:cxnLst>
                <a:cxn ang="0">
                  <a:pos x="396" y="62"/>
                </a:cxn>
                <a:cxn ang="0">
                  <a:pos x="394" y="61"/>
                </a:cxn>
                <a:cxn ang="0">
                  <a:pos x="386" y="59"/>
                </a:cxn>
                <a:cxn ang="0">
                  <a:pos x="372" y="56"/>
                </a:cxn>
                <a:cxn ang="0">
                  <a:pos x="354" y="52"/>
                </a:cxn>
                <a:cxn ang="0">
                  <a:pos x="334" y="47"/>
                </a:cxn>
                <a:cxn ang="0">
                  <a:pos x="311" y="42"/>
                </a:cxn>
                <a:cxn ang="0">
                  <a:pos x="286" y="38"/>
                </a:cxn>
                <a:cxn ang="0">
                  <a:pos x="261" y="31"/>
                </a:cxn>
                <a:cxn ang="0">
                  <a:pos x="234" y="25"/>
                </a:cxn>
                <a:cxn ang="0">
                  <a:pos x="209" y="21"/>
                </a:cxn>
                <a:cxn ang="0">
                  <a:pos x="185" y="15"/>
                </a:cxn>
                <a:cxn ang="0">
                  <a:pos x="162" y="10"/>
                </a:cxn>
                <a:cxn ang="0">
                  <a:pos x="142" y="6"/>
                </a:cxn>
                <a:cxn ang="0">
                  <a:pos x="127" y="2"/>
                </a:cxn>
                <a:cxn ang="0">
                  <a:pos x="115" y="1"/>
                </a:cxn>
                <a:cxn ang="0">
                  <a:pos x="107" y="0"/>
                </a:cxn>
                <a:cxn ang="0">
                  <a:pos x="87" y="0"/>
                </a:cxn>
                <a:cxn ang="0">
                  <a:pos x="67" y="2"/>
                </a:cxn>
                <a:cxn ang="0">
                  <a:pos x="49" y="7"/>
                </a:cxn>
                <a:cxn ang="0">
                  <a:pos x="34" y="15"/>
                </a:cxn>
                <a:cxn ang="0">
                  <a:pos x="20" y="23"/>
                </a:cxn>
                <a:cxn ang="0">
                  <a:pos x="9" y="33"/>
                </a:cxn>
                <a:cxn ang="0">
                  <a:pos x="2" y="45"/>
                </a:cxn>
                <a:cxn ang="0">
                  <a:pos x="0" y="58"/>
                </a:cxn>
                <a:cxn ang="0">
                  <a:pos x="1" y="71"/>
                </a:cxn>
                <a:cxn ang="0">
                  <a:pos x="6" y="84"/>
                </a:cxn>
                <a:cxn ang="0">
                  <a:pos x="14" y="97"/>
                </a:cxn>
                <a:cxn ang="0">
                  <a:pos x="25" y="108"/>
                </a:cxn>
                <a:cxn ang="0">
                  <a:pos x="40" y="117"/>
                </a:cxn>
                <a:cxn ang="0">
                  <a:pos x="56" y="125"/>
                </a:cxn>
                <a:cxn ang="0">
                  <a:pos x="75" y="131"/>
                </a:cxn>
                <a:cxn ang="0">
                  <a:pos x="95" y="133"/>
                </a:cxn>
                <a:cxn ang="0">
                  <a:pos x="102" y="133"/>
                </a:cxn>
                <a:cxn ang="0">
                  <a:pos x="116" y="131"/>
                </a:cxn>
                <a:cxn ang="0">
                  <a:pos x="133" y="128"/>
                </a:cxn>
                <a:cxn ang="0">
                  <a:pos x="152" y="125"/>
                </a:cxn>
                <a:cxn ang="0">
                  <a:pos x="176" y="121"/>
                </a:cxn>
                <a:cxn ang="0">
                  <a:pos x="200" y="116"/>
                </a:cxn>
                <a:cxn ang="0">
                  <a:pos x="227" y="110"/>
                </a:cxn>
                <a:cxn ang="0">
                  <a:pos x="254" y="105"/>
                </a:cxn>
                <a:cxn ang="0">
                  <a:pos x="280" y="99"/>
                </a:cxn>
                <a:cxn ang="0">
                  <a:pos x="306" y="94"/>
                </a:cxn>
                <a:cxn ang="0">
                  <a:pos x="330" y="90"/>
                </a:cxn>
                <a:cxn ang="0">
                  <a:pos x="350" y="85"/>
                </a:cxn>
                <a:cxn ang="0">
                  <a:pos x="369" y="81"/>
                </a:cxn>
                <a:cxn ang="0">
                  <a:pos x="382" y="79"/>
                </a:cxn>
                <a:cxn ang="0">
                  <a:pos x="390" y="77"/>
                </a:cxn>
                <a:cxn ang="0">
                  <a:pos x="394" y="76"/>
                </a:cxn>
                <a:cxn ang="0">
                  <a:pos x="396" y="62"/>
                </a:cxn>
              </a:cxnLst>
              <a:rect l="0" t="0" r="r" b="b"/>
              <a:pathLst>
                <a:path w="396" h="133">
                  <a:moveTo>
                    <a:pt x="396" y="62"/>
                  </a:moveTo>
                  <a:lnTo>
                    <a:pt x="394" y="61"/>
                  </a:lnTo>
                  <a:lnTo>
                    <a:pt x="386" y="59"/>
                  </a:lnTo>
                  <a:lnTo>
                    <a:pt x="372" y="56"/>
                  </a:lnTo>
                  <a:lnTo>
                    <a:pt x="354" y="52"/>
                  </a:lnTo>
                  <a:lnTo>
                    <a:pt x="334" y="47"/>
                  </a:lnTo>
                  <a:lnTo>
                    <a:pt x="311" y="42"/>
                  </a:lnTo>
                  <a:lnTo>
                    <a:pt x="286" y="38"/>
                  </a:lnTo>
                  <a:lnTo>
                    <a:pt x="261" y="31"/>
                  </a:lnTo>
                  <a:lnTo>
                    <a:pt x="234" y="25"/>
                  </a:lnTo>
                  <a:lnTo>
                    <a:pt x="209" y="21"/>
                  </a:lnTo>
                  <a:lnTo>
                    <a:pt x="185" y="15"/>
                  </a:lnTo>
                  <a:lnTo>
                    <a:pt x="162" y="10"/>
                  </a:lnTo>
                  <a:lnTo>
                    <a:pt x="142" y="6"/>
                  </a:lnTo>
                  <a:lnTo>
                    <a:pt x="127" y="2"/>
                  </a:lnTo>
                  <a:lnTo>
                    <a:pt x="115" y="1"/>
                  </a:lnTo>
                  <a:lnTo>
                    <a:pt x="107" y="0"/>
                  </a:lnTo>
                  <a:lnTo>
                    <a:pt x="87" y="0"/>
                  </a:lnTo>
                  <a:lnTo>
                    <a:pt x="67" y="2"/>
                  </a:lnTo>
                  <a:lnTo>
                    <a:pt x="49" y="7"/>
                  </a:lnTo>
                  <a:lnTo>
                    <a:pt x="34" y="15"/>
                  </a:lnTo>
                  <a:lnTo>
                    <a:pt x="20" y="23"/>
                  </a:lnTo>
                  <a:lnTo>
                    <a:pt x="9" y="33"/>
                  </a:lnTo>
                  <a:lnTo>
                    <a:pt x="2" y="45"/>
                  </a:lnTo>
                  <a:lnTo>
                    <a:pt x="0" y="58"/>
                  </a:lnTo>
                  <a:lnTo>
                    <a:pt x="1" y="71"/>
                  </a:lnTo>
                  <a:lnTo>
                    <a:pt x="6" y="84"/>
                  </a:lnTo>
                  <a:lnTo>
                    <a:pt x="14" y="97"/>
                  </a:lnTo>
                  <a:lnTo>
                    <a:pt x="25" y="108"/>
                  </a:lnTo>
                  <a:lnTo>
                    <a:pt x="40" y="117"/>
                  </a:lnTo>
                  <a:lnTo>
                    <a:pt x="56" y="125"/>
                  </a:lnTo>
                  <a:lnTo>
                    <a:pt x="75" y="131"/>
                  </a:lnTo>
                  <a:lnTo>
                    <a:pt x="95" y="133"/>
                  </a:lnTo>
                  <a:lnTo>
                    <a:pt x="102" y="133"/>
                  </a:lnTo>
                  <a:lnTo>
                    <a:pt x="116" y="131"/>
                  </a:lnTo>
                  <a:lnTo>
                    <a:pt x="133" y="128"/>
                  </a:lnTo>
                  <a:lnTo>
                    <a:pt x="152" y="125"/>
                  </a:lnTo>
                  <a:lnTo>
                    <a:pt x="176" y="121"/>
                  </a:lnTo>
                  <a:lnTo>
                    <a:pt x="200" y="116"/>
                  </a:lnTo>
                  <a:lnTo>
                    <a:pt x="227" y="110"/>
                  </a:lnTo>
                  <a:lnTo>
                    <a:pt x="254" y="105"/>
                  </a:lnTo>
                  <a:lnTo>
                    <a:pt x="280" y="99"/>
                  </a:lnTo>
                  <a:lnTo>
                    <a:pt x="306" y="94"/>
                  </a:lnTo>
                  <a:lnTo>
                    <a:pt x="330" y="90"/>
                  </a:lnTo>
                  <a:lnTo>
                    <a:pt x="350" y="85"/>
                  </a:lnTo>
                  <a:lnTo>
                    <a:pt x="369" y="81"/>
                  </a:lnTo>
                  <a:lnTo>
                    <a:pt x="382" y="79"/>
                  </a:lnTo>
                  <a:lnTo>
                    <a:pt x="390" y="77"/>
                  </a:lnTo>
                  <a:lnTo>
                    <a:pt x="394" y="76"/>
                  </a:lnTo>
                  <a:lnTo>
                    <a:pt x="396" y="6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20"/>
            <p:cNvSpPr>
              <a:spLocks/>
            </p:cNvSpPr>
            <p:nvPr/>
          </p:nvSpPr>
          <p:spPr bwMode="auto">
            <a:xfrm>
              <a:off x="3556397" y="2405955"/>
              <a:ext cx="90934" cy="90934"/>
            </a:xfrm>
            <a:custGeom>
              <a:avLst/>
              <a:gdLst/>
              <a:ahLst/>
              <a:cxnLst>
                <a:cxn ang="0">
                  <a:pos x="24" y="47"/>
                </a:cxn>
                <a:cxn ang="0">
                  <a:pos x="33" y="45"/>
                </a:cxn>
                <a:cxn ang="0">
                  <a:pos x="40" y="40"/>
                </a:cxn>
                <a:cxn ang="0">
                  <a:pos x="45" y="32"/>
                </a:cxn>
                <a:cxn ang="0">
                  <a:pos x="47" y="23"/>
                </a:cxn>
                <a:cxn ang="0">
                  <a:pos x="45" y="13"/>
                </a:cxn>
                <a:cxn ang="0">
                  <a:pos x="40" y="6"/>
                </a:cxn>
                <a:cxn ang="0">
                  <a:pos x="33" y="1"/>
                </a:cxn>
                <a:cxn ang="0">
                  <a:pos x="24" y="0"/>
                </a:cxn>
                <a:cxn ang="0">
                  <a:pos x="15" y="1"/>
                </a:cxn>
                <a:cxn ang="0">
                  <a:pos x="7" y="6"/>
                </a:cxn>
                <a:cxn ang="0">
                  <a:pos x="3" y="13"/>
                </a:cxn>
                <a:cxn ang="0">
                  <a:pos x="0" y="23"/>
                </a:cxn>
                <a:cxn ang="0">
                  <a:pos x="3" y="32"/>
                </a:cxn>
                <a:cxn ang="0">
                  <a:pos x="7" y="40"/>
                </a:cxn>
                <a:cxn ang="0">
                  <a:pos x="15" y="45"/>
                </a:cxn>
                <a:cxn ang="0">
                  <a:pos x="24" y="47"/>
                </a:cxn>
              </a:cxnLst>
              <a:rect l="0" t="0" r="r" b="b"/>
              <a:pathLst>
                <a:path w="47" h="47">
                  <a:moveTo>
                    <a:pt x="24" y="47"/>
                  </a:moveTo>
                  <a:lnTo>
                    <a:pt x="33" y="45"/>
                  </a:lnTo>
                  <a:lnTo>
                    <a:pt x="40" y="40"/>
                  </a:lnTo>
                  <a:lnTo>
                    <a:pt x="45" y="32"/>
                  </a:lnTo>
                  <a:lnTo>
                    <a:pt x="47" y="23"/>
                  </a:lnTo>
                  <a:lnTo>
                    <a:pt x="45" y="13"/>
                  </a:lnTo>
                  <a:lnTo>
                    <a:pt x="40" y="6"/>
                  </a:lnTo>
                  <a:lnTo>
                    <a:pt x="33" y="1"/>
                  </a:lnTo>
                  <a:lnTo>
                    <a:pt x="24" y="0"/>
                  </a:lnTo>
                  <a:lnTo>
                    <a:pt x="15" y="1"/>
                  </a:lnTo>
                  <a:lnTo>
                    <a:pt x="7" y="6"/>
                  </a:lnTo>
                  <a:lnTo>
                    <a:pt x="3" y="13"/>
                  </a:lnTo>
                  <a:lnTo>
                    <a:pt x="0" y="23"/>
                  </a:lnTo>
                  <a:lnTo>
                    <a:pt x="3" y="32"/>
                  </a:lnTo>
                  <a:lnTo>
                    <a:pt x="7" y="40"/>
                  </a:lnTo>
                  <a:lnTo>
                    <a:pt x="15" y="45"/>
                  </a:lnTo>
                  <a:lnTo>
                    <a:pt x="24" y="4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1"/>
            <p:cNvSpPr>
              <a:spLocks/>
            </p:cNvSpPr>
            <p:nvPr/>
          </p:nvSpPr>
          <p:spPr bwMode="auto">
            <a:xfrm>
              <a:off x="3519637" y="2754213"/>
              <a:ext cx="228302" cy="176064"/>
            </a:xfrm>
            <a:custGeom>
              <a:avLst/>
              <a:gdLst/>
              <a:ahLst/>
              <a:cxnLst>
                <a:cxn ang="0">
                  <a:pos x="68" y="0"/>
                </a:cxn>
                <a:cxn ang="0">
                  <a:pos x="63" y="0"/>
                </a:cxn>
                <a:cxn ang="0">
                  <a:pos x="59" y="0"/>
                </a:cxn>
                <a:cxn ang="0">
                  <a:pos x="54" y="1"/>
                </a:cxn>
                <a:cxn ang="0">
                  <a:pos x="49" y="3"/>
                </a:cxn>
                <a:cxn ang="0">
                  <a:pos x="45" y="4"/>
                </a:cxn>
                <a:cxn ang="0">
                  <a:pos x="41" y="6"/>
                </a:cxn>
                <a:cxn ang="0">
                  <a:pos x="36" y="9"/>
                </a:cxn>
                <a:cxn ang="0">
                  <a:pos x="31" y="12"/>
                </a:cxn>
                <a:cxn ang="0">
                  <a:pos x="19" y="24"/>
                </a:cxn>
                <a:cxn ang="0">
                  <a:pos x="11" y="40"/>
                </a:cxn>
                <a:cxn ang="0">
                  <a:pos x="3" y="58"/>
                </a:cxn>
                <a:cxn ang="0">
                  <a:pos x="0" y="78"/>
                </a:cxn>
                <a:cxn ang="0">
                  <a:pos x="20" y="80"/>
                </a:cxn>
                <a:cxn ang="0">
                  <a:pos x="23" y="64"/>
                </a:cxn>
                <a:cxn ang="0">
                  <a:pos x="29" y="50"/>
                </a:cxn>
                <a:cxn ang="0">
                  <a:pos x="36" y="38"/>
                </a:cxn>
                <a:cxn ang="0">
                  <a:pos x="45" y="28"/>
                </a:cxn>
                <a:cxn ang="0">
                  <a:pos x="48" y="25"/>
                </a:cxn>
                <a:cxn ang="0">
                  <a:pos x="53" y="22"/>
                </a:cxn>
                <a:cxn ang="0">
                  <a:pos x="59" y="21"/>
                </a:cxn>
                <a:cxn ang="0">
                  <a:pos x="65" y="21"/>
                </a:cxn>
                <a:cxn ang="0">
                  <a:pos x="72" y="23"/>
                </a:cxn>
                <a:cxn ang="0">
                  <a:pos x="80" y="28"/>
                </a:cxn>
                <a:cxn ang="0">
                  <a:pos x="86" y="34"/>
                </a:cxn>
                <a:cxn ang="0">
                  <a:pos x="91" y="42"/>
                </a:cxn>
                <a:cxn ang="0">
                  <a:pos x="95" y="53"/>
                </a:cxn>
                <a:cxn ang="0">
                  <a:pos x="98" y="64"/>
                </a:cxn>
                <a:cxn ang="0">
                  <a:pos x="98" y="76"/>
                </a:cxn>
                <a:cxn ang="0">
                  <a:pos x="98" y="88"/>
                </a:cxn>
                <a:cxn ang="0">
                  <a:pos x="118" y="91"/>
                </a:cxn>
                <a:cxn ang="0">
                  <a:pos x="118" y="74"/>
                </a:cxn>
                <a:cxn ang="0">
                  <a:pos x="117" y="57"/>
                </a:cxn>
                <a:cxn ang="0">
                  <a:pos x="114" y="42"/>
                </a:cxn>
                <a:cxn ang="0">
                  <a:pos x="107" y="29"/>
                </a:cxn>
                <a:cxn ang="0">
                  <a:pos x="100" y="18"/>
                </a:cxn>
                <a:cxn ang="0">
                  <a:pos x="91" y="9"/>
                </a:cxn>
                <a:cxn ang="0">
                  <a:pos x="80" y="3"/>
                </a:cxn>
                <a:cxn ang="0">
                  <a:pos x="68" y="0"/>
                </a:cxn>
              </a:cxnLst>
              <a:rect l="0" t="0" r="r" b="b"/>
              <a:pathLst>
                <a:path w="118" h="91">
                  <a:moveTo>
                    <a:pt x="68" y="0"/>
                  </a:moveTo>
                  <a:lnTo>
                    <a:pt x="63" y="0"/>
                  </a:lnTo>
                  <a:lnTo>
                    <a:pt x="59" y="0"/>
                  </a:lnTo>
                  <a:lnTo>
                    <a:pt x="54" y="1"/>
                  </a:lnTo>
                  <a:lnTo>
                    <a:pt x="49" y="3"/>
                  </a:lnTo>
                  <a:lnTo>
                    <a:pt x="45" y="4"/>
                  </a:lnTo>
                  <a:lnTo>
                    <a:pt x="41" y="6"/>
                  </a:lnTo>
                  <a:lnTo>
                    <a:pt x="36" y="9"/>
                  </a:lnTo>
                  <a:lnTo>
                    <a:pt x="31" y="12"/>
                  </a:lnTo>
                  <a:lnTo>
                    <a:pt x="19" y="24"/>
                  </a:lnTo>
                  <a:lnTo>
                    <a:pt x="11" y="40"/>
                  </a:lnTo>
                  <a:lnTo>
                    <a:pt x="3" y="58"/>
                  </a:lnTo>
                  <a:lnTo>
                    <a:pt x="0" y="78"/>
                  </a:lnTo>
                  <a:lnTo>
                    <a:pt x="20" y="80"/>
                  </a:lnTo>
                  <a:lnTo>
                    <a:pt x="23" y="64"/>
                  </a:lnTo>
                  <a:lnTo>
                    <a:pt x="29" y="50"/>
                  </a:lnTo>
                  <a:lnTo>
                    <a:pt x="36" y="38"/>
                  </a:lnTo>
                  <a:lnTo>
                    <a:pt x="45" y="28"/>
                  </a:lnTo>
                  <a:lnTo>
                    <a:pt x="48" y="25"/>
                  </a:lnTo>
                  <a:lnTo>
                    <a:pt x="53" y="22"/>
                  </a:lnTo>
                  <a:lnTo>
                    <a:pt x="59" y="21"/>
                  </a:lnTo>
                  <a:lnTo>
                    <a:pt x="65" y="21"/>
                  </a:lnTo>
                  <a:lnTo>
                    <a:pt x="72" y="23"/>
                  </a:lnTo>
                  <a:lnTo>
                    <a:pt x="80" y="28"/>
                  </a:lnTo>
                  <a:lnTo>
                    <a:pt x="86" y="34"/>
                  </a:lnTo>
                  <a:lnTo>
                    <a:pt x="91" y="42"/>
                  </a:lnTo>
                  <a:lnTo>
                    <a:pt x="95" y="53"/>
                  </a:lnTo>
                  <a:lnTo>
                    <a:pt x="98" y="64"/>
                  </a:lnTo>
                  <a:lnTo>
                    <a:pt x="98" y="76"/>
                  </a:lnTo>
                  <a:lnTo>
                    <a:pt x="98" y="88"/>
                  </a:lnTo>
                  <a:lnTo>
                    <a:pt x="118" y="91"/>
                  </a:lnTo>
                  <a:lnTo>
                    <a:pt x="118" y="74"/>
                  </a:lnTo>
                  <a:lnTo>
                    <a:pt x="117" y="57"/>
                  </a:lnTo>
                  <a:lnTo>
                    <a:pt x="114" y="42"/>
                  </a:lnTo>
                  <a:lnTo>
                    <a:pt x="107" y="29"/>
                  </a:lnTo>
                  <a:lnTo>
                    <a:pt x="100" y="18"/>
                  </a:lnTo>
                  <a:lnTo>
                    <a:pt x="91" y="9"/>
                  </a:lnTo>
                  <a:lnTo>
                    <a:pt x="80" y="3"/>
                  </a:lnTo>
                  <a:lnTo>
                    <a:pt x="68"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22"/>
            <p:cNvSpPr>
              <a:spLocks/>
            </p:cNvSpPr>
            <p:nvPr/>
          </p:nvSpPr>
          <p:spPr bwMode="auto">
            <a:xfrm>
              <a:off x="3569941" y="2167979"/>
              <a:ext cx="181868" cy="119955"/>
            </a:xfrm>
            <a:custGeom>
              <a:avLst/>
              <a:gdLst/>
              <a:ahLst/>
              <a:cxnLst>
                <a:cxn ang="0">
                  <a:pos x="81" y="0"/>
                </a:cxn>
                <a:cxn ang="0">
                  <a:pos x="0" y="36"/>
                </a:cxn>
                <a:cxn ang="0">
                  <a:pos x="11" y="62"/>
                </a:cxn>
                <a:cxn ang="0">
                  <a:pos x="94" y="27"/>
                </a:cxn>
                <a:cxn ang="0">
                  <a:pos x="81" y="0"/>
                </a:cxn>
              </a:cxnLst>
              <a:rect l="0" t="0" r="r" b="b"/>
              <a:pathLst>
                <a:path w="94" h="62">
                  <a:moveTo>
                    <a:pt x="81" y="0"/>
                  </a:moveTo>
                  <a:lnTo>
                    <a:pt x="0" y="36"/>
                  </a:lnTo>
                  <a:lnTo>
                    <a:pt x="11" y="62"/>
                  </a:lnTo>
                  <a:lnTo>
                    <a:pt x="94" y="27"/>
                  </a:lnTo>
                  <a:lnTo>
                    <a:pt x="81" y="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23"/>
            <p:cNvSpPr>
              <a:spLocks/>
            </p:cNvSpPr>
            <p:nvPr/>
          </p:nvSpPr>
          <p:spPr bwMode="auto">
            <a:xfrm>
              <a:off x="3821460" y="1606897"/>
              <a:ext cx="833884" cy="1048643"/>
            </a:xfrm>
            <a:custGeom>
              <a:avLst/>
              <a:gdLst/>
              <a:ahLst/>
              <a:cxnLst>
                <a:cxn ang="0">
                  <a:pos x="411" y="122"/>
                </a:cxn>
                <a:cxn ang="0">
                  <a:pos x="401" y="104"/>
                </a:cxn>
                <a:cxn ang="0">
                  <a:pos x="389" y="87"/>
                </a:cxn>
                <a:cxn ang="0">
                  <a:pos x="377" y="73"/>
                </a:cxn>
                <a:cxn ang="0">
                  <a:pos x="363" y="61"/>
                </a:cxn>
                <a:cxn ang="0">
                  <a:pos x="348" y="50"/>
                </a:cxn>
                <a:cxn ang="0">
                  <a:pos x="331" y="40"/>
                </a:cxn>
                <a:cxn ang="0">
                  <a:pos x="313" y="34"/>
                </a:cxn>
                <a:cxn ang="0">
                  <a:pos x="295" y="29"/>
                </a:cxn>
                <a:cxn ang="0">
                  <a:pos x="290" y="27"/>
                </a:cxn>
                <a:cxn ang="0">
                  <a:pos x="283" y="23"/>
                </a:cxn>
                <a:cxn ang="0">
                  <a:pos x="273" y="18"/>
                </a:cxn>
                <a:cxn ang="0">
                  <a:pos x="260" y="15"/>
                </a:cxn>
                <a:cxn ang="0">
                  <a:pos x="245" y="10"/>
                </a:cxn>
                <a:cxn ang="0">
                  <a:pos x="228" y="6"/>
                </a:cxn>
                <a:cxn ang="0">
                  <a:pos x="210" y="2"/>
                </a:cxn>
                <a:cxn ang="0">
                  <a:pos x="190" y="0"/>
                </a:cxn>
                <a:cxn ang="0">
                  <a:pos x="169" y="0"/>
                </a:cxn>
                <a:cxn ang="0">
                  <a:pos x="146" y="1"/>
                </a:cxn>
                <a:cxn ang="0">
                  <a:pos x="123" y="5"/>
                </a:cxn>
                <a:cxn ang="0">
                  <a:pos x="99" y="12"/>
                </a:cxn>
                <a:cxn ang="0">
                  <a:pos x="74" y="22"/>
                </a:cxn>
                <a:cxn ang="0">
                  <a:pos x="49" y="35"/>
                </a:cxn>
                <a:cxn ang="0">
                  <a:pos x="24" y="52"/>
                </a:cxn>
                <a:cxn ang="0">
                  <a:pos x="0" y="74"/>
                </a:cxn>
                <a:cxn ang="0">
                  <a:pos x="13" y="94"/>
                </a:cxn>
                <a:cxn ang="0">
                  <a:pos x="31" y="90"/>
                </a:cxn>
                <a:cxn ang="0">
                  <a:pos x="51" y="84"/>
                </a:cxn>
                <a:cxn ang="0">
                  <a:pos x="70" y="80"/>
                </a:cxn>
                <a:cxn ang="0">
                  <a:pos x="89" y="75"/>
                </a:cxn>
                <a:cxn ang="0">
                  <a:pos x="109" y="73"/>
                </a:cxn>
                <a:cxn ang="0">
                  <a:pos x="127" y="71"/>
                </a:cxn>
                <a:cxn ang="0">
                  <a:pos x="143" y="71"/>
                </a:cxn>
                <a:cxn ang="0">
                  <a:pos x="155" y="74"/>
                </a:cxn>
                <a:cxn ang="0">
                  <a:pos x="143" y="92"/>
                </a:cxn>
                <a:cxn ang="0">
                  <a:pos x="128" y="117"/>
                </a:cxn>
                <a:cxn ang="0">
                  <a:pos x="116" y="150"/>
                </a:cxn>
                <a:cxn ang="0">
                  <a:pos x="108" y="189"/>
                </a:cxn>
                <a:cxn ang="0">
                  <a:pos x="104" y="234"/>
                </a:cxn>
                <a:cxn ang="0">
                  <a:pos x="111" y="284"/>
                </a:cxn>
                <a:cxn ang="0">
                  <a:pos x="129" y="340"/>
                </a:cxn>
                <a:cxn ang="0">
                  <a:pos x="161" y="399"/>
                </a:cxn>
                <a:cxn ang="0">
                  <a:pos x="103" y="502"/>
                </a:cxn>
                <a:cxn ang="0">
                  <a:pos x="168" y="542"/>
                </a:cxn>
                <a:cxn ang="0">
                  <a:pos x="206" y="473"/>
                </a:cxn>
                <a:cxn ang="0">
                  <a:pos x="277" y="501"/>
                </a:cxn>
                <a:cxn ang="0">
                  <a:pos x="283" y="496"/>
                </a:cxn>
                <a:cxn ang="0">
                  <a:pos x="287" y="493"/>
                </a:cxn>
                <a:cxn ang="0">
                  <a:pos x="295" y="485"/>
                </a:cxn>
                <a:cxn ang="0">
                  <a:pos x="306" y="473"/>
                </a:cxn>
                <a:cxn ang="0">
                  <a:pos x="322" y="456"/>
                </a:cxn>
                <a:cxn ang="0">
                  <a:pos x="339" y="437"/>
                </a:cxn>
                <a:cxn ang="0">
                  <a:pos x="357" y="413"/>
                </a:cxn>
                <a:cxn ang="0">
                  <a:pos x="376" y="384"/>
                </a:cxn>
                <a:cxn ang="0">
                  <a:pos x="395" y="352"/>
                </a:cxn>
                <a:cxn ang="0">
                  <a:pos x="409" y="323"/>
                </a:cxn>
                <a:cxn ang="0">
                  <a:pos x="420" y="294"/>
                </a:cxn>
                <a:cxn ang="0">
                  <a:pos x="427" y="264"/>
                </a:cxn>
                <a:cxn ang="0">
                  <a:pos x="431" y="234"/>
                </a:cxn>
                <a:cxn ang="0">
                  <a:pos x="431" y="205"/>
                </a:cxn>
                <a:cxn ang="0">
                  <a:pos x="428" y="175"/>
                </a:cxn>
                <a:cxn ang="0">
                  <a:pos x="421" y="149"/>
                </a:cxn>
                <a:cxn ang="0">
                  <a:pos x="411" y="122"/>
                </a:cxn>
              </a:cxnLst>
              <a:rect l="0" t="0" r="r" b="b"/>
              <a:pathLst>
                <a:path w="431" h="542">
                  <a:moveTo>
                    <a:pt x="411" y="122"/>
                  </a:moveTo>
                  <a:lnTo>
                    <a:pt x="401" y="104"/>
                  </a:lnTo>
                  <a:lnTo>
                    <a:pt x="389" y="87"/>
                  </a:lnTo>
                  <a:lnTo>
                    <a:pt x="377" y="73"/>
                  </a:lnTo>
                  <a:lnTo>
                    <a:pt x="363" y="61"/>
                  </a:lnTo>
                  <a:lnTo>
                    <a:pt x="348" y="50"/>
                  </a:lnTo>
                  <a:lnTo>
                    <a:pt x="331" y="40"/>
                  </a:lnTo>
                  <a:lnTo>
                    <a:pt x="313" y="34"/>
                  </a:lnTo>
                  <a:lnTo>
                    <a:pt x="295" y="29"/>
                  </a:lnTo>
                  <a:lnTo>
                    <a:pt x="290" y="27"/>
                  </a:lnTo>
                  <a:lnTo>
                    <a:pt x="283" y="23"/>
                  </a:lnTo>
                  <a:lnTo>
                    <a:pt x="273" y="18"/>
                  </a:lnTo>
                  <a:lnTo>
                    <a:pt x="260" y="15"/>
                  </a:lnTo>
                  <a:lnTo>
                    <a:pt x="245" y="10"/>
                  </a:lnTo>
                  <a:lnTo>
                    <a:pt x="228" y="6"/>
                  </a:lnTo>
                  <a:lnTo>
                    <a:pt x="210" y="2"/>
                  </a:lnTo>
                  <a:lnTo>
                    <a:pt x="190" y="0"/>
                  </a:lnTo>
                  <a:lnTo>
                    <a:pt x="169" y="0"/>
                  </a:lnTo>
                  <a:lnTo>
                    <a:pt x="146" y="1"/>
                  </a:lnTo>
                  <a:lnTo>
                    <a:pt x="123" y="5"/>
                  </a:lnTo>
                  <a:lnTo>
                    <a:pt x="99" y="12"/>
                  </a:lnTo>
                  <a:lnTo>
                    <a:pt x="74" y="22"/>
                  </a:lnTo>
                  <a:lnTo>
                    <a:pt x="49" y="35"/>
                  </a:lnTo>
                  <a:lnTo>
                    <a:pt x="24" y="52"/>
                  </a:lnTo>
                  <a:lnTo>
                    <a:pt x="0" y="74"/>
                  </a:lnTo>
                  <a:lnTo>
                    <a:pt x="13" y="94"/>
                  </a:lnTo>
                  <a:lnTo>
                    <a:pt x="31" y="90"/>
                  </a:lnTo>
                  <a:lnTo>
                    <a:pt x="51" y="84"/>
                  </a:lnTo>
                  <a:lnTo>
                    <a:pt x="70" y="80"/>
                  </a:lnTo>
                  <a:lnTo>
                    <a:pt x="89" y="75"/>
                  </a:lnTo>
                  <a:lnTo>
                    <a:pt x="109" y="73"/>
                  </a:lnTo>
                  <a:lnTo>
                    <a:pt x="127" y="71"/>
                  </a:lnTo>
                  <a:lnTo>
                    <a:pt x="143" y="71"/>
                  </a:lnTo>
                  <a:lnTo>
                    <a:pt x="155" y="74"/>
                  </a:lnTo>
                  <a:lnTo>
                    <a:pt x="143" y="92"/>
                  </a:lnTo>
                  <a:lnTo>
                    <a:pt x="128" y="117"/>
                  </a:lnTo>
                  <a:lnTo>
                    <a:pt x="116" y="150"/>
                  </a:lnTo>
                  <a:lnTo>
                    <a:pt x="108" y="189"/>
                  </a:lnTo>
                  <a:lnTo>
                    <a:pt x="104" y="234"/>
                  </a:lnTo>
                  <a:lnTo>
                    <a:pt x="111" y="284"/>
                  </a:lnTo>
                  <a:lnTo>
                    <a:pt x="129" y="340"/>
                  </a:lnTo>
                  <a:lnTo>
                    <a:pt x="161" y="399"/>
                  </a:lnTo>
                  <a:lnTo>
                    <a:pt x="103" y="502"/>
                  </a:lnTo>
                  <a:lnTo>
                    <a:pt x="168" y="542"/>
                  </a:lnTo>
                  <a:lnTo>
                    <a:pt x="206" y="473"/>
                  </a:lnTo>
                  <a:lnTo>
                    <a:pt x="277" y="501"/>
                  </a:lnTo>
                  <a:lnTo>
                    <a:pt x="283" y="496"/>
                  </a:lnTo>
                  <a:lnTo>
                    <a:pt x="287" y="493"/>
                  </a:lnTo>
                  <a:lnTo>
                    <a:pt x="295" y="485"/>
                  </a:lnTo>
                  <a:lnTo>
                    <a:pt x="306" y="473"/>
                  </a:lnTo>
                  <a:lnTo>
                    <a:pt x="322" y="456"/>
                  </a:lnTo>
                  <a:lnTo>
                    <a:pt x="339" y="437"/>
                  </a:lnTo>
                  <a:lnTo>
                    <a:pt x="357" y="413"/>
                  </a:lnTo>
                  <a:lnTo>
                    <a:pt x="376" y="384"/>
                  </a:lnTo>
                  <a:lnTo>
                    <a:pt x="395" y="352"/>
                  </a:lnTo>
                  <a:lnTo>
                    <a:pt x="409" y="323"/>
                  </a:lnTo>
                  <a:lnTo>
                    <a:pt x="420" y="294"/>
                  </a:lnTo>
                  <a:lnTo>
                    <a:pt x="427" y="264"/>
                  </a:lnTo>
                  <a:lnTo>
                    <a:pt x="431" y="234"/>
                  </a:lnTo>
                  <a:lnTo>
                    <a:pt x="431" y="205"/>
                  </a:lnTo>
                  <a:lnTo>
                    <a:pt x="428" y="175"/>
                  </a:lnTo>
                  <a:lnTo>
                    <a:pt x="421" y="149"/>
                  </a:lnTo>
                  <a:lnTo>
                    <a:pt x="411" y="1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24"/>
            <p:cNvSpPr>
              <a:spLocks/>
            </p:cNvSpPr>
            <p:nvPr/>
          </p:nvSpPr>
          <p:spPr bwMode="auto">
            <a:xfrm>
              <a:off x="3954959" y="1653332"/>
              <a:ext cx="652016" cy="932557"/>
            </a:xfrm>
            <a:custGeom>
              <a:avLst/>
              <a:gdLst/>
              <a:ahLst/>
              <a:cxnLst>
                <a:cxn ang="0">
                  <a:pos x="289" y="342"/>
                </a:cxn>
                <a:cxn ang="0">
                  <a:pos x="259" y="385"/>
                </a:cxn>
                <a:cxn ang="0">
                  <a:pos x="232" y="419"/>
                </a:cxn>
                <a:cxn ang="0">
                  <a:pos x="210" y="441"/>
                </a:cxn>
                <a:cxn ang="0">
                  <a:pos x="124" y="417"/>
                </a:cxn>
                <a:cxn ang="0">
                  <a:pos x="68" y="469"/>
                </a:cxn>
                <a:cxn ang="0">
                  <a:pos x="116" y="368"/>
                </a:cxn>
                <a:cxn ang="0">
                  <a:pos x="63" y="242"/>
                </a:cxn>
                <a:cxn ang="0">
                  <a:pos x="66" y="144"/>
                </a:cxn>
                <a:cxn ang="0">
                  <a:pos x="94" y="80"/>
                </a:cxn>
                <a:cxn ang="0">
                  <a:pos x="114" y="56"/>
                </a:cxn>
                <a:cxn ang="0">
                  <a:pos x="121" y="45"/>
                </a:cxn>
                <a:cxn ang="0">
                  <a:pos x="115" y="39"/>
                </a:cxn>
                <a:cxn ang="0">
                  <a:pos x="104" y="30"/>
                </a:cxn>
                <a:cxn ang="0">
                  <a:pos x="78" y="23"/>
                </a:cxn>
                <a:cxn ang="0">
                  <a:pos x="48" y="22"/>
                </a:cxn>
                <a:cxn ang="0">
                  <a:pos x="16" y="27"/>
                </a:cxn>
                <a:cxn ang="0">
                  <a:pos x="20" y="20"/>
                </a:cxn>
                <a:cxn ang="0">
                  <a:pos x="59" y="6"/>
                </a:cxn>
                <a:cxn ang="0">
                  <a:pos x="97" y="1"/>
                </a:cxn>
                <a:cxn ang="0">
                  <a:pos x="130" y="1"/>
                </a:cxn>
                <a:cxn ang="0">
                  <a:pos x="161" y="7"/>
                </a:cxn>
                <a:cxn ang="0">
                  <a:pos x="185" y="15"/>
                </a:cxn>
                <a:cxn ang="0">
                  <a:pos x="203" y="22"/>
                </a:cxn>
                <a:cxn ang="0">
                  <a:pos x="213" y="27"/>
                </a:cxn>
                <a:cxn ang="0">
                  <a:pos x="216" y="29"/>
                </a:cxn>
                <a:cxn ang="0">
                  <a:pos x="218" y="29"/>
                </a:cxn>
                <a:cxn ang="0">
                  <a:pos x="219" y="29"/>
                </a:cxn>
                <a:cxn ang="0">
                  <a:pos x="250" y="39"/>
                </a:cxn>
                <a:cxn ang="0">
                  <a:pos x="278" y="56"/>
                </a:cxn>
                <a:cxn ang="0">
                  <a:pos x="301" y="79"/>
                </a:cxn>
                <a:cxn ang="0">
                  <a:pos x="319" y="108"/>
                </a:cxn>
                <a:cxn ang="0">
                  <a:pos x="335" y="156"/>
                </a:cxn>
                <a:cxn ang="0">
                  <a:pos x="337" y="210"/>
                </a:cxn>
                <a:cxn ang="0">
                  <a:pos x="326" y="263"/>
                </a:cxn>
                <a:cxn ang="0">
                  <a:pos x="303" y="316"/>
                </a:cxn>
              </a:cxnLst>
              <a:rect l="0" t="0" r="r" b="b"/>
              <a:pathLst>
                <a:path w="337" h="482">
                  <a:moveTo>
                    <a:pt x="303" y="316"/>
                  </a:moveTo>
                  <a:lnTo>
                    <a:pt x="289" y="342"/>
                  </a:lnTo>
                  <a:lnTo>
                    <a:pt x="273" y="365"/>
                  </a:lnTo>
                  <a:lnTo>
                    <a:pt x="259" y="385"/>
                  </a:lnTo>
                  <a:lnTo>
                    <a:pt x="244" y="403"/>
                  </a:lnTo>
                  <a:lnTo>
                    <a:pt x="232" y="419"/>
                  </a:lnTo>
                  <a:lnTo>
                    <a:pt x="220" y="431"/>
                  </a:lnTo>
                  <a:lnTo>
                    <a:pt x="210" y="441"/>
                  </a:lnTo>
                  <a:lnTo>
                    <a:pt x="203" y="448"/>
                  </a:lnTo>
                  <a:lnTo>
                    <a:pt x="124" y="417"/>
                  </a:lnTo>
                  <a:lnTo>
                    <a:pt x="89" y="482"/>
                  </a:lnTo>
                  <a:lnTo>
                    <a:pt x="68" y="469"/>
                  </a:lnTo>
                  <a:lnTo>
                    <a:pt x="121" y="374"/>
                  </a:lnTo>
                  <a:lnTo>
                    <a:pt x="116" y="368"/>
                  </a:lnTo>
                  <a:lnTo>
                    <a:pt x="80" y="302"/>
                  </a:lnTo>
                  <a:lnTo>
                    <a:pt x="63" y="242"/>
                  </a:lnTo>
                  <a:lnTo>
                    <a:pt x="59" y="189"/>
                  </a:lnTo>
                  <a:lnTo>
                    <a:pt x="66" y="144"/>
                  </a:lnTo>
                  <a:lnTo>
                    <a:pt x="80" y="108"/>
                  </a:lnTo>
                  <a:lnTo>
                    <a:pt x="94" y="80"/>
                  </a:lnTo>
                  <a:lnTo>
                    <a:pt x="107" y="63"/>
                  </a:lnTo>
                  <a:lnTo>
                    <a:pt x="114" y="56"/>
                  </a:lnTo>
                  <a:lnTo>
                    <a:pt x="122" y="46"/>
                  </a:lnTo>
                  <a:lnTo>
                    <a:pt x="121" y="45"/>
                  </a:lnTo>
                  <a:lnTo>
                    <a:pt x="118" y="41"/>
                  </a:lnTo>
                  <a:lnTo>
                    <a:pt x="115" y="39"/>
                  </a:lnTo>
                  <a:lnTo>
                    <a:pt x="114" y="38"/>
                  </a:lnTo>
                  <a:lnTo>
                    <a:pt x="104" y="30"/>
                  </a:lnTo>
                  <a:lnTo>
                    <a:pt x="93" y="26"/>
                  </a:lnTo>
                  <a:lnTo>
                    <a:pt x="78" y="23"/>
                  </a:lnTo>
                  <a:lnTo>
                    <a:pt x="64" y="22"/>
                  </a:lnTo>
                  <a:lnTo>
                    <a:pt x="48" y="22"/>
                  </a:lnTo>
                  <a:lnTo>
                    <a:pt x="32" y="24"/>
                  </a:lnTo>
                  <a:lnTo>
                    <a:pt x="16" y="27"/>
                  </a:lnTo>
                  <a:lnTo>
                    <a:pt x="0" y="29"/>
                  </a:lnTo>
                  <a:lnTo>
                    <a:pt x="20" y="20"/>
                  </a:lnTo>
                  <a:lnTo>
                    <a:pt x="40" y="11"/>
                  </a:lnTo>
                  <a:lnTo>
                    <a:pt x="59" y="6"/>
                  </a:lnTo>
                  <a:lnTo>
                    <a:pt x="78" y="3"/>
                  </a:lnTo>
                  <a:lnTo>
                    <a:pt x="97" y="1"/>
                  </a:lnTo>
                  <a:lnTo>
                    <a:pt x="114" y="0"/>
                  </a:lnTo>
                  <a:lnTo>
                    <a:pt x="130" y="1"/>
                  </a:lnTo>
                  <a:lnTo>
                    <a:pt x="146" y="4"/>
                  </a:lnTo>
                  <a:lnTo>
                    <a:pt x="161" y="7"/>
                  </a:lnTo>
                  <a:lnTo>
                    <a:pt x="173" y="11"/>
                  </a:lnTo>
                  <a:lnTo>
                    <a:pt x="185" y="15"/>
                  </a:lnTo>
                  <a:lnTo>
                    <a:pt x="195" y="18"/>
                  </a:lnTo>
                  <a:lnTo>
                    <a:pt x="203" y="22"/>
                  </a:lnTo>
                  <a:lnTo>
                    <a:pt x="209" y="24"/>
                  </a:lnTo>
                  <a:lnTo>
                    <a:pt x="213" y="27"/>
                  </a:lnTo>
                  <a:lnTo>
                    <a:pt x="215" y="28"/>
                  </a:lnTo>
                  <a:lnTo>
                    <a:pt x="216" y="29"/>
                  </a:lnTo>
                  <a:lnTo>
                    <a:pt x="216" y="29"/>
                  </a:lnTo>
                  <a:lnTo>
                    <a:pt x="218" y="29"/>
                  </a:lnTo>
                  <a:lnTo>
                    <a:pt x="219" y="29"/>
                  </a:lnTo>
                  <a:lnTo>
                    <a:pt x="219" y="29"/>
                  </a:lnTo>
                  <a:lnTo>
                    <a:pt x="234" y="33"/>
                  </a:lnTo>
                  <a:lnTo>
                    <a:pt x="250" y="39"/>
                  </a:lnTo>
                  <a:lnTo>
                    <a:pt x="265" y="46"/>
                  </a:lnTo>
                  <a:lnTo>
                    <a:pt x="278" y="56"/>
                  </a:lnTo>
                  <a:lnTo>
                    <a:pt x="290" y="67"/>
                  </a:lnTo>
                  <a:lnTo>
                    <a:pt x="301" y="79"/>
                  </a:lnTo>
                  <a:lnTo>
                    <a:pt x="311" y="92"/>
                  </a:lnTo>
                  <a:lnTo>
                    <a:pt x="319" y="108"/>
                  </a:lnTo>
                  <a:lnTo>
                    <a:pt x="329" y="132"/>
                  </a:lnTo>
                  <a:lnTo>
                    <a:pt x="335" y="156"/>
                  </a:lnTo>
                  <a:lnTo>
                    <a:pt x="337" y="183"/>
                  </a:lnTo>
                  <a:lnTo>
                    <a:pt x="337" y="210"/>
                  </a:lnTo>
                  <a:lnTo>
                    <a:pt x="334" y="236"/>
                  </a:lnTo>
                  <a:lnTo>
                    <a:pt x="326" y="263"/>
                  </a:lnTo>
                  <a:lnTo>
                    <a:pt x="317" y="289"/>
                  </a:lnTo>
                  <a:lnTo>
                    <a:pt x="303" y="316"/>
                  </a:lnTo>
                  <a:close/>
                </a:path>
              </a:pathLst>
            </a:custGeom>
            <a:solidFill>
              <a:srgbClr val="6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5"/>
            <p:cNvSpPr>
              <a:spLocks/>
            </p:cNvSpPr>
            <p:nvPr/>
          </p:nvSpPr>
          <p:spPr bwMode="auto">
            <a:xfrm>
              <a:off x="3566071" y="3847356"/>
              <a:ext cx="1186011" cy="346323"/>
            </a:xfrm>
            <a:custGeom>
              <a:avLst/>
              <a:gdLst/>
              <a:ahLst/>
              <a:cxnLst>
                <a:cxn ang="0">
                  <a:pos x="0" y="179"/>
                </a:cxn>
                <a:cxn ang="0">
                  <a:pos x="613" y="179"/>
                </a:cxn>
                <a:cxn ang="0">
                  <a:pos x="613" y="178"/>
                </a:cxn>
                <a:cxn ang="0">
                  <a:pos x="613" y="173"/>
                </a:cxn>
                <a:cxn ang="0">
                  <a:pos x="613" y="167"/>
                </a:cxn>
                <a:cxn ang="0">
                  <a:pos x="612" y="159"/>
                </a:cxn>
                <a:cxn ang="0">
                  <a:pos x="610" y="148"/>
                </a:cxn>
                <a:cxn ang="0">
                  <a:pos x="606" y="137"/>
                </a:cxn>
                <a:cxn ang="0">
                  <a:pos x="600" y="124"/>
                </a:cxn>
                <a:cxn ang="0">
                  <a:pos x="593" y="110"/>
                </a:cxn>
                <a:cxn ang="0">
                  <a:pos x="583" y="96"/>
                </a:cxn>
                <a:cxn ang="0">
                  <a:pos x="571" y="81"/>
                </a:cxn>
                <a:cxn ang="0">
                  <a:pos x="555" y="67"/>
                </a:cxn>
                <a:cxn ang="0">
                  <a:pos x="536" y="52"/>
                </a:cxn>
                <a:cxn ang="0">
                  <a:pos x="514" y="39"/>
                </a:cxn>
                <a:cxn ang="0">
                  <a:pos x="488" y="27"/>
                </a:cxn>
                <a:cxn ang="0">
                  <a:pos x="457" y="16"/>
                </a:cxn>
                <a:cxn ang="0">
                  <a:pos x="422" y="6"/>
                </a:cxn>
                <a:cxn ang="0">
                  <a:pos x="420" y="8"/>
                </a:cxn>
                <a:cxn ang="0">
                  <a:pos x="415" y="11"/>
                </a:cxn>
                <a:cxn ang="0">
                  <a:pos x="406" y="17"/>
                </a:cxn>
                <a:cxn ang="0">
                  <a:pos x="396" y="25"/>
                </a:cxn>
                <a:cxn ang="0">
                  <a:pos x="381" y="32"/>
                </a:cxn>
                <a:cxn ang="0">
                  <a:pos x="365" y="40"/>
                </a:cxn>
                <a:cxn ang="0">
                  <a:pos x="348" y="48"/>
                </a:cxn>
                <a:cxn ang="0">
                  <a:pos x="330" y="54"/>
                </a:cxn>
                <a:cxn ang="0">
                  <a:pos x="312" y="60"/>
                </a:cxn>
                <a:cxn ang="0">
                  <a:pos x="293" y="62"/>
                </a:cxn>
                <a:cxn ang="0">
                  <a:pos x="273" y="62"/>
                </a:cxn>
                <a:cxn ang="0">
                  <a:pos x="255" y="58"/>
                </a:cxn>
                <a:cxn ang="0">
                  <a:pos x="238" y="51"/>
                </a:cxn>
                <a:cxn ang="0">
                  <a:pos x="221" y="39"/>
                </a:cxn>
                <a:cxn ang="0">
                  <a:pos x="207" y="23"/>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Lst>
              <a:rect l="0" t="0" r="r" b="b"/>
              <a:pathLst>
                <a:path w="613" h="179">
                  <a:moveTo>
                    <a:pt x="0" y="179"/>
                  </a:moveTo>
                  <a:lnTo>
                    <a:pt x="613" y="179"/>
                  </a:lnTo>
                  <a:lnTo>
                    <a:pt x="613" y="178"/>
                  </a:lnTo>
                  <a:lnTo>
                    <a:pt x="613" y="173"/>
                  </a:lnTo>
                  <a:lnTo>
                    <a:pt x="613" y="167"/>
                  </a:lnTo>
                  <a:lnTo>
                    <a:pt x="612" y="159"/>
                  </a:lnTo>
                  <a:lnTo>
                    <a:pt x="610" y="148"/>
                  </a:lnTo>
                  <a:lnTo>
                    <a:pt x="606" y="137"/>
                  </a:lnTo>
                  <a:lnTo>
                    <a:pt x="600" y="124"/>
                  </a:lnTo>
                  <a:lnTo>
                    <a:pt x="593" y="110"/>
                  </a:lnTo>
                  <a:lnTo>
                    <a:pt x="583" y="96"/>
                  </a:lnTo>
                  <a:lnTo>
                    <a:pt x="571" y="81"/>
                  </a:lnTo>
                  <a:lnTo>
                    <a:pt x="555" y="67"/>
                  </a:lnTo>
                  <a:lnTo>
                    <a:pt x="536" y="52"/>
                  </a:lnTo>
                  <a:lnTo>
                    <a:pt x="514" y="39"/>
                  </a:lnTo>
                  <a:lnTo>
                    <a:pt x="488" y="27"/>
                  </a:lnTo>
                  <a:lnTo>
                    <a:pt x="457" y="16"/>
                  </a:lnTo>
                  <a:lnTo>
                    <a:pt x="422" y="6"/>
                  </a:lnTo>
                  <a:lnTo>
                    <a:pt x="420" y="8"/>
                  </a:lnTo>
                  <a:lnTo>
                    <a:pt x="415" y="11"/>
                  </a:lnTo>
                  <a:lnTo>
                    <a:pt x="406" y="17"/>
                  </a:lnTo>
                  <a:lnTo>
                    <a:pt x="396" y="25"/>
                  </a:lnTo>
                  <a:lnTo>
                    <a:pt x="381" y="32"/>
                  </a:lnTo>
                  <a:lnTo>
                    <a:pt x="365" y="40"/>
                  </a:lnTo>
                  <a:lnTo>
                    <a:pt x="348" y="48"/>
                  </a:lnTo>
                  <a:lnTo>
                    <a:pt x="330" y="54"/>
                  </a:lnTo>
                  <a:lnTo>
                    <a:pt x="312" y="60"/>
                  </a:lnTo>
                  <a:lnTo>
                    <a:pt x="293" y="62"/>
                  </a:lnTo>
                  <a:lnTo>
                    <a:pt x="273" y="62"/>
                  </a:lnTo>
                  <a:lnTo>
                    <a:pt x="255" y="58"/>
                  </a:lnTo>
                  <a:lnTo>
                    <a:pt x="238" y="51"/>
                  </a:lnTo>
                  <a:lnTo>
                    <a:pt x="221" y="39"/>
                  </a:lnTo>
                  <a:lnTo>
                    <a:pt x="207" y="23"/>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6"/>
            <p:cNvSpPr>
              <a:spLocks/>
            </p:cNvSpPr>
            <p:nvPr/>
          </p:nvSpPr>
          <p:spPr bwMode="auto">
            <a:xfrm>
              <a:off x="3566071" y="3847356"/>
              <a:ext cx="404366" cy="346323"/>
            </a:xfrm>
            <a:custGeom>
              <a:avLst/>
              <a:gdLst/>
              <a:ahLst/>
              <a:cxnLst>
                <a:cxn ang="0">
                  <a:pos x="209" y="26"/>
                </a:cxn>
                <a:cxn ang="0">
                  <a:pos x="206" y="20"/>
                </a:cxn>
                <a:cxn ang="0">
                  <a:pos x="202" y="14"/>
                </a:cxn>
                <a:cxn ang="0">
                  <a:pos x="198" y="8"/>
                </a:cxn>
                <a:cxn ang="0">
                  <a:pos x="195" y="0"/>
                </a:cxn>
                <a:cxn ang="0">
                  <a:pos x="192" y="2"/>
                </a:cxn>
                <a:cxn ang="0">
                  <a:pos x="186" y="5"/>
                </a:cxn>
                <a:cxn ang="0">
                  <a:pos x="177" y="10"/>
                </a:cxn>
                <a:cxn ang="0">
                  <a:pos x="165" y="17"/>
                </a:cxn>
                <a:cxn ang="0">
                  <a:pos x="149" y="26"/>
                </a:cxn>
                <a:cxn ang="0">
                  <a:pos x="133" y="35"/>
                </a:cxn>
                <a:cxn ang="0">
                  <a:pos x="115" y="46"/>
                </a:cxn>
                <a:cxn ang="0">
                  <a:pos x="97" y="58"/>
                </a:cxn>
                <a:cxn ang="0">
                  <a:pos x="79" y="73"/>
                </a:cxn>
                <a:cxn ang="0">
                  <a:pos x="62" y="86"/>
                </a:cxn>
                <a:cxn ang="0">
                  <a:pos x="45" y="102"/>
                </a:cxn>
                <a:cxn ang="0">
                  <a:pos x="30" y="117"/>
                </a:cxn>
                <a:cxn ang="0">
                  <a:pos x="17" y="132"/>
                </a:cxn>
                <a:cxn ang="0">
                  <a:pos x="8" y="148"/>
                </a:cxn>
                <a:cxn ang="0">
                  <a:pos x="2" y="164"/>
                </a:cxn>
                <a:cxn ang="0">
                  <a:pos x="0" y="179"/>
                </a:cxn>
                <a:cxn ang="0">
                  <a:pos x="59" y="179"/>
                </a:cxn>
                <a:cxn ang="0">
                  <a:pos x="63" y="158"/>
                </a:cxn>
                <a:cxn ang="0">
                  <a:pos x="74" y="137"/>
                </a:cxn>
                <a:cxn ang="0">
                  <a:pos x="91" y="115"/>
                </a:cxn>
                <a:cxn ang="0">
                  <a:pos x="113" y="94"/>
                </a:cxn>
                <a:cxn ang="0">
                  <a:pos x="135" y="74"/>
                </a:cxn>
                <a:cxn ang="0">
                  <a:pos x="161" y="56"/>
                </a:cxn>
                <a:cxn ang="0">
                  <a:pos x="186" y="39"/>
                </a:cxn>
                <a:cxn ang="0">
                  <a:pos x="209" y="26"/>
                </a:cxn>
              </a:cxnLst>
              <a:rect l="0" t="0" r="r" b="b"/>
              <a:pathLst>
                <a:path w="209" h="179">
                  <a:moveTo>
                    <a:pt x="209" y="26"/>
                  </a:moveTo>
                  <a:lnTo>
                    <a:pt x="206" y="20"/>
                  </a:lnTo>
                  <a:lnTo>
                    <a:pt x="202" y="14"/>
                  </a:lnTo>
                  <a:lnTo>
                    <a:pt x="198" y="8"/>
                  </a:lnTo>
                  <a:lnTo>
                    <a:pt x="195" y="0"/>
                  </a:lnTo>
                  <a:lnTo>
                    <a:pt x="192" y="2"/>
                  </a:lnTo>
                  <a:lnTo>
                    <a:pt x="186" y="5"/>
                  </a:lnTo>
                  <a:lnTo>
                    <a:pt x="177" y="10"/>
                  </a:lnTo>
                  <a:lnTo>
                    <a:pt x="165" y="17"/>
                  </a:lnTo>
                  <a:lnTo>
                    <a:pt x="149" y="26"/>
                  </a:lnTo>
                  <a:lnTo>
                    <a:pt x="133" y="35"/>
                  </a:lnTo>
                  <a:lnTo>
                    <a:pt x="115" y="46"/>
                  </a:lnTo>
                  <a:lnTo>
                    <a:pt x="97" y="58"/>
                  </a:lnTo>
                  <a:lnTo>
                    <a:pt x="79" y="73"/>
                  </a:lnTo>
                  <a:lnTo>
                    <a:pt x="62" y="86"/>
                  </a:lnTo>
                  <a:lnTo>
                    <a:pt x="45" y="102"/>
                  </a:lnTo>
                  <a:lnTo>
                    <a:pt x="30" y="117"/>
                  </a:lnTo>
                  <a:lnTo>
                    <a:pt x="17" y="132"/>
                  </a:lnTo>
                  <a:lnTo>
                    <a:pt x="8" y="148"/>
                  </a:lnTo>
                  <a:lnTo>
                    <a:pt x="2" y="164"/>
                  </a:lnTo>
                  <a:lnTo>
                    <a:pt x="0" y="179"/>
                  </a:lnTo>
                  <a:lnTo>
                    <a:pt x="59" y="179"/>
                  </a:lnTo>
                  <a:lnTo>
                    <a:pt x="63" y="158"/>
                  </a:lnTo>
                  <a:lnTo>
                    <a:pt x="74" y="137"/>
                  </a:lnTo>
                  <a:lnTo>
                    <a:pt x="91" y="115"/>
                  </a:lnTo>
                  <a:lnTo>
                    <a:pt x="113" y="94"/>
                  </a:lnTo>
                  <a:lnTo>
                    <a:pt x="135" y="74"/>
                  </a:lnTo>
                  <a:lnTo>
                    <a:pt x="161" y="56"/>
                  </a:lnTo>
                  <a:lnTo>
                    <a:pt x="186" y="39"/>
                  </a:lnTo>
                  <a:lnTo>
                    <a:pt x="209" y="26"/>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7"/>
            <p:cNvSpPr>
              <a:spLocks/>
            </p:cNvSpPr>
            <p:nvPr/>
          </p:nvSpPr>
          <p:spPr bwMode="auto">
            <a:xfrm>
              <a:off x="4221957" y="2138958"/>
              <a:ext cx="216694" cy="207020"/>
            </a:xfrm>
            <a:custGeom>
              <a:avLst/>
              <a:gdLst/>
              <a:ahLst/>
              <a:cxnLst>
                <a:cxn ang="0">
                  <a:pos x="0" y="15"/>
                </a:cxn>
                <a:cxn ang="0">
                  <a:pos x="0" y="15"/>
                </a:cxn>
                <a:cxn ang="0">
                  <a:pos x="5" y="15"/>
                </a:cxn>
                <a:cxn ang="0">
                  <a:pos x="15" y="18"/>
                </a:cxn>
                <a:cxn ang="0">
                  <a:pos x="31" y="22"/>
                </a:cxn>
                <a:cxn ang="0">
                  <a:pos x="48" y="29"/>
                </a:cxn>
                <a:cxn ang="0">
                  <a:pos x="65" y="40"/>
                </a:cxn>
                <a:cxn ang="0">
                  <a:pos x="81" y="55"/>
                </a:cxn>
                <a:cxn ang="0">
                  <a:pos x="92" y="78"/>
                </a:cxn>
                <a:cxn ang="0">
                  <a:pos x="98" y="107"/>
                </a:cxn>
                <a:cxn ang="0">
                  <a:pos x="112" y="106"/>
                </a:cxn>
                <a:cxn ang="0">
                  <a:pos x="105" y="72"/>
                </a:cxn>
                <a:cxn ang="0">
                  <a:pos x="92" y="47"/>
                </a:cxn>
                <a:cxn ang="0">
                  <a:pos x="75" y="28"/>
                </a:cxn>
                <a:cxn ang="0">
                  <a:pos x="54" y="14"/>
                </a:cxn>
                <a:cxn ang="0">
                  <a:pos x="35" y="7"/>
                </a:cxn>
                <a:cxn ang="0">
                  <a:pos x="18" y="2"/>
                </a:cxn>
                <a:cxn ang="0">
                  <a:pos x="6" y="0"/>
                </a:cxn>
                <a:cxn ang="0">
                  <a:pos x="1" y="0"/>
                </a:cxn>
                <a:cxn ang="0">
                  <a:pos x="0" y="15"/>
                </a:cxn>
              </a:cxnLst>
              <a:rect l="0" t="0" r="r" b="b"/>
              <a:pathLst>
                <a:path w="112" h="107">
                  <a:moveTo>
                    <a:pt x="0" y="15"/>
                  </a:moveTo>
                  <a:lnTo>
                    <a:pt x="0" y="15"/>
                  </a:lnTo>
                  <a:lnTo>
                    <a:pt x="5" y="15"/>
                  </a:lnTo>
                  <a:lnTo>
                    <a:pt x="15" y="18"/>
                  </a:lnTo>
                  <a:lnTo>
                    <a:pt x="31" y="22"/>
                  </a:lnTo>
                  <a:lnTo>
                    <a:pt x="48" y="29"/>
                  </a:lnTo>
                  <a:lnTo>
                    <a:pt x="65" y="40"/>
                  </a:lnTo>
                  <a:lnTo>
                    <a:pt x="81" y="55"/>
                  </a:lnTo>
                  <a:lnTo>
                    <a:pt x="92" y="78"/>
                  </a:lnTo>
                  <a:lnTo>
                    <a:pt x="98" y="107"/>
                  </a:lnTo>
                  <a:lnTo>
                    <a:pt x="112" y="106"/>
                  </a:lnTo>
                  <a:lnTo>
                    <a:pt x="105" y="72"/>
                  </a:lnTo>
                  <a:lnTo>
                    <a:pt x="92" y="47"/>
                  </a:lnTo>
                  <a:lnTo>
                    <a:pt x="75" y="28"/>
                  </a:lnTo>
                  <a:lnTo>
                    <a:pt x="54" y="14"/>
                  </a:lnTo>
                  <a:lnTo>
                    <a:pt x="35" y="7"/>
                  </a:lnTo>
                  <a:lnTo>
                    <a:pt x="18" y="2"/>
                  </a:lnTo>
                  <a:lnTo>
                    <a:pt x="6"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202609" y="2243435"/>
              <a:ext cx="168325" cy="160586"/>
            </a:xfrm>
            <a:custGeom>
              <a:avLst/>
              <a:gdLst/>
              <a:ahLst/>
              <a:cxnLst>
                <a:cxn ang="0">
                  <a:pos x="0" y="15"/>
                </a:cxn>
                <a:cxn ang="0">
                  <a:pos x="0" y="15"/>
                </a:cxn>
                <a:cxn ang="0">
                  <a:pos x="4" y="15"/>
                </a:cxn>
                <a:cxn ang="0">
                  <a:pos x="12" y="16"/>
                </a:cxn>
                <a:cxn ang="0">
                  <a:pos x="23" y="18"/>
                </a:cxn>
                <a:cxn ang="0">
                  <a:pos x="35" y="24"/>
                </a:cxn>
                <a:cxn ang="0">
                  <a:pos x="47" y="33"/>
                </a:cxn>
                <a:cxn ang="0">
                  <a:pos x="59" y="44"/>
                </a:cxn>
                <a:cxn ang="0">
                  <a:pos x="67" y="61"/>
                </a:cxn>
                <a:cxn ang="0">
                  <a:pos x="71" y="83"/>
                </a:cxn>
                <a:cxn ang="0">
                  <a:pos x="87" y="81"/>
                </a:cxn>
                <a:cxn ang="0">
                  <a:pos x="82" y="55"/>
                </a:cxn>
                <a:cxn ang="0">
                  <a:pos x="71" y="35"/>
                </a:cxn>
                <a:cxn ang="0">
                  <a:pos x="57" y="21"/>
                </a:cxn>
                <a:cxn ang="0">
                  <a:pos x="42" y="11"/>
                </a:cxn>
                <a:cxn ang="0">
                  <a:pos x="27" y="5"/>
                </a:cxn>
                <a:cxn ang="0">
                  <a:pos x="13" y="1"/>
                </a:cxn>
                <a:cxn ang="0">
                  <a:pos x="5" y="0"/>
                </a:cxn>
                <a:cxn ang="0">
                  <a:pos x="1" y="0"/>
                </a:cxn>
                <a:cxn ang="0">
                  <a:pos x="0" y="15"/>
                </a:cxn>
              </a:cxnLst>
              <a:rect l="0" t="0" r="r" b="b"/>
              <a:pathLst>
                <a:path w="87" h="83">
                  <a:moveTo>
                    <a:pt x="0" y="15"/>
                  </a:moveTo>
                  <a:lnTo>
                    <a:pt x="0" y="15"/>
                  </a:lnTo>
                  <a:lnTo>
                    <a:pt x="4" y="15"/>
                  </a:lnTo>
                  <a:lnTo>
                    <a:pt x="12" y="16"/>
                  </a:lnTo>
                  <a:lnTo>
                    <a:pt x="23" y="18"/>
                  </a:lnTo>
                  <a:lnTo>
                    <a:pt x="35" y="24"/>
                  </a:lnTo>
                  <a:lnTo>
                    <a:pt x="47" y="33"/>
                  </a:lnTo>
                  <a:lnTo>
                    <a:pt x="59" y="44"/>
                  </a:lnTo>
                  <a:lnTo>
                    <a:pt x="67" y="61"/>
                  </a:lnTo>
                  <a:lnTo>
                    <a:pt x="71" y="83"/>
                  </a:lnTo>
                  <a:lnTo>
                    <a:pt x="87" y="81"/>
                  </a:lnTo>
                  <a:lnTo>
                    <a:pt x="82" y="55"/>
                  </a:lnTo>
                  <a:lnTo>
                    <a:pt x="71" y="35"/>
                  </a:lnTo>
                  <a:lnTo>
                    <a:pt x="57" y="21"/>
                  </a:lnTo>
                  <a:lnTo>
                    <a:pt x="42" y="11"/>
                  </a:lnTo>
                  <a:lnTo>
                    <a:pt x="27" y="5"/>
                  </a:lnTo>
                  <a:lnTo>
                    <a:pt x="13" y="1"/>
                  </a:lnTo>
                  <a:lnTo>
                    <a:pt x="5" y="0"/>
                  </a:lnTo>
                  <a:lnTo>
                    <a:pt x="1" y="0"/>
                  </a:lnTo>
                  <a:lnTo>
                    <a:pt x="0" y="1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p:cNvSpPr>
            <p:nvPr/>
          </p:nvSpPr>
          <p:spPr bwMode="auto">
            <a:xfrm>
              <a:off x="4177457" y="2632323"/>
              <a:ext cx="170259" cy="131564"/>
            </a:xfrm>
            <a:custGeom>
              <a:avLst/>
              <a:gdLst/>
              <a:ahLst/>
              <a:cxnLst>
                <a:cxn ang="0">
                  <a:pos x="40" y="7"/>
                </a:cxn>
                <a:cxn ang="0">
                  <a:pos x="30" y="15"/>
                </a:cxn>
                <a:cxn ang="0">
                  <a:pos x="22" y="23"/>
                </a:cxn>
                <a:cxn ang="0">
                  <a:pos x="14" y="32"/>
                </a:cxn>
                <a:cxn ang="0">
                  <a:pos x="9" y="40"/>
                </a:cxn>
                <a:cxn ang="0">
                  <a:pos x="5" y="49"/>
                </a:cxn>
                <a:cxn ang="0">
                  <a:pos x="2" y="56"/>
                </a:cxn>
                <a:cxn ang="0">
                  <a:pos x="0" y="61"/>
                </a:cxn>
                <a:cxn ang="0">
                  <a:pos x="0" y="63"/>
                </a:cxn>
                <a:cxn ang="0">
                  <a:pos x="13" y="68"/>
                </a:cxn>
                <a:cxn ang="0">
                  <a:pos x="13" y="68"/>
                </a:cxn>
                <a:cxn ang="0">
                  <a:pos x="14" y="62"/>
                </a:cxn>
                <a:cxn ang="0">
                  <a:pos x="20" y="51"/>
                </a:cxn>
                <a:cxn ang="0">
                  <a:pos x="30" y="36"/>
                </a:cxn>
                <a:cxn ang="0">
                  <a:pos x="43" y="23"/>
                </a:cxn>
                <a:cxn ang="0">
                  <a:pos x="48" y="64"/>
                </a:cxn>
                <a:cxn ang="0">
                  <a:pos x="63" y="62"/>
                </a:cxn>
                <a:cxn ang="0">
                  <a:pos x="57" y="17"/>
                </a:cxn>
                <a:cxn ang="0">
                  <a:pos x="63" y="16"/>
                </a:cxn>
                <a:cxn ang="0">
                  <a:pos x="70" y="16"/>
                </a:cxn>
                <a:cxn ang="0">
                  <a:pos x="76" y="16"/>
                </a:cxn>
                <a:cxn ang="0">
                  <a:pos x="83" y="18"/>
                </a:cxn>
                <a:cxn ang="0">
                  <a:pos x="88" y="4"/>
                </a:cxn>
                <a:cxn ang="0">
                  <a:pos x="81" y="3"/>
                </a:cxn>
                <a:cxn ang="0">
                  <a:pos x="75" y="1"/>
                </a:cxn>
                <a:cxn ang="0">
                  <a:pos x="69" y="0"/>
                </a:cxn>
                <a:cxn ang="0">
                  <a:pos x="63" y="0"/>
                </a:cxn>
                <a:cxn ang="0">
                  <a:pos x="57" y="1"/>
                </a:cxn>
                <a:cxn ang="0">
                  <a:pos x="51" y="3"/>
                </a:cxn>
                <a:cxn ang="0">
                  <a:pos x="46" y="5"/>
                </a:cxn>
                <a:cxn ang="0">
                  <a:pos x="40" y="7"/>
                </a:cxn>
              </a:cxnLst>
              <a:rect l="0" t="0" r="r" b="b"/>
              <a:pathLst>
                <a:path w="88" h="68">
                  <a:moveTo>
                    <a:pt x="40" y="7"/>
                  </a:moveTo>
                  <a:lnTo>
                    <a:pt x="30" y="15"/>
                  </a:lnTo>
                  <a:lnTo>
                    <a:pt x="22" y="23"/>
                  </a:lnTo>
                  <a:lnTo>
                    <a:pt x="14" y="32"/>
                  </a:lnTo>
                  <a:lnTo>
                    <a:pt x="9" y="40"/>
                  </a:lnTo>
                  <a:lnTo>
                    <a:pt x="5" y="49"/>
                  </a:lnTo>
                  <a:lnTo>
                    <a:pt x="2" y="56"/>
                  </a:lnTo>
                  <a:lnTo>
                    <a:pt x="0" y="61"/>
                  </a:lnTo>
                  <a:lnTo>
                    <a:pt x="0" y="63"/>
                  </a:lnTo>
                  <a:lnTo>
                    <a:pt x="13" y="68"/>
                  </a:lnTo>
                  <a:lnTo>
                    <a:pt x="13" y="68"/>
                  </a:lnTo>
                  <a:lnTo>
                    <a:pt x="14" y="62"/>
                  </a:lnTo>
                  <a:lnTo>
                    <a:pt x="20" y="51"/>
                  </a:lnTo>
                  <a:lnTo>
                    <a:pt x="30" y="36"/>
                  </a:lnTo>
                  <a:lnTo>
                    <a:pt x="43" y="23"/>
                  </a:lnTo>
                  <a:lnTo>
                    <a:pt x="48" y="64"/>
                  </a:lnTo>
                  <a:lnTo>
                    <a:pt x="63" y="62"/>
                  </a:lnTo>
                  <a:lnTo>
                    <a:pt x="57" y="17"/>
                  </a:lnTo>
                  <a:lnTo>
                    <a:pt x="63" y="16"/>
                  </a:lnTo>
                  <a:lnTo>
                    <a:pt x="70" y="16"/>
                  </a:lnTo>
                  <a:lnTo>
                    <a:pt x="76" y="16"/>
                  </a:lnTo>
                  <a:lnTo>
                    <a:pt x="83" y="18"/>
                  </a:lnTo>
                  <a:lnTo>
                    <a:pt x="88" y="4"/>
                  </a:lnTo>
                  <a:lnTo>
                    <a:pt x="81" y="3"/>
                  </a:lnTo>
                  <a:lnTo>
                    <a:pt x="75" y="1"/>
                  </a:lnTo>
                  <a:lnTo>
                    <a:pt x="69" y="0"/>
                  </a:lnTo>
                  <a:lnTo>
                    <a:pt x="63" y="0"/>
                  </a:lnTo>
                  <a:lnTo>
                    <a:pt x="57" y="1"/>
                  </a:lnTo>
                  <a:lnTo>
                    <a:pt x="51" y="3"/>
                  </a:lnTo>
                  <a:lnTo>
                    <a:pt x="46" y="5"/>
                  </a:lnTo>
                  <a:lnTo>
                    <a:pt x="40"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p:cNvSpPr>
            <p:nvPr/>
          </p:nvSpPr>
          <p:spPr bwMode="auto">
            <a:xfrm>
              <a:off x="3537050" y="3812530"/>
              <a:ext cx="1244054" cy="381149"/>
            </a:xfrm>
            <a:custGeom>
              <a:avLst/>
              <a:gdLst/>
              <a:ahLst/>
              <a:cxnLst>
                <a:cxn ang="0">
                  <a:pos x="431" y="7"/>
                </a:cxn>
                <a:cxn ang="0">
                  <a:pos x="418" y="27"/>
                </a:cxn>
                <a:cxn ang="0">
                  <a:pos x="397" y="43"/>
                </a:cxn>
                <a:cxn ang="0">
                  <a:pos x="371" y="53"/>
                </a:cxn>
                <a:cxn ang="0">
                  <a:pos x="338" y="58"/>
                </a:cxn>
                <a:cxn ang="0">
                  <a:pos x="302" y="58"/>
                </a:cxn>
                <a:cxn ang="0">
                  <a:pos x="271" y="53"/>
                </a:cxn>
                <a:cxn ang="0">
                  <a:pos x="247" y="41"/>
                </a:cxn>
                <a:cxn ang="0">
                  <a:pos x="229" y="23"/>
                </a:cxn>
                <a:cxn ang="0">
                  <a:pos x="218" y="0"/>
                </a:cxn>
                <a:cxn ang="0">
                  <a:pos x="186" y="11"/>
                </a:cxn>
                <a:cxn ang="0">
                  <a:pos x="148" y="27"/>
                </a:cxn>
                <a:cxn ang="0">
                  <a:pos x="113" y="46"/>
                </a:cxn>
                <a:cxn ang="0">
                  <a:pos x="79" y="69"/>
                </a:cxn>
                <a:cxn ang="0">
                  <a:pos x="51" y="93"/>
                </a:cxn>
                <a:cxn ang="0">
                  <a:pos x="27" y="121"/>
                </a:cxn>
                <a:cxn ang="0">
                  <a:pos x="10" y="150"/>
                </a:cxn>
                <a:cxn ang="0">
                  <a:pos x="2" y="182"/>
                </a:cxn>
                <a:cxn ang="0">
                  <a:pos x="30" y="197"/>
                </a:cxn>
                <a:cxn ang="0">
                  <a:pos x="45" y="148"/>
                </a:cxn>
                <a:cxn ang="0">
                  <a:pos x="84" y="102"/>
                </a:cxn>
                <a:cxn ang="0">
                  <a:pos x="140" y="64"/>
                </a:cxn>
                <a:cxn ang="0">
                  <a:pos x="203" y="36"/>
                </a:cxn>
                <a:cxn ang="0">
                  <a:pos x="222" y="59"/>
                </a:cxn>
                <a:cxn ang="0">
                  <a:pos x="248" y="75"/>
                </a:cxn>
                <a:cxn ang="0">
                  <a:pos x="281" y="85"/>
                </a:cxn>
                <a:cxn ang="0">
                  <a:pos x="320" y="89"/>
                </a:cxn>
                <a:cxn ang="0">
                  <a:pos x="359" y="85"/>
                </a:cxn>
                <a:cxn ang="0">
                  <a:pos x="392" y="76"/>
                </a:cxn>
                <a:cxn ang="0">
                  <a:pos x="421" y="62"/>
                </a:cxn>
                <a:cxn ang="0">
                  <a:pos x="443" y="43"/>
                </a:cxn>
                <a:cxn ang="0">
                  <a:pos x="506" y="72"/>
                </a:cxn>
                <a:cxn ang="0">
                  <a:pos x="561" y="108"/>
                </a:cxn>
                <a:cxn ang="0">
                  <a:pos x="599" y="150"/>
                </a:cxn>
                <a:cxn ang="0">
                  <a:pos x="614" y="197"/>
                </a:cxn>
                <a:cxn ang="0">
                  <a:pos x="642" y="182"/>
                </a:cxn>
                <a:cxn ang="0">
                  <a:pos x="633" y="151"/>
                </a:cxn>
                <a:cxn ang="0">
                  <a:pos x="616" y="122"/>
                </a:cxn>
                <a:cxn ang="0">
                  <a:pos x="592" y="97"/>
                </a:cxn>
                <a:cxn ang="0">
                  <a:pos x="564" y="73"/>
                </a:cxn>
                <a:cxn ang="0">
                  <a:pos x="532" y="52"/>
                </a:cxn>
                <a:cxn ang="0">
                  <a:pos x="496" y="34"/>
                </a:cxn>
                <a:cxn ang="0">
                  <a:pos x="460" y="18"/>
                </a:cxn>
              </a:cxnLst>
              <a:rect l="0" t="0" r="r" b="b"/>
              <a:pathLst>
                <a:path w="643" h="197">
                  <a:moveTo>
                    <a:pt x="442" y="11"/>
                  </a:moveTo>
                  <a:lnTo>
                    <a:pt x="431" y="7"/>
                  </a:lnTo>
                  <a:lnTo>
                    <a:pt x="425" y="17"/>
                  </a:lnTo>
                  <a:lnTo>
                    <a:pt x="418" y="27"/>
                  </a:lnTo>
                  <a:lnTo>
                    <a:pt x="408" y="35"/>
                  </a:lnTo>
                  <a:lnTo>
                    <a:pt x="397" y="43"/>
                  </a:lnTo>
                  <a:lnTo>
                    <a:pt x="385" y="49"/>
                  </a:lnTo>
                  <a:lnTo>
                    <a:pt x="371" y="53"/>
                  </a:lnTo>
                  <a:lnTo>
                    <a:pt x="355" y="57"/>
                  </a:lnTo>
                  <a:lnTo>
                    <a:pt x="338" y="58"/>
                  </a:lnTo>
                  <a:lnTo>
                    <a:pt x="320" y="59"/>
                  </a:lnTo>
                  <a:lnTo>
                    <a:pt x="302" y="58"/>
                  </a:lnTo>
                  <a:lnTo>
                    <a:pt x="286" y="57"/>
                  </a:lnTo>
                  <a:lnTo>
                    <a:pt x="271" y="53"/>
                  </a:lnTo>
                  <a:lnTo>
                    <a:pt x="258" y="49"/>
                  </a:lnTo>
                  <a:lnTo>
                    <a:pt x="247" y="41"/>
                  </a:lnTo>
                  <a:lnTo>
                    <a:pt x="238" y="33"/>
                  </a:lnTo>
                  <a:lnTo>
                    <a:pt x="229" y="23"/>
                  </a:lnTo>
                  <a:lnTo>
                    <a:pt x="223" y="12"/>
                  </a:lnTo>
                  <a:lnTo>
                    <a:pt x="218" y="0"/>
                  </a:lnTo>
                  <a:lnTo>
                    <a:pt x="205" y="4"/>
                  </a:lnTo>
                  <a:lnTo>
                    <a:pt x="186" y="11"/>
                  </a:lnTo>
                  <a:lnTo>
                    <a:pt x="167" y="18"/>
                  </a:lnTo>
                  <a:lnTo>
                    <a:pt x="148" y="27"/>
                  </a:lnTo>
                  <a:lnTo>
                    <a:pt x="130" y="36"/>
                  </a:lnTo>
                  <a:lnTo>
                    <a:pt x="113" y="46"/>
                  </a:lnTo>
                  <a:lnTo>
                    <a:pt x="96" y="57"/>
                  </a:lnTo>
                  <a:lnTo>
                    <a:pt x="79" y="69"/>
                  </a:lnTo>
                  <a:lnTo>
                    <a:pt x="65" y="81"/>
                  </a:lnTo>
                  <a:lnTo>
                    <a:pt x="51" y="93"/>
                  </a:lnTo>
                  <a:lnTo>
                    <a:pt x="38" y="107"/>
                  </a:lnTo>
                  <a:lnTo>
                    <a:pt x="27" y="121"/>
                  </a:lnTo>
                  <a:lnTo>
                    <a:pt x="19" y="136"/>
                  </a:lnTo>
                  <a:lnTo>
                    <a:pt x="10" y="150"/>
                  </a:lnTo>
                  <a:lnTo>
                    <a:pt x="5" y="166"/>
                  </a:lnTo>
                  <a:lnTo>
                    <a:pt x="2" y="182"/>
                  </a:lnTo>
                  <a:lnTo>
                    <a:pt x="0" y="197"/>
                  </a:lnTo>
                  <a:lnTo>
                    <a:pt x="30" y="197"/>
                  </a:lnTo>
                  <a:lnTo>
                    <a:pt x="33" y="172"/>
                  </a:lnTo>
                  <a:lnTo>
                    <a:pt x="45" y="148"/>
                  </a:lnTo>
                  <a:lnTo>
                    <a:pt x="62" y="124"/>
                  </a:lnTo>
                  <a:lnTo>
                    <a:pt x="84" y="102"/>
                  </a:lnTo>
                  <a:lnTo>
                    <a:pt x="111" y="82"/>
                  </a:lnTo>
                  <a:lnTo>
                    <a:pt x="140" y="64"/>
                  </a:lnTo>
                  <a:lnTo>
                    <a:pt x="171" y="50"/>
                  </a:lnTo>
                  <a:lnTo>
                    <a:pt x="203" y="36"/>
                  </a:lnTo>
                  <a:lnTo>
                    <a:pt x="211" y="49"/>
                  </a:lnTo>
                  <a:lnTo>
                    <a:pt x="222" y="59"/>
                  </a:lnTo>
                  <a:lnTo>
                    <a:pt x="234" y="68"/>
                  </a:lnTo>
                  <a:lnTo>
                    <a:pt x="248" y="75"/>
                  </a:lnTo>
                  <a:lnTo>
                    <a:pt x="264" y="81"/>
                  </a:lnTo>
                  <a:lnTo>
                    <a:pt x="281" y="85"/>
                  </a:lnTo>
                  <a:lnTo>
                    <a:pt x="299" y="87"/>
                  </a:lnTo>
                  <a:lnTo>
                    <a:pt x="320" y="89"/>
                  </a:lnTo>
                  <a:lnTo>
                    <a:pt x="339" y="87"/>
                  </a:lnTo>
                  <a:lnTo>
                    <a:pt x="359" y="85"/>
                  </a:lnTo>
                  <a:lnTo>
                    <a:pt x="377" y="81"/>
                  </a:lnTo>
                  <a:lnTo>
                    <a:pt x="392" y="76"/>
                  </a:lnTo>
                  <a:lnTo>
                    <a:pt x="407" y="70"/>
                  </a:lnTo>
                  <a:lnTo>
                    <a:pt x="421" y="62"/>
                  </a:lnTo>
                  <a:lnTo>
                    <a:pt x="432" y="53"/>
                  </a:lnTo>
                  <a:lnTo>
                    <a:pt x="443" y="43"/>
                  </a:lnTo>
                  <a:lnTo>
                    <a:pt x="475" y="56"/>
                  </a:lnTo>
                  <a:lnTo>
                    <a:pt x="506" y="72"/>
                  </a:lnTo>
                  <a:lnTo>
                    <a:pt x="535" y="89"/>
                  </a:lnTo>
                  <a:lnTo>
                    <a:pt x="561" y="108"/>
                  </a:lnTo>
                  <a:lnTo>
                    <a:pt x="582" y="128"/>
                  </a:lnTo>
                  <a:lnTo>
                    <a:pt x="599" y="150"/>
                  </a:lnTo>
                  <a:lnTo>
                    <a:pt x="610" y="173"/>
                  </a:lnTo>
                  <a:lnTo>
                    <a:pt x="614" y="197"/>
                  </a:lnTo>
                  <a:lnTo>
                    <a:pt x="643" y="197"/>
                  </a:lnTo>
                  <a:lnTo>
                    <a:pt x="642" y="182"/>
                  </a:lnTo>
                  <a:lnTo>
                    <a:pt x="638" y="166"/>
                  </a:lnTo>
                  <a:lnTo>
                    <a:pt x="633" y="151"/>
                  </a:lnTo>
                  <a:lnTo>
                    <a:pt x="625" y="137"/>
                  </a:lnTo>
                  <a:lnTo>
                    <a:pt x="616" y="122"/>
                  </a:lnTo>
                  <a:lnTo>
                    <a:pt x="605" y="109"/>
                  </a:lnTo>
                  <a:lnTo>
                    <a:pt x="592" y="97"/>
                  </a:lnTo>
                  <a:lnTo>
                    <a:pt x="579" y="85"/>
                  </a:lnTo>
                  <a:lnTo>
                    <a:pt x="564" y="73"/>
                  </a:lnTo>
                  <a:lnTo>
                    <a:pt x="548" y="62"/>
                  </a:lnTo>
                  <a:lnTo>
                    <a:pt x="532" y="52"/>
                  </a:lnTo>
                  <a:lnTo>
                    <a:pt x="515" y="43"/>
                  </a:lnTo>
                  <a:lnTo>
                    <a:pt x="496" y="34"/>
                  </a:lnTo>
                  <a:lnTo>
                    <a:pt x="478" y="26"/>
                  </a:lnTo>
                  <a:lnTo>
                    <a:pt x="460" y="18"/>
                  </a:lnTo>
                  <a:lnTo>
                    <a:pt x="442" y="11"/>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3508028" y="1562398"/>
              <a:ext cx="1211163" cy="603647"/>
            </a:xfrm>
            <a:custGeom>
              <a:avLst/>
              <a:gdLst/>
              <a:ahLst/>
              <a:cxnLst>
                <a:cxn ang="0">
                  <a:pos x="591" y="205"/>
                </a:cxn>
                <a:cxn ang="0">
                  <a:pos x="589" y="185"/>
                </a:cxn>
                <a:cxn ang="0">
                  <a:pos x="583" y="165"/>
                </a:cxn>
                <a:cxn ang="0">
                  <a:pos x="576" y="145"/>
                </a:cxn>
                <a:cxn ang="0">
                  <a:pos x="566" y="126"/>
                </a:cxn>
                <a:cxn ang="0">
                  <a:pos x="555" y="108"/>
                </a:cxn>
                <a:cxn ang="0">
                  <a:pos x="540" y="90"/>
                </a:cxn>
                <a:cxn ang="0">
                  <a:pos x="526" y="73"/>
                </a:cxn>
                <a:cxn ang="0">
                  <a:pos x="508" y="57"/>
                </a:cxn>
                <a:cxn ang="0">
                  <a:pos x="490" y="44"/>
                </a:cxn>
                <a:cxn ang="0">
                  <a:pos x="469" y="30"/>
                </a:cxn>
                <a:cxn ang="0">
                  <a:pos x="447" y="21"/>
                </a:cxn>
                <a:cxn ang="0">
                  <a:pos x="423" y="12"/>
                </a:cxn>
                <a:cxn ang="0">
                  <a:pos x="399" y="5"/>
                </a:cxn>
                <a:cxn ang="0">
                  <a:pos x="374" y="1"/>
                </a:cxn>
                <a:cxn ang="0">
                  <a:pos x="347" y="0"/>
                </a:cxn>
                <a:cxn ang="0">
                  <a:pos x="319" y="2"/>
                </a:cxn>
                <a:cxn ang="0">
                  <a:pos x="303" y="5"/>
                </a:cxn>
                <a:cxn ang="0">
                  <a:pos x="288" y="7"/>
                </a:cxn>
                <a:cxn ang="0">
                  <a:pos x="272" y="10"/>
                </a:cxn>
                <a:cxn ang="0">
                  <a:pos x="257" y="13"/>
                </a:cxn>
                <a:cxn ang="0">
                  <a:pos x="242" y="17"/>
                </a:cxn>
                <a:cxn ang="0">
                  <a:pos x="227" y="22"/>
                </a:cxn>
                <a:cxn ang="0">
                  <a:pos x="213" y="28"/>
                </a:cxn>
                <a:cxn ang="0">
                  <a:pos x="198" y="34"/>
                </a:cxn>
                <a:cxn ang="0">
                  <a:pos x="185" y="42"/>
                </a:cxn>
                <a:cxn ang="0">
                  <a:pos x="170" y="51"/>
                </a:cxn>
                <a:cxn ang="0">
                  <a:pos x="157" y="61"/>
                </a:cxn>
                <a:cxn ang="0">
                  <a:pos x="143" y="73"/>
                </a:cxn>
                <a:cxn ang="0">
                  <a:pos x="129" y="86"/>
                </a:cxn>
                <a:cxn ang="0">
                  <a:pos x="116" y="100"/>
                </a:cxn>
                <a:cxn ang="0">
                  <a:pos x="104" y="117"/>
                </a:cxn>
                <a:cxn ang="0">
                  <a:pos x="90" y="136"/>
                </a:cxn>
                <a:cxn ang="0">
                  <a:pos x="34" y="129"/>
                </a:cxn>
                <a:cxn ang="0">
                  <a:pos x="0" y="230"/>
                </a:cxn>
                <a:cxn ang="0">
                  <a:pos x="624" y="312"/>
                </a:cxn>
                <a:cxn ang="0">
                  <a:pos x="626" y="209"/>
                </a:cxn>
                <a:cxn ang="0">
                  <a:pos x="591" y="205"/>
                </a:cxn>
              </a:cxnLst>
              <a:rect l="0" t="0" r="r" b="b"/>
              <a:pathLst>
                <a:path w="626" h="312">
                  <a:moveTo>
                    <a:pt x="591" y="205"/>
                  </a:moveTo>
                  <a:lnTo>
                    <a:pt x="589" y="185"/>
                  </a:lnTo>
                  <a:lnTo>
                    <a:pt x="583" y="165"/>
                  </a:lnTo>
                  <a:lnTo>
                    <a:pt x="576" y="145"/>
                  </a:lnTo>
                  <a:lnTo>
                    <a:pt x="566" y="126"/>
                  </a:lnTo>
                  <a:lnTo>
                    <a:pt x="555" y="108"/>
                  </a:lnTo>
                  <a:lnTo>
                    <a:pt x="540" y="90"/>
                  </a:lnTo>
                  <a:lnTo>
                    <a:pt x="526" y="73"/>
                  </a:lnTo>
                  <a:lnTo>
                    <a:pt x="508" y="57"/>
                  </a:lnTo>
                  <a:lnTo>
                    <a:pt x="490" y="44"/>
                  </a:lnTo>
                  <a:lnTo>
                    <a:pt x="469" y="30"/>
                  </a:lnTo>
                  <a:lnTo>
                    <a:pt x="447" y="21"/>
                  </a:lnTo>
                  <a:lnTo>
                    <a:pt x="423" y="12"/>
                  </a:lnTo>
                  <a:lnTo>
                    <a:pt x="399" y="5"/>
                  </a:lnTo>
                  <a:lnTo>
                    <a:pt x="374" y="1"/>
                  </a:lnTo>
                  <a:lnTo>
                    <a:pt x="347" y="0"/>
                  </a:lnTo>
                  <a:lnTo>
                    <a:pt x="319" y="2"/>
                  </a:lnTo>
                  <a:lnTo>
                    <a:pt x="303" y="5"/>
                  </a:lnTo>
                  <a:lnTo>
                    <a:pt x="288" y="7"/>
                  </a:lnTo>
                  <a:lnTo>
                    <a:pt x="272" y="10"/>
                  </a:lnTo>
                  <a:lnTo>
                    <a:pt x="257" y="13"/>
                  </a:lnTo>
                  <a:lnTo>
                    <a:pt x="242" y="17"/>
                  </a:lnTo>
                  <a:lnTo>
                    <a:pt x="227" y="22"/>
                  </a:lnTo>
                  <a:lnTo>
                    <a:pt x="213" y="28"/>
                  </a:lnTo>
                  <a:lnTo>
                    <a:pt x="198" y="34"/>
                  </a:lnTo>
                  <a:lnTo>
                    <a:pt x="185" y="42"/>
                  </a:lnTo>
                  <a:lnTo>
                    <a:pt x="170" y="51"/>
                  </a:lnTo>
                  <a:lnTo>
                    <a:pt x="157" y="61"/>
                  </a:lnTo>
                  <a:lnTo>
                    <a:pt x="143" y="73"/>
                  </a:lnTo>
                  <a:lnTo>
                    <a:pt x="129" y="86"/>
                  </a:lnTo>
                  <a:lnTo>
                    <a:pt x="116" y="100"/>
                  </a:lnTo>
                  <a:lnTo>
                    <a:pt x="104" y="117"/>
                  </a:lnTo>
                  <a:lnTo>
                    <a:pt x="90" y="136"/>
                  </a:lnTo>
                  <a:lnTo>
                    <a:pt x="34" y="129"/>
                  </a:lnTo>
                  <a:lnTo>
                    <a:pt x="0" y="230"/>
                  </a:lnTo>
                  <a:lnTo>
                    <a:pt x="624" y="312"/>
                  </a:lnTo>
                  <a:lnTo>
                    <a:pt x="626" y="209"/>
                  </a:lnTo>
                  <a:lnTo>
                    <a:pt x="591" y="20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32"/>
            <p:cNvSpPr>
              <a:spLocks/>
            </p:cNvSpPr>
            <p:nvPr/>
          </p:nvSpPr>
          <p:spPr bwMode="auto">
            <a:xfrm>
              <a:off x="3788569" y="1626245"/>
              <a:ext cx="386953" cy="199281"/>
            </a:xfrm>
            <a:custGeom>
              <a:avLst/>
              <a:gdLst/>
              <a:ahLst/>
              <a:cxnLst>
                <a:cxn ang="0">
                  <a:pos x="0" y="99"/>
                </a:cxn>
                <a:cxn ang="0">
                  <a:pos x="0" y="98"/>
                </a:cxn>
                <a:cxn ang="0">
                  <a:pos x="2" y="94"/>
                </a:cxn>
                <a:cxn ang="0">
                  <a:pos x="5" y="89"/>
                </a:cxn>
                <a:cxn ang="0">
                  <a:pos x="10" y="83"/>
                </a:cxn>
                <a:cxn ang="0">
                  <a:pos x="16" y="76"/>
                </a:cxn>
                <a:cxn ang="0">
                  <a:pos x="23" y="67"/>
                </a:cxn>
                <a:cxn ang="0">
                  <a:pos x="31" y="58"/>
                </a:cxn>
                <a:cxn ang="0">
                  <a:pos x="42" y="48"/>
                </a:cxn>
                <a:cxn ang="0">
                  <a:pos x="54" y="40"/>
                </a:cxn>
                <a:cxn ang="0">
                  <a:pos x="69" y="30"/>
                </a:cxn>
                <a:cxn ang="0">
                  <a:pos x="85" y="21"/>
                </a:cxn>
                <a:cxn ang="0">
                  <a:pos x="104" y="14"/>
                </a:cxn>
                <a:cxn ang="0">
                  <a:pos x="125" y="8"/>
                </a:cxn>
                <a:cxn ang="0">
                  <a:pos x="146" y="3"/>
                </a:cxn>
                <a:cxn ang="0">
                  <a:pos x="172" y="1"/>
                </a:cxn>
                <a:cxn ang="0">
                  <a:pos x="200" y="0"/>
                </a:cxn>
                <a:cxn ang="0">
                  <a:pos x="192" y="1"/>
                </a:cxn>
                <a:cxn ang="0">
                  <a:pos x="175" y="3"/>
                </a:cxn>
                <a:cxn ang="0">
                  <a:pos x="150" y="8"/>
                </a:cxn>
                <a:cxn ang="0">
                  <a:pos x="120" y="17"/>
                </a:cxn>
                <a:cxn ang="0">
                  <a:pos x="88" y="30"/>
                </a:cxn>
                <a:cxn ang="0">
                  <a:pos x="60" y="48"/>
                </a:cxn>
                <a:cxn ang="0">
                  <a:pos x="37" y="72"/>
                </a:cxn>
                <a:cxn ang="0">
                  <a:pos x="24" y="103"/>
                </a:cxn>
                <a:cxn ang="0">
                  <a:pos x="0" y="99"/>
                </a:cxn>
              </a:cxnLst>
              <a:rect l="0" t="0" r="r" b="b"/>
              <a:pathLst>
                <a:path w="200" h="103">
                  <a:moveTo>
                    <a:pt x="0" y="99"/>
                  </a:moveTo>
                  <a:lnTo>
                    <a:pt x="0" y="98"/>
                  </a:lnTo>
                  <a:lnTo>
                    <a:pt x="2" y="94"/>
                  </a:lnTo>
                  <a:lnTo>
                    <a:pt x="5" y="89"/>
                  </a:lnTo>
                  <a:lnTo>
                    <a:pt x="10" y="83"/>
                  </a:lnTo>
                  <a:lnTo>
                    <a:pt x="16" y="76"/>
                  </a:lnTo>
                  <a:lnTo>
                    <a:pt x="23" y="67"/>
                  </a:lnTo>
                  <a:lnTo>
                    <a:pt x="31" y="58"/>
                  </a:lnTo>
                  <a:lnTo>
                    <a:pt x="42" y="48"/>
                  </a:lnTo>
                  <a:lnTo>
                    <a:pt x="54" y="40"/>
                  </a:lnTo>
                  <a:lnTo>
                    <a:pt x="69" y="30"/>
                  </a:lnTo>
                  <a:lnTo>
                    <a:pt x="85" y="21"/>
                  </a:lnTo>
                  <a:lnTo>
                    <a:pt x="104" y="14"/>
                  </a:lnTo>
                  <a:lnTo>
                    <a:pt x="125" y="8"/>
                  </a:lnTo>
                  <a:lnTo>
                    <a:pt x="146" y="3"/>
                  </a:lnTo>
                  <a:lnTo>
                    <a:pt x="172" y="1"/>
                  </a:lnTo>
                  <a:lnTo>
                    <a:pt x="200" y="0"/>
                  </a:lnTo>
                  <a:lnTo>
                    <a:pt x="192" y="1"/>
                  </a:lnTo>
                  <a:lnTo>
                    <a:pt x="175" y="3"/>
                  </a:lnTo>
                  <a:lnTo>
                    <a:pt x="150" y="8"/>
                  </a:lnTo>
                  <a:lnTo>
                    <a:pt x="120" y="17"/>
                  </a:lnTo>
                  <a:lnTo>
                    <a:pt x="88" y="30"/>
                  </a:lnTo>
                  <a:lnTo>
                    <a:pt x="60" y="48"/>
                  </a:lnTo>
                  <a:lnTo>
                    <a:pt x="37" y="72"/>
                  </a:lnTo>
                  <a:lnTo>
                    <a:pt x="24" y="103"/>
                  </a:lnTo>
                  <a:lnTo>
                    <a:pt x="0" y="99"/>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3"/>
            <p:cNvSpPr>
              <a:spLocks/>
            </p:cNvSpPr>
            <p:nvPr/>
          </p:nvSpPr>
          <p:spPr bwMode="auto">
            <a:xfrm>
              <a:off x="3633788" y="1877764"/>
              <a:ext cx="32891" cy="88999"/>
            </a:xfrm>
            <a:custGeom>
              <a:avLst/>
              <a:gdLst/>
              <a:ahLst/>
              <a:cxnLst>
                <a:cxn ang="0">
                  <a:pos x="11" y="46"/>
                </a:cxn>
                <a:cxn ang="0">
                  <a:pos x="17" y="3"/>
                </a:cxn>
                <a:cxn ang="0">
                  <a:pos x="6" y="0"/>
                </a:cxn>
                <a:cxn ang="0">
                  <a:pos x="0" y="44"/>
                </a:cxn>
                <a:cxn ang="0">
                  <a:pos x="11" y="46"/>
                </a:cxn>
              </a:cxnLst>
              <a:rect l="0" t="0" r="r" b="b"/>
              <a:pathLst>
                <a:path w="17" h="46">
                  <a:moveTo>
                    <a:pt x="11" y="46"/>
                  </a:moveTo>
                  <a:lnTo>
                    <a:pt x="17" y="3"/>
                  </a:lnTo>
                  <a:lnTo>
                    <a:pt x="6" y="0"/>
                  </a:lnTo>
                  <a:lnTo>
                    <a:pt x="0" y="44"/>
                  </a:lnTo>
                  <a:lnTo>
                    <a:pt x="11"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4"/>
            <p:cNvSpPr>
              <a:spLocks/>
            </p:cNvSpPr>
            <p:nvPr/>
          </p:nvSpPr>
          <p:spPr bwMode="auto">
            <a:xfrm>
              <a:off x="3730526" y="1893243"/>
              <a:ext cx="32891" cy="85130"/>
            </a:xfrm>
            <a:custGeom>
              <a:avLst/>
              <a:gdLst/>
              <a:ahLst/>
              <a:cxnLst>
                <a:cxn ang="0">
                  <a:pos x="11" y="44"/>
                </a:cxn>
                <a:cxn ang="0">
                  <a:pos x="17" y="1"/>
                </a:cxn>
                <a:cxn ang="0">
                  <a:pos x="6" y="0"/>
                </a:cxn>
                <a:cxn ang="0">
                  <a:pos x="0" y="43"/>
                </a:cxn>
                <a:cxn ang="0">
                  <a:pos x="11" y="44"/>
                </a:cxn>
              </a:cxnLst>
              <a:rect l="0" t="0" r="r" b="b"/>
              <a:pathLst>
                <a:path w="17" h="44">
                  <a:moveTo>
                    <a:pt x="11" y="44"/>
                  </a:moveTo>
                  <a:lnTo>
                    <a:pt x="17" y="1"/>
                  </a:lnTo>
                  <a:lnTo>
                    <a:pt x="6"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35"/>
            <p:cNvSpPr>
              <a:spLocks/>
            </p:cNvSpPr>
            <p:nvPr/>
          </p:nvSpPr>
          <p:spPr bwMode="auto">
            <a:xfrm>
              <a:off x="3825330" y="1904851"/>
              <a:ext cx="32891" cy="85130"/>
            </a:xfrm>
            <a:custGeom>
              <a:avLst/>
              <a:gdLst/>
              <a:ahLst/>
              <a:cxnLst>
                <a:cxn ang="0">
                  <a:pos x="11" y="44"/>
                </a:cxn>
                <a:cxn ang="0">
                  <a:pos x="17" y="1"/>
                </a:cxn>
                <a:cxn ang="0">
                  <a:pos x="8" y="0"/>
                </a:cxn>
                <a:cxn ang="0">
                  <a:pos x="0" y="43"/>
                </a:cxn>
                <a:cxn ang="0">
                  <a:pos x="11" y="44"/>
                </a:cxn>
              </a:cxnLst>
              <a:rect l="0" t="0" r="r" b="b"/>
              <a:pathLst>
                <a:path w="17" h="44">
                  <a:moveTo>
                    <a:pt x="11" y="44"/>
                  </a:moveTo>
                  <a:lnTo>
                    <a:pt x="17" y="1"/>
                  </a:lnTo>
                  <a:lnTo>
                    <a:pt x="8" y="0"/>
                  </a:lnTo>
                  <a:lnTo>
                    <a:pt x="0" y="43"/>
                  </a:lnTo>
                  <a:lnTo>
                    <a:pt x="11"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6"/>
            <p:cNvSpPr>
              <a:spLocks/>
            </p:cNvSpPr>
            <p:nvPr/>
          </p:nvSpPr>
          <p:spPr bwMode="auto">
            <a:xfrm>
              <a:off x="3924003" y="1916460"/>
              <a:ext cx="30956" cy="88999"/>
            </a:xfrm>
            <a:custGeom>
              <a:avLst/>
              <a:gdLst/>
              <a:ahLst/>
              <a:cxnLst>
                <a:cxn ang="0">
                  <a:pos x="10" y="46"/>
                </a:cxn>
                <a:cxn ang="0">
                  <a:pos x="16" y="2"/>
                </a:cxn>
                <a:cxn ang="0">
                  <a:pos x="6" y="0"/>
                </a:cxn>
                <a:cxn ang="0">
                  <a:pos x="0" y="45"/>
                </a:cxn>
                <a:cxn ang="0">
                  <a:pos x="10" y="46"/>
                </a:cxn>
              </a:cxnLst>
              <a:rect l="0" t="0" r="r" b="b"/>
              <a:pathLst>
                <a:path w="16" h="46">
                  <a:moveTo>
                    <a:pt x="10" y="46"/>
                  </a:moveTo>
                  <a:lnTo>
                    <a:pt x="16" y="2"/>
                  </a:lnTo>
                  <a:lnTo>
                    <a:pt x="6" y="0"/>
                  </a:lnTo>
                  <a:lnTo>
                    <a:pt x="0" y="45"/>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7"/>
            <p:cNvSpPr>
              <a:spLocks/>
            </p:cNvSpPr>
            <p:nvPr/>
          </p:nvSpPr>
          <p:spPr bwMode="auto">
            <a:xfrm>
              <a:off x="4020741" y="1930003"/>
              <a:ext cx="32891" cy="87064"/>
            </a:xfrm>
            <a:custGeom>
              <a:avLst/>
              <a:gdLst/>
              <a:ahLst/>
              <a:cxnLst>
                <a:cxn ang="0">
                  <a:pos x="9" y="45"/>
                </a:cxn>
                <a:cxn ang="0">
                  <a:pos x="17" y="1"/>
                </a:cxn>
                <a:cxn ang="0">
                  <a:pos x="6" y="0"/>
                </a:cxn>
                <a:cxn ang="0">
                  <a:pos x="0" y="44"/>
                </a:cxn>
                <a:cxn ang="0">
                  <a:pos x="9" y="45"/>
                </a:cxn>
              </a:cxnLst>
              <a:rect l="0" t="0" r="r" b="b"/>
              <a:pathLst>
                <a:path w="17" h="45">
                  <a:moveTo>
                    <a:pt x="9" y="45"/>
                  </a:moveTo>
                  <a:lnTo>
                    <a:pt x="17" y="1"/>
                  </a:lnTo>
                  <a:lnTo>
                    <a:pt x="6" y="0"/>
                  </a:lnTo>
                  <a:lnTo>
                    <a:pt x="0" y="44"/>
                  </a:lnTo>
                  <a:lnTo>
                    <a:pt x="9"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8"/>
            <p:cNvSpPr>
              <a:spLocks/>
            </p:cNvSpPr>
            <p:nvPr/>
          </p:nvSpPr>
          <p:spPr bwMode="auto">
            <a:xfrm>
              <a:off x="4115545" y="1941612"/>
              <a:ext cx="32891" cy="87064"/>
            </a:xfrm>
            <a:custGeom>
              <a:avLst/>
              <a:gdLst/>
              <a:ahLst/>
              <a:cxnLst>
                <a:cxn ang="0">
                  <a:pos x="11" y="45"/>
                </a:cxn>
                <a:cxn ang="0">
                  <a:pos x="17" y="1"/>
                </a:cxn>
                <a:cxn ang="0">
                  <a:pos x="6" y="0"/>
                </a:cxn>
                <a:cxn ang="0">
                  <a:pos x="0" y="44"/>
                </a:cxn>
                <a:cxn ang="0">
                  <a:pos x="11" y="45"/>
                </a:cxn>
              </a:cxnLst>
              <a:rect l="0" t="0" r="r" b="b"/>
              <a:pathLst>
                <a:path w="17" h="45">
                  <a:moveTo>
                    <a:pt x="11" y="45"/>
                  </a:moveTo>
                  <a:lnTo>
                    <a:pt x="17" y="1"/>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39"/>
            <p:cNvSpPr>
              <a:spLocks/>
            </p:cNvSpPr>
            <p:nvPr/>
          </p:nvSpPr>
          <p:spPr bwMode="auto">
            <a:xfrm>
              <a:off x="4212283" y="1955155"/>
              <a:ext cx="32891" cy="87064"/>
            </a:xfrm>
            <a:custGeom>
              <a:avLst/>
              <a:gdLst/>
              <a:ahLst/>
              <a:cxnLst>
                <a:cxn ang="0">
                  <a:pos x="11" y="45"/>
                </a:cxn>
                <a:cxn ang="0">
                  <a:pos x="17" y="2"/>
                </a:cxn>
                <a:cxn ang="0">
                  <a:pos x="6" y="0"/>
                </a:cxn>
                <a:cxn ang="0">
                  <a:pos x="0" y="44"/>
                </a:cxn>
                <a:cxn ang="0">
                  <a:pos x="11" y="45"/>
                </a:cxn>
              </a:cxnLst>
              <a:rect l="0" t="0" r="r" b="b"/>
              <a:pathLst>
                <a:path w="17" h="45">
                  <a:moveTo>
                    <a:pt x="11" y="45"/>
                  </a:moveTo>
                  <a:lnTo>
                    <a:pt x="17" y="2"/>
                  </a:lnTo>
                  <a:lnTo>
                    <a:pt x="6"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0"/>
            <p:cNvSpPr>
              <a:spLocks/>
            </p:cNvSpPr>
            <p:nvPr/>
          </p:nvSpPr>
          <p:spPr bwMode="auto">
            <a:xfrm>
              <a:off x="4307086" y="1966764"/>
              <a:ext cx="32891" cy="87064"/>
            </a:xfrm>
            <a:custGeom>
              <a:avLst/>
              <a:gdLst/>
              <a:ahLst/>
              <a:cxnLst>
                <a:cxn ang="0">
                  <a:pos x="11" y="45"/>
                </a:cxn>
                <a:cxn ang="0">
                  <a:pos x="17" y="2"/>
                </a:cxn>
                <a:cxn ang="0">
                  <a:pos x="8" y="0"/>
                </a:cxn>
                <a:cxn ang="0">
                  <a:pos x="0" y="44"/>
                </a:cxn>
                <a:cxn ang="0">
                  <a:pos x="11" y="45"/>
                </a:cxn>
              </a:cxnLst>
              <a:rect l="0" t="0" r="r" b="b"/>
              <a:pathLst>
                <a:path w="17" h="45">
                  <a:moveTo>
                    <a:pt x="11" y="45"/>
                  </a:moveTo>
                  <a:lnTo>
                    <a:pt x="17" y="2"/>
                  </a:lnTo>
                  <a:lnTo>
                    <a:pt x="8" y="0"/>
                  </a:lnTo>
                  <a:lnTo>
                    <a:pt x="0" y="44"/>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41"/>
            <p:cNvSpPr>
              <a:spLocks/>
            </p:cNvSpPr>
            <p:nvPr/>
          </p:nvSpPr>
          <p:spPr bwMode="auto">
            <a:xfrm>
              <a:off x="4405759" y="1978372"/>
              <a:ext cx="30956" cy="88999"/>
            </a:xfrm>
            <a:custGeom>
              <a:avLst/>
              <a:gdLst/>
              <a:ahLst/>
              <a:cxnLst>
                <a:cxn ang="0">
                  <a:pos x="10" y="46"/>
                </a:cxn>
                <a:cxn ang="0">
                  <a:pos x="16" y="3"/>
                </a:cxn>
                <a:cxn ang="0">
                  <a:pos x="6" y="0"/>
                </a:cxn>
                <a:cxn ang="0">
                  <a:pos x="0" y="44"/>
                </a:cxn>
                <a:cxn ang="0">
                  <a:pos x="10" y="46"/>
                </a:cxn>
              </a:cxnLst>
              <a:rect l="0" t="0" r="r" b="b"/>
              <a:pathLst>
                <a:path w="16" h="46">
                  <a:moveTo>
                    <a:pt x="10" y="46"/>
                  </a:moveTo>
                  <a:lnTo>
                    <a:pt x="16" y="3"/>
                  </a:lnTo>
                  <a:lnTo>
                    <a:pt x="6" y="0"/>
                  </a:lnTo>
                  <a:lnTo>
                    <a:pt x="0" y="44"/>
                  </a:lnTo>
                  <a:lnTo>
                    <a:pt x="10" y="46"/>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42"/>
            <p:cNvSpPr>
              <a:spLocks/>
            </p:cNvSpPr>
            <p:nvPr/>
          </p:nvSpPr>
          <p:spPr bwMode="auto">
            <a:xfrm>
              <a:off x="4502498" y="1993850"/>
              <a:ext cx="32891" cy="85130"/>
            </a:xfrm>
            <a:custGeom>
              <a:avLst/>
              <a:gdLst/>
              <a:ahLst/>
              <a:cxnLst>
                <a:cxn ang="0">
                  <a:pos x="10" y="44"/>
                </a:cxn>
                <a:cxn ang="0">
                  <a:pos x="17" y="1"/>
                </a:cxn>
                <a:cxn ang="0">
                  <a:pos x="6" y="0"/>
                </a:cxn>
                <a:cxn ang="0">
                  <a:pos x="0" y="43"/>
                </a:cxn>
                <a:cxn ang="0">
                  <a:pos x="10" y="44"/>
                </a:cxn>
              </a:cxnLst>
              <a:rect l="0" t="0" r="r" b="b"/>
              <a:pathLst>
                <a:path w="17" h="44">
                  <a:moveTo>
                    <a:pt x="10" y="44"/>
                  </a:moveTo>
                  <a:lnTo>
                    <a:pt x="17" y="1"/>
                  </a:lnTo>
                  <a:lnTo>
                    <a:pt x="6" y="0"/>
                  </a:lnTo>
                  <a:lnTo>
                    <a:pt x="0" y="43"/>
                  </a:lnTo>
                  <a:lnTo>
                    <a:pt x="10" y="44"/>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3"/>
            <p:cNvSpPr>
              <a:spLocks/>
            </p:cNvSpPr>
            <p:nvPr/>
          </p:nvSpPr>
          <p:spPr bwMode="auto">
            <a:xfrm>
              <a:off x="4597301" y="2005459"/>
              <a:ext cx="32891" cy="87064"/>
            </a:xfrm>
            <a:custGeom>
              <a:avLst/>
              <a:gdLst/>
              <a:ahLst/>
              <a:cxnLst>
                <a:cxn ang="0">
                  <a:pos x="11" y="45"/>
                </a:cxn>
                <a:cxn ang="0">
                  <a:pos x="17" y="1"/>
                </a:cxn>
                <a:cxn ang="0">
                  <a:pos x="7" y="0"/>
                </a:cxn>
                <a:cxn ang="0">
                  <a:pos x="0" y="43"/>
                </a:cxn>
                <a:cxn ang="0">
                  <a:pos x="11" y="45"/>
                </a:cxn>
              </a:cxnLst>
              <a:rect l="0" t="0" r="r" b="b"/>
              <a:pathLst>
                <a:path w="17" h="45">
                  <a:moveTo>
                    <a:pt x="11" y="45"/>
                  </a:moveTo>
                  <a:lnTo>
                    <a:pt x="17" y="1"/>
                  </a:lnTo>
                  <a:lnTo>
                    <a:pt x="7" y="0"/>
                  </a:lnTo>
                  <a:lnTo>
                    <a:pt x="0" y="43"/>
                  </a:lnTo>
                  <a:lnTo>
                    <a:pt x="11" y="45"/>
                  </a:lnTo>
                  <a:close/>
                </a:path>
              </a:pathLst>
            </a:custGeom>
            <a:solidFill>
              <a:srgbClr val="3F3F3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08" name="Picture 111" descr="C:\Documents and Settings\ah.JHALDERM-THINKP\Local Settings\Temporary Internet Files\Content.IE5\AYE1KZH0\MCj04241920000[1].wmf"/>
          <p:cNvPicPr>
            <a:picLocks noChangeAspect="1" noChangeArrowheads="1"/>
          </p:cNvPicPr>
          <p:nvPr/>
        </p:nvPicPr>
        <p:blipFill>
          <a:blip r:embed="rId4"/>
          <a:srcRect/>
          <a:stretch>
            <a:fillRect/>
          </a:stretch>
        </p:blipFill>
        <p:spPr bwMode="auto">
          <a:xfrm>
            <a:off x="609600" y="2284504"/>
            <a:ext cx="2056870" cy="1689572"/>
          </a:xfrm>
          <a:prstGeom prst="rect">
            <a:avLst/>
          </a:prstGeom>
          <a:noFill/>
        </p:spPr>
      </p:pic>
      <p:grpSp>
        <p:nvGrpSpPr>
          <p:cNvPr id="5" name="Group 637"/>
          <p:cNvGrpSpPr/>
          <p:nvPr/>
        </p:nvGrpSpPr>
        <p:grpSpPr>
          <a:xfrm>
            <a:off x="857185" y="2412074"/>
            <a:ext cx="914400" cy="928103"/>
            <a:chOff x="1880890" y="1477268"/>
            <a:chExt cx="1420118" cy="1441400"/>
          </a:xfrm>
        </p:grpSpPr>
        <p:sp>
          <p:nvSpPr>
            <p:cNvPr id="639" name="Freeform 50"/>
            <p:cNvSpPr>
              <a:spLocks/>
            </p:cNvSpPr>
            <p:nvPr/>
          </p:nvSpPr>
          <p:spPr bwMode="auto">
            <a:xfrm>
              <a:off x="1880890" y="1583680"/>
              <a:ext cx="524322" cy="1334988"/>
            </a:xfrm>
            <a:custGeom>
              <a:avLst/>
              <a:gdLst/>
              <a:ahLst/>
              <a:cxnLst>
                <a:cxn ang="0">
                  <a:pos x="0" y="345"/>
                </a:cxn>
                <a:cxn ang="0">
                  <a:pos x="1" y="376"/>
                </a:cxn>
                <a:cxn ang="0">
                  <a:pos x="5" y="407"/>
                </a:cxn>
                <a:cxn ang="0">
                  <a:pos x="12" y="436"/>
                </a:cxn>
                <a:cxn ang="0">
                  <a:pos x="21" y="463"/>
                </a:cxn>
                <a:cxn ang="0">
                  <a:pos x="31" y="491"/>
                </a:cxn>
                <a:cxn ang="0">
                  <a:pos x="45" y="518"/>
                </a:cxn>
                <a:cxn ang="0">
                  <a:pos x="59" y="542"/>
                </a:cxn>
                <a:cxn ang="0">
                  <a:pos x="77" y="566"/>
                </a:cxn>
                <a:cxn ang="0">
                  <a:pos x="96" y="588"/>
                </a:cxn>
                <a:cxn ang="0">
                  <a:pos x="116" y="609"/>
                </a:cxn>
                <a:cxn ang="0">
                  <a:pos x="139" y="627"/>
                </a:cxn>
                <a:cxn ang="0">
                  <a:pos x="163" y="644"/>
                </a:cxn>
                <a:cxn ang="0">
                  <a:pos x="188" y="658"/>
                </a:cxn>
                <a:cxn ang="0">
                  <a:pos x="214" y="672"/>
                </a:cxn>
                <a:cxn ang="0">
                  <a:pos x="242" y="681"/>
                </a:cxn>
                <a:cxn ang="0">
                  <a:pos x="271" y="690"/>
                </a:cxn>
                <a:cxn ang="0">
                  <a:pos x="271" y="0"/>
                </a:cxn>
                <a:cxn ang="0">
                  <a:pos x="242" y="8"/>
                </a:cxn>
                <a:cxn ang="0">
                  <a:pos x="214" y="18"/>
                </a:cxn>
                <a:cxn ang="0">
                  <a:pos x="188" y="31"/>
                </a:cxn>
                <a:cxn ang="0">
                  <a:pos x="163" y="46"/>
                </a:cxn>
                <a:cxn ang="0">
                  <a:pos x="139" y="63"/>
                </a:cxn>
                <a:cxn ang="0">
                  <a:pos x="116" y="81"/>
                </a:cxn>
                <a:cxn ang="0">
                  <a:pos x="96" y="102"/>
                </a:cxn>
                <a:cxn ang="0">
                  <a:pos x="77" y="123"/>
                </a:cxn>
                <a:cxn ang="0">
                  <a:pos x="59" y="148"/>
                </a:cxn>
                <a:cxn ang="0">
                  <a:pos x="45" y="172"/>
                </a:cxn>
                <a:cxn ang="0">
                  <a:pos x="31" y="198"/>
                </a:cxn>
                <a:cxn ang="0">
                  <a:pos x="21" y="226"/>
                </a:cxn>
                <a:cxn ang="0">
                  <a:pos x="12" y="254"/>
                </a:cxn>
                <a:cxn ang="0">
                  <a:pos x="5" y="283"/>
                </a:cxn>
                <a:cxn ang="0">
                  <a:pos x="1" y="313"/>
                </a:cxn>
                <a:cxn ang="0">
                  <a:pos x="0" y="345"/>
                </a:cxn>
              </a:cxnLst>
              <a:rect l="0" t="0" r="r" b="b"/>
              <a:pathLst>
                <a:path w="271" h="690">
                  <a:moveTo>
                    <a:pt x="0" y="345"/>
                  </a:moveTo>
                  <a:lnTo>
                    <a:pt x="1" y="376"/>
                  </a:lnTo>
                  <a:lnTo>
                    <a:pt x="5" y="407"/>
                  </a:lnTo>
                  <a:lnTo>
                    <a:pt x="12" y="436"/>
                  </a:lnTo>
                  <a:lnTo>
                    <a:pt x="21" y="463"/>
                  </a:lnTo>
                  <a:lnTo>
                    <a:pt x="31" y="491"/>
                  </a:lnTo>
                  <a:lnTo>
                    <a:pt x="45" y="518"/>
                  </a:lnTo>
                  <a:lnTo>
                    <a:pt x="59" y="542"/>
                  </a:lnTo>
                  <a:lnTo>
                    <a:pt x="77" y="566"/>
                  </a:lnTo>
                  <a:lnTo>
                    <a:pt x="96" y="588"/>
                  </a:lnTo>
                  <a:lnTo>
                    <a:pt x="116" y="609"/>
                  </a:lnTo>
                  <a:lnTo>
                    <a:pt x="139" y="627"/>
                  </a:lnTo>
                  <a:lnTo>
                    <a:pt x="163" y="644"/>
                  </a:lnTo>
                  <a:lnTo>
                    <a:pt x="188" y="658"/>
                  </a:lnTo>
                  <a:lnTo>
                    <a:pt x="214" y="672"/>
                  </a:lnTo>
                  <a:lnTo>
                    <a:pt x="242" y="681"/>
                  </a:lnTo>
                  <a:lnTo>
                    <a:pt x="271" y="690"/>
                  </a:lnTo>
                  <a:lnTo>
                    <a:pt x="271" y="0"/>
                  </a:lnTo>
                  <a:lnTo>
                    <a:pt x="242" y="8"/>
                  </a:lnTo>
                  <a:lnTo>
                    <a:pt x="214" y="18"/>
                  </a:lnTo>
                  <a:lnTo>
                    <a:pt x="188" y="31"/>
                  </a:lnTo>
                  <a:lnTo>
                    <a:pt x="163" y="46"/>
                  </a:lnTo>
                  <a:lnTo>
                    <a:pt x="139" y="63"/>
                  </a:lnTo>
                  <a:lnTo>
                    <a:pt x="116" y="81"/>
                  </a:lnTo>
                  <a:lnTo>
                    <a:pt x="96" y="102"/>
                  </a:lnTo>
                  <a:lnTo>
                    <a:pt x="77" y="123"/>
                  </a:lnTo>
                  <a:lnTo>
                    <a:pt x="59" y="148"/>
                  </a:lnTo>
                  <a:lnTo>
                    <a:pt x="45" y="172"/>
                  </a:lnTo>
                  <a:lnTo>
                    <a:pt x="31" y="198"/>
                  </a:lnTo>
                  <a:lnTo>
                    <a:pt x="21" y="226"/>
                  </a:lnTo>
                  <a:lnTo>
                    <a:pt x="12" y="254"/>
                  </a:lnTo>
                  <a:lnTo>
                    <a:pt x="5" y="283"/>
                  </a:lnTo>
                  <a:lnTo>
                    <a:pt x="1" y="313"/>
                  </a:lnTo>
                  <a:lnTo>
                    <a:pt x="0" y="345"/>
                  </a:lnTo>
                  <a:close/>
                </a:path>
              </a:pathLst>
            </a:custGeom>
            <a:solidFill>
              <a:srgbClr val="30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0" name="Freeform 51"/>
            <p:cNvSpPr>
              <a:spLocks/>
            </p:cNvSpPr>
            <p:nvPr/>
          </p:nvSpPr>
          <p:spPr bwMode="auto">
            <a:xfrm>
              <a:off x="1892499" y="1595289"/>
              <a:ext cx="512713" cy="1311771"/>
            </a:xfrm>
            <a:custGeom>
              <a:avLst/>
              <a:gdLst/>
              <a:ahLst/>
              <a:cxnLst>
                <a:cxn ang="0">
                  <a:pos x="0" y="339"/>
                </a:cxn>
                <a:cxn ang="0">
                  <a:pos x="1" y="369"/>
                </a:cxn>
                <a:cxn ang="0">
                  <a:pos x="5" y="399"/>
                </a:cxn>
                <a:cxn ang="0">
                  <a:pos x="11" y="427"/>
                </a:cxn>
                <a:cxn ang="0">
                  <a:pos x="21" y="455"/>
                </a:cxn>
                <a:cxn ang="0">
                  <a:pos x="30" y="483"/>
                </a:cxn>
                <a:cxn ang="0">
                  <a:pos x="44" y="508"/>
                </a:cxn>
                <a:cxn ang="0">
                  <a:pos x="58" y="533"/>
                </a:cxn>
                <a:cxn ang="0">
                  <a:pos x="75" y="556"/>
                </a:cxn>
                <a:cxn ang="0">
                  <a:pos x="94" y="577"/>
                </a:cxn>
                <a:cxn ang="0">
                  <a:pos x="114" y="597"/>
                </a:cxn>
                <a:cxn ang="0">
                  <a:pos x="136" y="616"/>
                </a:cxn>
                <a:cxn ang="0">
                  <a:pos x="160" y="632"/>
                </a:cxn>
                <a:cxn ang="0">
                  <a:pos x="184" y="646"/>
                </a:cxn>
                <a:cxn ang="0">
                  <a:pos x="209" y="660"/>
                </a:cxn>
                <a:cxn ang="0">
                  <a:pos x="237" y="669"/>
                </a:cxn>
                <a:cxn ang="0">
                  <a:pos x="265" y="678"/>
                </a:cxn>
                <a:cxn ang="0">
                  <a:pos x="265" y="0"/>
                </a:cxn>
                <a:cxn ang="0">
                  <a:pos x="237" y="8"/>
                </a:cxn>
                <a:cxn ang="0">
                  <a:pos x="209" y="19"/>
                </a:cxn>
                <a:cxn ang="0">
                  <a:pos x="184" y="31"/>
                </a:cxn>
                <a:cxn ang="0">
                  <a:pos x="160" y="46"/>
                </a:cxn>
                <a:cxn ang="0">
                  <a:pos x="136" y="63"/>
                </a:cxn>
                <a:cxn ang="0">
                  <a:pos x="114" y="81"/>
                </a:cxn>
                <a:cxn ang="0">
                  <a:pos x="94" y="102"/>
                </a:cxn>
                <a:cxn ang="0">
                  <a:pos x="75" y="122"/>
                </a:cxn>
                <a:cxn ang="0">
                  <a:pos x="58" y="145"/>
                </a:cxn>
                <a:cxn ang="0">
                  <a:pos x="44" y="171"/>
                </a:cxn>
                <a:cxn ang="0">
                  <a:pos x="30" y="196"/>
                </a:cxn>
                <a:cxn ang="0">
                  <a:pos x="21" y="223"/>
                </a:cxn>
                <a:cxn ang="0">
                  <a:pos x="11" y="250"/>
                </a:cxn>
                <a:cxn ang="0">
                  <a:pos x="5" y="280"/>
                </a:cxn>
                <a:cxn ang="0">
                  <a:pos x="1" y="309"/>
                </a:cxn>
                <a:cxn ang="0">
                  <a:pos x="0" y="339"/>
                </a:cxn>
              </a:cxnLst>
              <a:rect l="0" t="0" r="r" b="b"/>
              <a:pathLst>
                <a:path w="265" h="678">
                  <a:moveTo>
                    <a:pt x="0" y="339"/>
                  </a:moveTo>
                  <a:lnTo>
                    <a:pt x="1" y="369"/>
                  </a:lnTo>
                  <a:lnTo>
                    <a:pt x="5" y="399"/>
                  </a:lnTo>
                  <a:lnTo>
                    <a:pt x="11" y="427"/>
                  </a:lnTo>
                  <a:lnTo>
                    <a:pt x="21" y="455"/>
                  </a:lnTo>
                  <a:lnTo>
                    <a:pt x="30" y="483"/>
                  </a:lnTo>
                  <a:lnTo>
                    <a:pt x="44" y="508"/>
                  </a:lnTo>
                  <a:lnTo>
                    <a:pt x="58" y="533"/>
                  </a:lnTo>
                  <a:lnTo>
                    <a:pt x="75" y="556"/>
                  </a:lnTo>
                  <a:lnTo>
                    <a:pt x="94" y="577"/>
                  </a:lnTo>
                  <a:lnTo>
                    <a:pt x="114" y="597"/>
                  </a:lnTo>
                  <a:lnTo>
                    <a:pt x="136" y="616"/>
                  </a:lnTo>
                  <a:lnTo>
                    <a:pt x="160" y="632"/>
                  </a:lnTo>
                  <a:lnTo>
                    <a:pt x="184" y="646"/>
                  </a:lnTo>
                  <a:lnTo>
                    <a:pt x="209" y="660"/>
                  </a:lnTo>
                  <a:lnTo>
                    <a:pt x="237" y="669"/>
                  </a:lnTo>
                  <a:lnTo>
                    <a:pt x="265" y="678"/>
                  </a:lnTo>
                  <a:lnTo>
                    <a:pt x="265" y="0"/>
                  </a:lnTo>
                  <a:lnTo>
                    <a:pt x="237" y="8"/>
                  </a:lnTo>
                  <a:lnTo>
                    <a:pt x="209" y="19"/>
                  </a:lnTo>
                  <a:lnTo>
                    <a:pt x="184" y="31"/>
                  </a:lnTo>
                  <a:lnTo>
                    <a:pt x="160" y="46"/>
                  </a:lnTo>
                  <a:lnTo>
                    <a:pt x="136" y="63"/>
                  </a:lnTo>
                  <a:lnTo>
                    <a:pt x="114" y="81"/>
                  </a:lnTo>
                  <a:lnTo>
                    <a:pt x="94" y="102"/>
                  </a:lnTo>
                  <a:lnTo>
                    <a:pt x="75" y="122"/>
                  </a:lnTo>
                  <a:lnTo>
                    <a:pt x="58" y="145"/>
                  </a:lnTo>
                  <a:lnTo>
                    <a:pt x="44" y="171"/>
                  </a:lnTo>
                  <a:lnTo>
                    <a:pt x="30" y="196"/>
                  </a:lnTo>
                  <a:lnTo>
                    <a:pt x="21" y="223"/>
                  </a:lnTo>
                  <a:lnTo>
                    <a:pt x="11" y="250"/>
                  </a:lnTo>
                  <a:lnTo>
                    <a:pt x="5" y="280"/>
                  </a:lnTo>
                  <a:lnTo>
                    <a:pt x="1" y="309"/>
                  </a:lnTo>
                  <a:lnTo>
                    <a:pt x="0" y="339"/>
                  </a:lnTo>
                  <a:close/>
                </a:path>
              </a:pathLst>
            </a:custGeom>
            <a:solidFill>
              <a:srgbClr val="35BAD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1" name="Freeform 52"/>
            <p:cNvSpPr>
              <a:spLocks/>
            </p:cNvSpPr>
            <p:nvPr/>
          </p:nvSpPr>
          <p:spPr bwMode="auto">
            <a:xfrm>
              <a:off x="1904107" y="1608832"/>
              <a:ext cx="501104" cy="1282750"/>
            </a:xfrm>
            <a:custGeom>
              <a:avLst/>
              <a:gdLst/>
              <a:ahLst/>
              <a:cxnLst>
                <a:cxn ang="0">
                  <a:pos x="0" y="332"/>
                </a:cxn>
                <a:cxn ang="0">
                  <a:pos x="1" y="361"/>
                </a:cxn>
                <a:cxn ang="0">
                  <a:pos x="5" y="390"/>
                </a:cxn>
                <a:cxn ang="0">
                  <a:pos x="11" y="419"/>
                </a:cxn>
                <a:cxn ang="0">
                  <a:pos x="19" y="446"/>
                </a:cxn>
                <a:cxn ang="0">
                  <a:pos x="30" y="472"/>
                </a:cxn>
                <a:cxn ang="0">
                  <a:pos x="42" y="498"/>
                </a:cxn>
                <a:cxn ang="0">
                  <a:pos x="57" y="521"/>
                </a:cxn>
                <a:cxn ang="0">
                  <a:pos x="74" y="544"/>
                </a:cxn>
                <a:cxn ang="0">
                  <a:pos x="92" y="564"/>
                </a:cxn>
                <a:cxn ang="0">
                  <a:pos x="111" y="584"/>
                </a:cxn>
                <a:cxn ang="0">
                  <a:pos x="133" y="602"/>
                </a:cxn>
                <a:cxn ang="0">
                  <a:pos x="156" y="619"/>
                </a:cxn>
                <a:cxn ang="0">
                  <a:pos x="180" y="633"/>
                </a:cxn>
                <a:cxn ang="0">
                  <a:pos x="205" y="645"/>
                </a:cxn>
                <a:cxn ang="0">
                  <a:pos x="231" y="655"/>
                </a:cxn>
                <a:cxn ang="0">
                  <a:pos x="259" y="663"/>
                </a:cxn>
                <a:cxn ang="0">
                  <a:pos x="259" y="0"/>
                </a:cxn>
                <a:cxn ang="0">
                  <a:pos x="231" y="9"/>
                </a:cxn>
                <a:cxn ang="0">
                  <a:pos x="205" y="18"/>
                </a:cxn>
                <a:cxn ang="0">
                  <a:pos x="180" y="30"/>
                </a:cxn>
                <a:cxn ang="0">
                  <a:pos x="156" y="45"/>
                </a:cxn>
                <a:cxn ang="0">
                  <a:pos x="133" y="62"/>
                </a:cxn>
                <a:cxn ang="0">
                  <a:pos x="111" y="80"/>
                </a:cxn>
                <a:cxn ang="0">
                  <a:pos x="92" y="99"/>
                </a:cxn>
                <a:cxn ang="0">
                  <a:pos x="74" y="120"/>
                </a:cxn>
                <a:cxn ang="0">
                  <a:pos x="57" y="143"/>
                </a:cxn>
                <a:cxn ang="0">
                  <a:pos x="42" y="166"/>
                </a:cxn>
                <a:cxn ang="0">
                  <a:pos x="30" y="191"/>
                </a:cxn>
                <a:cxn ang="0">
                  <a:pos x="19" y="218"/>
                </a:cxn>
                <a:cxn ang="0">
                  <a:pos x="11" y="245"/>
                </a:cxn>
                <a:cxn ang="0">
                  <a:pos x="5" y="274"/>
                </a:cxn>
                <a:cxn ang="0">
                  <a:pos x="1" y="303"/>
                </a:cxn>
                <a:cxn ang="0">
                  <a:pos x="0" y="332"/>
                </a:cxn>
              </a:cxnLst>
              <a:rect l="0" t="0" r="r" b="b"/>
              <a:pathLst>
                <a:path w="259" h="663">
                  <a:moveTo>
                    <a:pt x="0" y="332"/>
                  </a:moveTo>
                  <a:lnTo>
                    <a:pt x="1" y="361"/>
                  </a:lnTo>
                  <a:lnTo>
                    <a:pt x="5" y="390"/>
                  </a:lnTo>
                  <a:lnTo>
                    <a:pt x="11" y="419"/>
                  </a:lnTo>
                  <a:lnTo>
                    <a:pt x="19" y="446"/>
                  </a:lnTo>
                  <a:lnTo>
                    <a:pt x="30" y="472"/>
                  </a:lnTo>
                  <a:lnTo>
                    <a:pt x="42" y="498"/>
                  </a:lnTo>
                  <a:lnTo>
                    <a:pt x="57" y="521"/>
                  </a:lnTo>
                  <a:lnTo>
                    <a:pt x="74" y="544"/>
                  </a:lnTo>
                  <a:lnTo>
                    <a:pt x="92" y="564"/>
                  </a:lnTo>
                  <a:lnTo>
                    <a:pt x="111" y="584"/>
                  </a:lnTo>
                  <a:lnTo>
                    <a:pt x="133" y="602"/>
                  </a:lnTo>
                  <a:lnTo>
                    <a:pt x="156" y="619"/>
                  </a:lnTo>
                  <a:lnTo>
                    <a:pt x="180" y="633"/>
                  </a:lnTo>
                  <a:lnTo>
                    <a:pt x="205" y="645"/>
                  </a:lnTo>
                  <a:lnTo>
                    <a:pt x="231" y="655"/>
                  </a:lnTo>
                  <a:lnTo>
                    <a:pt x="259" y="663"/>
                  </a:lnTo>
                  <a:lnTo>
                    <a:pt x="259" y="0"/>
                  </a:lnTo>
                  <a:lnTo>
                    <a:pt x="231" y="9"/>
                  </a:lnTo>
                  <a:lnTo>
                    <a:pt x="205" y="18"/>
                  </a:lnTo>
                  <a:lnTo>
                    <a:pt x="180" y="30"/>
                  </a:lnTo>
                  <a:lnTo>
                    <a:pt x="156" y="45"/>
                  </a:lnTo>
                  <a:lnTo>
                    <a:pt x="133" y="62"/>
                  </a:lnTo>
                  <a:lnTo>
                    <a:pt x="111" y="80"/>
                  </a:lnTo>
                  <a:lnTo>
                    <a:pt x="92" y="99"/>
                  </a:lnTo>
                  <a:lnTo>
                    <a:pt x="74" y="120"/>
                  </a:lnTo>
                  <a:lnTo>
                    <a:pt x="57" y="143"/>
                  </a:lnTo>
                  <a:lnTo>
                    <a:pt x="42" y="166"/>
                  </a:lnTo>
                  <a:lnTo>
                    <a:pt x="30" y="191"/>
                  </a:lnTo>
                  <a:lnTo>
                    <a:pt x="19" y="218"/>
                  </a:lnTo>
                  <a:lnTo>
                    <a:pt x="11" y="245"/>
                  </a:lnTo>
                  <a:lnTo>
                    <a:pt x="5" y="274"/>
                  </a:lnTo>
                  <a:lnTo>
                    <a:pt x="1" y="303"/>
                  </a:lnTo>
                  <a:lnTo>
                    <a:pt x="0" y="332"/>
                  </a:lnTo>
                  <a:close/>
                </a:path>
              </a:pathLst>
            </a:custGeom>
            <a:solidFill>
              <a:srgbClr val="3F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2" name="Freeform 53"/>
            <p:cNvSpPr>
              <a:spLocks/>
            </p:cNvSpPr>
            <p:nvPr/>
          </p:nvSpPr>
          <p:spPr bwMode="auto">
            <a:xfrm>
              <a:off x="1917651" y="1620441"/>
              <a:ext cx="487561" cy="1259532"/>
            </a:xfrm>
            <a:custGeom>
              <a:avLst/>
              <a:gdLst/>
              <a:ahLst/>
              <a:cxnLst>
                <a:cxn ang="0">
                  <a:pos x="0" y="326"/>
                </a:cxn>
                <a:cxn ang="0">
                  <a:pos x="2" y="355"/>
                </a:cxn>
                <a:cxn ang="0">
                  <a:pos x="5" y="383"/>
                </a:cxn>
                <a:cxn ang="0">
                  <a:pos x="11" y="411"/>
                </a:cxn>
                <a:cxn ang="0">
                  <a:pos x="20" y="437"/>
                </a:cxn>
                <a:cxn ang="0">
                  <a:pos x="29" y="463"/>
                </a:cxn>
                <a:cxn ang="0">
                  <a:pos x="42" y="488"/>
                </a:cxn>
                <a:cxn ang="0">
                  <a:pos x="56" y="511"/>
                </a:cxn>
                <a:cxn ang="0">
                  <a:pos x="72" y="533"/>
                </a:cxn>
                <a:cxn ang="0">
                  <a:pos x="90" y="553"/>
                </a:cxn>
                <a:cxn ang="0">
                  <a:pos x="108" y="573"/>
                </a:cxn>
                <a:cxn ang="0">
                  <a:pos x="130" y="591"/>
                </a:cxn>
                <a:cxn ang="0">
                  <a:pos x="152" y="607"/>
                </a:cxn>
                <a:cxn ang="0">
                  <a:pos x="175" y="621"/>
                </a:cxn>
                <a:cxn ang="0">
                  <a:pos x="200" y="633"/>
                </a:cxn>
                <a:cxn ang="0">
                  <a:pos x="225" y="643"/>
                </a:cxn>
                <a:cxn ang="0">
                  <a:pos x="252" y="651"/>
                </a:cxn>
                <a:cxn ang="0">
                  <a:pos x="252" y="0"/>
                </a:cxn>
                <a:cxn ang="0">
                  <a:pos x="225" y="9"/>
                </a:cxn>
                <a:cxn ang="0">
                  <a:pos x="200" y="18"/>
                </a:cxn>
                <a:cxn ang="0">
                  <a:pos x="175" y="31"/>
                </a:cxn>
                <a:cxn ang="0">
                  <a:pos x="152" y="45"/>
                </a:cxn>
                <a:cxn ang="0">
                  <a:pos x="130" y="61"/>
                </a:cxn>
                <a:cxn ang="0">
                  <a:pos x="108" y="79"/>
                </a:cxn>
                <a:cxn ang="0">
                  <a:pos x="90" y="98"/>
                </a:cxn>
                <a:cxn ang="0">
                  <a:pos x="72" y="119"/>
                </a:cxn>
                <a:cxn ang="0">
                  <a:pos x="56" y="141"/>
                </a:cxn>
                <a:cxn ang="0">
                  <a:pos x="42" y="164"/>
                </a:cxn>
                <a:cxn ang="0">
                  <a:pos x="29" y="189"/>
                </a:cxn>
                <a:cxn ang="0">
                  <a:pos x="20" y="214"/>
                </a:cxn>
                <a:cxn ang="0">
                  <a:pos x="11" y="241"/>
                </a:cxn>
                <a:cxn ang="0">
                  <a:pos x="5" y="269"/>
                </a:cxn>
                <a:cxn ang="0">
                  <a:pos x="2" y="297"/>
                </a:cxn>
                <a:cxn ang="0">
                  <a:pos x="0" y="326"/>
                </a:cxn>
              </a:cxnLst>
              <a:rect l="0" t="0" r="r" b="b"/>
              <a:pathLst>
                <a:path w="252" h="651">
                  <a:moveTo>
                    <a:pt x="0" y="326"/>
                  </a:moveTo>
                  <a:lnTo>
                    <a:pt x="2" y="355"/>
                  </a:lnTo>
                  <a:lnTo>
                    <a:pt x="5" y="383"/>
                  </a:lnTo>
                  <a:lnTo>
                    <a:pt x="11" y="411"/>
                  </a:lnTo>
                  <a:lnTo>
                    <a:pt x="20" y="437"/>
                  </a:lnTo>
                  <a:lnTo>
                    <a:pt x="29" y="463"/>
                  </a:lnTo>
                  <a:lnTo>
                    <a:pt x="42" y="488"/>
                  </a:lnTo>
                  <a:lnTo>
                    <a:pt x="56" y="511"/>
                  </a:lnTo>
                  <a:lnTo>
                    <a:pt x="72" y="533"/>
                  </a:lnTo>
                  <a:lnTo>
                    <a:pt x="90" y="553"/>
                  </a:lnTo>
                  <a:lnTo>
                    <a:pt x="108" y="573"/>
                  </a:lnTo>
                  <a:lnTo>
                    <a:pt x="130" y="591"/>
                  </a:lnTo>
                  <a:lnTo>
                    <a:pt x="152" y="607"/>
                  </a:lnTo>
                  <a:lnTo>
                    <a:pt x="175" y="621"/>
                  </a:lnTo>
                  <a:lnTo>
                    <a:pt x="200" y="633"/>
                  </a:lnTo>
                  <a:lnTo>
                    <a:pt x="225" y="643"/>
                  </a:lnTo>
                  <a:lnTo>
                    <a:pt x="252" y="651"/>
                  </a:lnTo>
                  <a:lnTo>
                    <a:pt x="252" y="0"/>
                  </a:lnTo>
                  <a:lnTo>
                    <a:pt x="225" y="9"/>
                  </a:lnTo>
                  <a:lnTo>
                    <a:pt x="200" y="18"/>
                  </a:lnTo>
                  <a:lnTo>
                    <a:pt x="175" y="31"/>
                  </a:lnTo>
                  <a:lnTo>
                    <a:pt x="152" y="45"/>
                  </a:lnTo>
                  <a:lnTo>
                    <a:pt x="130" y="61"/>
                  </a:lnTo>
                  <a:lnTo>
                    <a:pt x="108" y="79"/>
                  </a:lnTo>
                  <a:lnTo>
                    <a:pt x="90" y="98"/>
                  </a:lnTo>
                  <a:lnTo>
                    <a:pt x="72" y="119"/>
                  </a:lnTo>
                  <a:lnTo>
                    <a:pt x="56" y="141"/>
                  </a:lnTo>
                  <a:lnTo>
                    <a:pt x="42" y="164"/>
                  </a:lnTo>
                  <a:lnTo>
                    <a:pt x="29" y="189"/>
                  </a:lnTo>
                  <a:lnTo>
                    <a:pt x="20" y="214"/>
                  </a:lnTo>
                  <a:lnTo>
                    <a:pt x="11" y="241"/>
                  </a:lnTo>
                  <a:lnTo>
                    <a:pt x="5" y="269"/>
                  </a:lnTo>
                  <a:lnTo>
                    <a:pt x="2" y="297"/>
                  </a:lnTo>
                  <a:lnTo>
                    <a:pt x="0" y="326"/>
                  </a:lnTo>
                  <a:close/>
                </a:path>
              </a:pathLst>
            </a:custGeom>
            <a:solidFill>
              <a:srgbClr val="44BFD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3" name="Freeform 54"/>
            <p:cNvSpPr>
              <a:spLocks/>
            </p:cNvSpPr>
            <p:nvPr/>
          </p:nvSpPr>
          <p:spPr bwMode="auto">
            <a:xfrm>
              <a:off x="1929259" y="1635919"/>
              <a:ext cx="475952" cy="1230511"/>
            </a:xfrm>
            <a:custGeom>
              <a:avLst/>
              <a:gdLst/>
              <a:ahLst/>
              <a:cxnLst>
                <a:cxn ang="0">
                  <a:pos x="0" y="318"/>
                </a:cxn>
                <a:cxn ang="0">
                  <a:pos x="2" y="346"/>
                </a:cxn>
                <a:cxn ang="0">
                  <a:pos x="5" y="374"/>
                </a:cxn>
                <a:cxn ang="0">
                  <a:pos x="11" y="400"/>
                </a:cxn>
                <a:cxn ang="0">
                  <a:pos x="19" y="427"/>
                </a:cxn>
                <a:cxn ang="0">
                  <a:pos x="29" y="452"/>
                </a:cxn>
                <a:cxn ang="0">
                  <a:pos x="40" y="475"/>
                </a:cxn>
                <a:cxn ang="0">
                  <a:pos x="55" y="498"/>
                </a:cxn>
                <a:cxn ang="0">
                  <a:pos x="71" y="520"/>
                </a:cxn>
                <a:cxn ang="0">
                  <a:pos x="88" y="541"/>
                </a:cxn>
                <a:cxn ang="0">
                  <a:pos x="106" y="559"/>
                </a:cxn>
                <a:cxn ang="0">
                  <a:pos x="126" y="577"/>
                </a:cxn>
                <a:cxn ang="0">
                  <a:pos x="148" y="593"/>
                </a:cxn>
                <a:cxn ang="0">
                  <a:pos x="171" y="606"/>
                </a:cxn>
                <a:cxn ang="0">
                  <a:pos x="195" y="618"/>
                </a:cxn>
                <a:cxn ang="0">
                  <a:pos x="219" y="628"/>
                </a:cxn>
                <a:cxn ang="0">
                  <a:pos x="246" y="636"/>
                </a:cxn>
                <a:cxn ang="0">
                  <a:pos x="246" y="0"/>
                </a:cxn>
                <a:cxn ang="0">
                  <a:pos x="219" y="8"/>
                </a:cxn>
                <a:cxn ang="0">
                  <a:pos x="195" y="18"/>
                </a:cxn>
                <a:cxn ang="0">
                  <a:pos x="171" y="30"/>
                </a:cxn>
                <a:cxn ang="0">
                  <a:pos x="148" y="43"/>
                </a:cxn>
                <a:cxn ang="0">
                  <a:pos x="126" y="59"/>
                </a:cxn>
                <a:cxn ang="0">
                  <a:pos x="106" y="77"/>
                </a:cxn>
                <a:cxn ang="0">
                  <a:pos x="88" y="95"/>
                </a:cxn>
                <a:cxn ang="0">
                  <a:pos x="71" y="116"/>
                </a:cxn>
                <a:cxn ang="0">
                  <a:pos x="55" y="137"/>
                </a:cxn>
                <a:cxn ang="0">
                  <a:pos x="40" y="160"/>
                </a:cxn>
                <a:cxn ang="0">
                  <a:pos x="29" y="183"/>
                </a:cxn>
                <a:cxn ang="0">
                  <a:pos x="19" y="209"/>
                </a:cxn>
                <a:cxn ang="0">
                  <a:pos x="11" y="236"/>
                </a:cxn>
                <a:cxn ang="0">
                  <a:pos x="5" y="262"/>
                </a:cxn>
                <a:cxn ang="0">
                  <a:pos x="2" y="290"/>
                </a:cxn>
                <a:cxn ang="0">
                  <a:pos x="0" y="318"/>
                </a:cxn>
              </a:cxnLst>
              <a:rect l="0" t="0" r="r" b="b"/>
              <a:pathLst>
                <a:path w="246" h="636">
                  <a:moveTo>
                    <a:pt x="0" y="318"/>
                  </a:moveTo>
                  <a:lnTo>
                    <a:pt x="2" y="346"/>
                  </a:lnTo>
                  <a:lnTo>
                    <a:pt x="5" y="374"/>
                  </a:lnTo>
                  <a:lnTo>
                    <a:pt x="11" y="400"/>
                  </a:lnTo>
                  <a:lnTo>
                    <a:pt x="19" y="427"/>
                  </a:lnTo>
                  <a:lnTo>
                    <a:pt x="29" y="452"/>
                  </a:lnTo>
                  <a:lnTo>
                    <a:pt x="40" y="475"/>
                  </a:lnTo>
                  <a:lnTo>
                    <a:pt x="55" y="498"/>
                  </a:lnTo>
                  <a:lnTo>
                    <a:pt x="71" y="520"/>
                  </a:lnTo>
                  <a:lnTo>
                    <a:pt x="88" y="541"/>
                  </a:lnTo>
                  <a:lnTo>
                    <a:pt x="106" y="559"/>
                  </a:lnTo>
                  <a:lnTo>
                    <a:pt x="126" y="577"/>
                  </a:lnTo>
                  <a:lnTo>
                    <a:pt x="148" y="593"/>
                  </a:lnTo>
                  <a:lnTo>
                    <a:pt x="171" y="606"/>
                  </a:lnTo>
                  <a:lnTo>
                    <a:pt x="195" y="618"/>
                  </a:lnTo>
                  <a:lnTo>
                    <a:pt x="219" y="628"/>
                  </a:lnTo>
                  <a:lnTo>
                    <a:pt x="246" y="636"/>
                  </a:lnTo>
                  <a:lnTo>
                    <a:pt x="246" y="0"/>
                  </a:lnTo>
                  <a:lnTo>
                    <a:pt x="219" y="8"/>
                  </a:lnTo>
                  <a:lnTo>
                    <a:pt x="195" y="18"/>
                  </a:lnTo>
                  <a:lnTo>
                    <a:pt x="171" y="30"/>
                  </a:lnTo>
                  <a:lnTo>
                    <a:pt x="148" y="43"/>
                  </a:lnTo>
                  <a:lnTo>
                    <a:pt x="126" y="59"/>
                  </a:lnTo>
                  <a:lnTo>
                    <a:pt x="106" y="77"/>
                  </a:lnTo>
                  <a:lnTo>
                    <a:pt x="88" y="95"/>
                  </a:lnTo>
                  <a:lnTo>
                    <a:pt x="71" y="116"/>
                  </a:lnTo>
                  <a:lnTo>
                    <a:pt x="55" y="137"/>
                  </a:lnTo>
                  <a:lnTo>
                    <a:pt x="40" y="160"/>
                  </a:lnTo>
                  <a:lnTo>
                    <a:pt x="29" y="183"/>
                  </a:lnTo>
                  <a:lnTo>
                    <a:pt x="19" y="209"/>
                  </a:lnTo>
                  <a:lnTo>
                    <a:pt x="11" y="236"/>
                  </a:lnTo>
                  <a:lnTo>
                    <a:pt x="5" y="262"/>
                  </a:lnTo>
                  <a:lnTo>
                    <a:pt x="2" y="290"/>
                  </a:lnTo>
                  <a:lnTo>
                    <a:pt x="0" y="318"/>
                  </a:lnTo>
                  <a:close/>
                </a:path>
              </a:pathLst>
            </a:custGeom>
            <a:solidFill>
              <a:srgbClr val="4CC4D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4" name="Freeform 55"/>
            <p:cNvSpPr>
              <a:spLocks/>
            </p:cNvSpPr>
            <p:nvPr/>
          </p:nvSpPr>
          <p:spPr bwMode="auto">
            <a:xfrm>
              <a:off x="1940868" y="1647527"/>
              <a:ext cx="464344" cy="1207294"/>
            </a:xfrm>
            <a:custGeom>
              <a:avLst/>
              <a:gdLst/>
              <a:ahLst/>
              <a:cxnLst>
                <a:cxn ang="0">
                  <a:pos x="0" y="312"/>
                </a:cxn>
                <a:cxn ang="0">
                  <a:pos x="2" y="340"/>
                </a:cxn>
                <a:cxn ang="0">
                  <a:pos x="5" y="366"/>
                </a:cxn>
                <a:cxn ang="0">
                  <a:pos x="11" y="393"/>
                </a:cxn>
                <a:cxn ang="0">
                  <a:pos x="19" y="418"/>
                </a:cxn>
                <a:cxn ang="0">
                  <a:pos x="28" y="443"/>
                </a:cxn>
                <a:cxn ang="0">
                  <a:pos x="40" y="467"/>
                </a:cxn>
                <a:cxn ang="0">
                  <a:pos x="54" y="489"/>
                </a:cxn>
                <a:cxn ang="0">
                  <a:pos x="68" y="509"/>
                </a:cxn>
                <a:cxn ang="0">
                  <a:pos x="85" y="530"/>
                </a:cxn>
                <a:cxn ang="0">
                  <a:pos x="103" y="548"/>
                </a:cxn>
                <a:cxn ang="0">
                  <a:pos x="124" y="565"/>
                </a:cxn>
                <a:cxn ang="0">
                  <a:pos x="144" y="581"/>
                </a:cxn>
                <a:cxn ang="0">
                  <a:pos x="166" y="594"/>
                </a:cxn>
                <a:cxn ang="0">
                  <a:pos x="190" y="606"/>
                </a:cxn>
                <a:cxn ang="0">
                  <a:pos x="215" y="616"/>
                </a:cxn>
                <a:cxn ang="0">
                  <a:pos x="240" y="624"/>
                </a:cxn>
                <a:cxn ang="0">
                  <a:pos x="240" y="0"/>
                </a:cxn>
                <a:cxn ang="0">
                  <a:pos x="215" y="8"/>
                </a:cxn>
                <a:cxn ang="0">
                  <a:pos x="190" y="18"/>
                </a:cxn>
                <a:cxn ang="0">
                  <a:pos x="166" y="30"/>
                </a:cxn>
                <a:cxn ang="0">
                  <a:pos x="144" y="43"/>
                </a:cxn>
                <a:cxn ang="0">
                  <a:pos x="124" y="59"/>
                </a:cxn>
                <a:cxn ang="0">
                  <a:pos x="103" y="76"/>
                </a:cxn>
                <a:cxn ang="0">
                  <a:pos x="85" y="94"/>
                </a:cxn>
                <a:cxn ang="0">
                  <a:pos x="68" y="113"/>
                </a:cxn>
                <a:cxn ang="0">
                  <a:pos x="54" y="135"/>
                </a:cxn>
                <a:cxn ang="0">
                  <a:pos x="40" y="157"/>
                </a:cxn>
                <a:cxn ang="0">
                  <a:pos x="28" y="181"/>
                </a:cxn>
                <a:cxn ang="0">
                  <a:pos x="19" y="205"/>
                </a:cxn>
                <a:cxn ang="0">
                  <a:pos x="11" y="231"/>
                </a:cxn>
                <a:cxn ang="0">
                  <a:pos x="5" y="257"/>
                </a:cxn>
                <a:cxn ang="0">
                  <a:pos x="2" y="284"/>
                </a:cxn>
                <a:cxn ang="0">
                  <a:pos x="0" y="312"/>
                </a:cxn>
              </a:cxnLst>
              <a:rect l="0" t="0" r="r" b="b"/>
              <a:pathLst>
                <a:path w="240" h="624">
                  <a:moveTo>
                    <a:pt x="0" y="312"/>
                  </a:moveTo>
                  <a:lnTo>
                    <a:pt x="2" y="340"/>
                  </a:lnTo>
                  <a:lnTo>
                    <a:pt x="5" y="366"/>
                  </a:lnTo>
                  <a:lnTo>
                    <a:pt x="11" y="393"/>
                  </a:lnTo>
                  <a:lnTo>
                    <a:pt x="19" y="418"/>
                  </a:lnTo>
                  <a:lnTo>
                    <a:pt x="28" y="443"/>
                  </a:lnTo>
                  <a:lnTo>
                    <a:pt x="40" y="467"/>
                  </a:lnTo>
                  <a:lnTo>
                    <a:pt x="54" y="489"/>
                  </a:lnTo>
                  <a:lnTo>
                    <a:pt x="68" y="509"/>
                  </a:lnTo>
                  <a:lnTo>
                    <a:pt x="85" y="530"/>
                  </a:lnTo>
                  <a:lnTo>
                    <a:pt x="103" y="548"/>
                  </a:lnTo>
                  <a:lnTo>
                    <a:pt x="124" y="565"/>
                  </a:lnTo>
                  <a:lnTo>
                    <a:pt x="144" y="581"/>
                  </a:lnTo>
                  <a:lnTo>
                    <a:pt x="166" y="594"/>
                  </a:lnTo>
                  <a:lnTo>
                    <a:pt x="190" y="606"/>
                  </a:lnTo>
                  <a:lnTo>
                    <a:pt x="215" y="616"/>
                  </a:lnTo>
                  <a:lnTo>
                    <a:pt x="240" y="624"/>
                  </a:lnTo>
                  <a:lnTo>
                    <a:pt x="240" y="0"/>
                  </a:lnTo>
                  <a:lnTo>
                    <a:pt x="215" y="8"/>
                  </a:lnTo>
                  <a:lnTo>
                    <a:pt x="190" y="18"/>
                  </a:lnTo>
                  <a:lnTo>
                    <a:pt x="166" y="30"/>
                  </a:lnTo>
                  <a:lnTo>
                    <a:pt x="144" y="43"/>
                  </a:lnTo>
                  <a:lnTo>
                    <a:pt x="124" y="59"/>
                  </a:lnTo>
                  <a:lnTo>
                    <a:pt x="103" y="76"/>
                  </a:lnTo>
                  <a:lnTo>
                    <a:pt x="85" y="94"/>
                  </a:lnTo>
                  <a:lnTo>
                    <a:pt x="68" y="113"/>
                  </a:lnTo>
                  <a:lnTo>
                    <a:pt x="54" y="135"/>
                  </a:lnTo>
                  <a:lnTo>
                    <a:pt x="40" y="157"/>
                  </a:lnTo>
                  <a:lnTo>
                    <a:pt x="28" y="181"/>
                  </a:lnTo>
                  <a:lnTo>
                    <a:pt x="19" y="205"/>
                  </a:lnTo>
                  <a:lnTo>
                    <a:pt x="11" y="231"/>
                  </a:lnTo>
                  <a:lnTo>
                    <a:pt x="5" y="257"/>
                  </a:lnTo>
                  <a:lnTo>
                    <a:pt x="2" y="284"/>
                  </a:lnTo>
                  <a:lnTo>
                    <a:pt x="0" y="312"/>
                  </a:lnTo>
                  <a:close/>
                </a:path>
              </a:pathLst>
            </a:custGeom>
            <a:solidFill>
              <a:srgbClr val="54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5" name="Freeform 56"/>
            <p:cNvSpPr>
              <a:spLocks/>
            </p:cNvSpPr>
            <p:nvPr/>
          </p:nvSpPr>
          <p:spPr bwMode="auto">
            <a:xfrm>
              <a:off x="1956346" y="1661071"/>
              <a:ext cx="448866" cy="1180207"/>
            </a:xfrm>
            <a:custGeom>
              <a:avLst/>
              <a:gdLst/>
              <a:ahLst/>
              <a:cxnLst>
                <a:cxn ang="0">
                  <a:pos x="0" y="305"/>
                </a:cxn>
                <a:cxn ang="0">
                  <a:pos x="1" y="331"/>
                </a:cxn>
                <a:cxn ang="0">
                  <a:pos x="5" y="358"/>
                </a:cxn>
                <a:cxn ang="0">
                  <a:pos x="9" y="384"/>
                </a:cxn>
                <a:cxn ang="0">
                  <a:pos x="17" y="409"/>
                </a:cxn>
                <a:cxn ang="0">
                  <a:pos x="26" y="433"/>
                </a:cxn>
                <a:cxn ang="0">
                  <a:pos x="37" y="456"/>
                </a:cxn>
                <a:cxn ang="0">
                  <a:pos x="51" y="478"/>
                </a:cxn>
                <a:cxn ang="0">
                  <a:pos x="65" y="499"/>
                </a:cxn>
                <a:cxn ang="0">
                  <a:pos x="82" y="518"/>
                </a:cxn>
                <a:cxn ang="0">
                  <a:pos x="99" y="536"/>
                </a:cxn>
                <a:cxn ang="0">
                  <a:pos x="118" y="552"/>
                </a:cxn>
                <a:cxn ang="0">
                  <a:pos x="139" y="568"/>
                </a:cxn>
                <a:cxn ang="0">
                  <a:pos x="161" y="581"/>
                </a:cxn>
                <a:cxn ang="0">
                  <a:pos x="184" y="592"/>
                </a:cxn>
                <a:cxn ang="0">
                  <a:pos x="208" y="603"/>
                </a:cxn>
                <a:cxn ang="0">
                  <a:pos x="232" y="610"/>
                </a:cxn>
                <a:cxn ang="0">
                  <a:pos x="232" y="0"/>
                </a:cxn>
                <a:cxn ang="0">
                  <a:pos x="208" y="8"/>
                </a:cxn>
                <a:cxn ang="0">
                  <a:pos x="184" y="18"/>
                </a:cxn>
                <a:cxn ang="0">
                  <a:pos x="161" y="29"/>
                </a:cxn>
                <a:cxn ang="0">
                  <a:pos x="139" y="43"/>
                </a:cxn>
                <a:cxn ang="0">
                  <a:pos x="118" y="58"/>
                </a:cxn>
                <a:cxn ang="0">
                  <a:pos x="99" y="75"/>
                </a:cxn>
                <a:cxn ang="0">
                  <a:pos x="82" y="93"/>
                </a:cxn>
                <a:cxn ang="0">
                  <a:pos x="65" y="112"/>
                </a:cxn>
                <a:cxn ang="0">
                  <a:pos x="51" y="133"/>
                </a:cxn>
                <a:cxn ang="0">
                  <a:pos x="37" y="155"/>
                </a:cxn>
                <a:cxn ang="0">
                  <a:pos x="26" y="178"/>
                </a:cxn>
                <a:cxn ang="0">
                  <a:pos x="17" y="201"/>
                </a:cxn>
                <a:cxn ang="0">
                  <a:pos x="9" y="226"/>
                </a:cxn>
                <a:cxn ang="0">
                  <a:pos x="5" y="252"/>
                </a:cxn>
                <a:cxn ang="0">
                  <a:pos x="1" y="278"/>
                </a:cxn>
                <a:cxn ang="0">
                  <a:pos x="0" y="305"/>
                </a:cxn>
              </a:cxnLst>
              <a:rect l="0" t="0" r="r" b="b"/>
              <a:pathLst>
                <a:path w="232" h="610">
                  <a:moveTo>
                    <a:pt x="0" y="305"/>
                  </a:moveTo>
                  <a:lnTo>
                    <a:pt x="1" y="331"/>
                  </a:lnTo>
                  <a:lnTo>
                    <a:pt x="5" y="358"/>
                  </a:lnTo>
                  <a:lnTo>
                    <a:pt x="9" y="384"/>
                  </a:lnTo>
                  <a:lnTo>
                    <a:pt x="17" y="409"/>
                  </a:lnTo>
                  <a:lnTo>
                    <a:pt x="26" y="433"/>
                  </a:lnTo>
                  <a:lnTo>
                    <a:pt x="37" y="456"/>
                  </a:lnTo>
                  <a:lnTo>
                    <a:pt x="51" y="478"/>
                  </a:lnTo>
                  <a:lnTo>
                    <a:pt x="65" y="499"/>
                  </a:lnTo>
                  <a:lnTo>
                    <a:pt x="82" y="518"/>
                  </a:lnTo>
                  <a:lnTo>
                    <a:pt x="99" y="536"/>
                  </a:lnTo>
                  <a:lnTo>
                    <a:pt x="118" y="552"/>
                  </a:lnTo>
                  <a:lnTo>
                    <a:pt x="139" y="568"/>
                  </a:lnTo>
                  <a:lnTo>
                    <a:pt x="161" y="581"/>
                  </a:lnTo>
                  <a:lnTo>
                    <a:pt x="184" y="592"/>
                  </a:lnTo>
                  <a:lnTo>
                    <a:pt x="208" y="603"/>
                  </a:lnTo>
                  <a:lnTo>
                    <a:pt x="232" y="610"/>
                  </a:lnTo>
                  <a:lnTo>
                    <a:pt x="232" y="0"/>
                  </a:lnTo>
                  <a:lnTo>
                    <a:pt x="208" y="8"/>
                  </a:lnTo>
                  <a:lnTo>
                    <a:pt x="184" y="18"/>
                  </a:lnTo>
                  <a:lnTo>
                    <a:pt x="161" y="29"/>
                  </a:lnTo>
                  <a:lnTo>
                    <a:pt x="139" y="43"/>
                  </a:lnTo>
                  <a:lnTo>
                    <a:pt x="118" y="58"/>
                  </a:lnTo>
                  <a:lnTo>
                    <a:pt x="99" y="75"/>
                  </a:lnTo>
                  <a:lnTo>
                    <a:pt x="82" y="93"/>
                  </a:lnTo>
                  <a:lnTo>
                    <a:pt x="65" y="112"/>
                  </a:lnTo>
                  <a:lnTo>
                    <a:pt x="51" y="133"/>
                  </a:lnTo>
                  <a:lnTo>
                    <a:pt x="37" y="155"/>
                  </a:lnTo>
                  <a:lnTo>
                    <a:pt x="26" y="178"/>
                  </a:lnTo>
                  <a:lnTo>
                    <a:pt x="17" y="201"/>
                  </a:lnTo>
                  <a:lnTo>
                    <a:pt x="9" y="226"/>
                  </a:lnTo>
                  <a:lnTo>
                    <a:pt x="5" y="252"/>
                  </a:lnTo>
                  <a:lnTo>
                    <a:pt x="1" y="278"/>
                  </a:lnTo>
                  <a:lnTo>
                    <a:pt x="0" y="305"/>
                  </a:lnTo>
                  <a:close/>
                </a:path>
              </a:pathLst>
            </a:custGeom>
            <a:solidFill>
              <a:srgbClr val="5BC6D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6" name="Freeform 57"/>
            <p:cNvSpPr>
              <a:spLocks/>
            </p:cNvSpPr>
            <p:nvPr/>
          </p:nvSpPr>
          <p:spPr bwMode="auto">
            <a:xfrm>
              <a:off x="1967954" y="1672679"/>
              <a:ext cx="437257" cy="1156990"/>
            </a:xfrm>
            <a:custGeom>
              <a:avLst/>
              <a:gdLst/>
              <a:ahLst/>
              <a:cxnLst>
                <a:cxn ang="0">
                  <a:pos x="0" y="299"/>
                </a:cxn>
                <a:cxn ang="0">
                  <a:pos x="1" y="325"/>
                </a:cxn>
                <a:cxn ang="0">
                  <a:pos x="5" y="351"/>
                </a:cxn>
                <a:cxn ang="0">
                  <a:pos x="9" y="376"/>
                </a:cxn>
                <a:cxn ang="0">
                  <a:pos x="17" y="401"/>
                </a:cxn>
                <a:cxn ang="0">
                  <a:pos x="26" y="424"/>
                </a:cxn>
                <a:cxn ang="0">
                  <a:pos x="37" y="445"/>
                </a:cxn>
                <a:cxn ang="0">
                  <a:pos x="49" y="467"/>
                </a:cxn>
                <a:cxn ang="0">
                  <a:pos x="64" y="488"/>
                </a:cxn>
                <a:cxn ang="0">
                  <a:pos x="80" y="506"/>
                </a:cxn>
                <a:cxn ang="0">
                  <a:pos x="97" y="524"/>
                </a:cxn>
                <a:cxn ang="0">
                  <a:pos x="116" y="541"/>
                </a:cxn>
                <a:cxn ang="0">
                  <a:pos x="135" y="555"/>
                </a:cxn>
                <a:cxn ang="0">
                  <a:pos x="157" y="569"/>
                </a:cxn>
                <a:cxn ang="0">
                  <a:pos x="179" y="580"/>
                </a:cxn>
                <a:cxn ang="0">
                  <a:pos x="202" y="589"/>
                </a:cxn>
                <a:cxn ang="0">
                  <a:pos x="226" y="598"/>
                </a:cxn>
                <a:cxn ang="0">
                  <a:pos x="226" y="0"/>
                </a:cxn>
                <a:cxn ang="0">
                  <a:pos x="202" y="8"/>
                </a:cxn>
                <a:cxn ang="0">
                  <a:pos x="179" y="18"/>
                </a:cxn>
                <a:cxn ang="0">
                  <a:pos x="157" y="29"/>
                </a:cxn>
                <a:cxn ang="0">
                  <a:pos x="135" y="42"/>
                </a:cxn>
                <a:cxn ang="0">
                  <a:pos x="116" y="57"/>
                </a:cxn>
                <a:cxn ang="0">
                  <a:pos x="97" y="74"/>
                </a:cxn>
                <a:cxn ang="0">
                  <a:pos x="80" y="92"/>
                </a:cxn>
                <a:cxn ang="0">
                  <a:pos x="64" y="110"/>
                </a:cxn>
                <a:cxn ang="0">
                  <a:pos x="49" y="131"/>
                </a:cxn>
                <a:cxn ang="0">
                  <a:pos x="37" y="152"/>
                </a:cxn>
                <a:cxn ang="0">
                  <a:pos x="26" y="174"/>
                </a:cxn>
                <a:cxn ang="0">
                  <a:pos x="17" y="197"/>
                </a:cxn>
                <a:cxn ang="0">
                  <a:pos x="9" y="221"/>
                </a:cxn>
                <a:cxn ang="0">
                  <a:pos x="5" y="247"/>
                </a:cxn>
                <a:cxn ang="0">
                  <a:pos x="1" y="272"/>
                </a:cxn>
                <a:cxn ang="0">
                  <a:pos x="0" y="299"/>
                </a:cxn>
              </a:cxnLst>
              <a:rect l="0" t="0" r="r" b="b"/>
              <a:pathLst>
                <a:path w="226" h="598">
                  <a:moveTo>
                    <a:pt x="0" y="299"/>
                  </a:moveTo>
                  <a:lnTo>
                    <a:pt x="1" y="325"/>
                  </a:lnTo>
                  <a:lnTo>
                    <a:pt x="5" y="351"/>
                  </a:lnTo>
                  <a:lnTo>
                    <a:pt x="9" y="376"/>
                  </a:lnTo>
                  <a:lnTo>
                    <a:pt x="17" y="401"/>
                  </a:lnTo>
                  <a:lnTo>
                    <a:pt x="26" y="424"/>
                  </a:lnTo>
                  <a:lnTo>
                    <a:pt x="37" y="445"/>
                  </a:lnTo>
                  <a:lnTo>
                    <a:pt x="49" y="467"/>
                  </a:lnTo>
                  <a:lnTo>
                    <a:pt x="64" y="488"/>
                  </a:lnTo>
                  <a:lnTo>
                    <a:pt x="80" y="506"/>
                  </a:lnTo>
                  <a:lnTo>
                    <a:pt x="97" y="524"/>
                  </a:lnTo>
                  <a:lnTo>
                    <a:pt x="116" y="541"/>
                  </a:lnTo>
                  <a:lnTo>
                    <a:pt x="135" y="555"/>
                  </a:lnTo>
                  <a:lnTo>
                    <a:pt x="157" y="569"/>
                  </a:lnTo>
                  <a:lnTo>
                    <a:pt x="179" y="580"/>
                  </a:lnTo>
                  <a:lnTo>
                    <a:pt x="202" y="589"/>
                  </a:lnTo>
                  <a:lnTo>
                    <a:pt x="226" y="598"/>
                  </a:lnTo>
                  <a:lnTo>
                    <a:pt x="226" y="0"/>
                  </a:lnTo>
                  <a:lnTo>
                    <a:pt x="202" y="8"/>
                  </a:lnTo>
                  <a:lnTo>
                    <a:pt x="179" y="18"/>
                  </a:lnTo>
                  <a:lnTo>
                    <a:pt x="157" y="29"/>
                  </a:lnTo>
                  <a:lnTo>
                    <a:pt x="135" y="42"/>
                  </a:lnTo>
                  <a:lnTo>
                    <a:pt x="116" y="57"/>
                  </a:lnTo>
                  <a:lnTo>
                    <a:pt x="97" y="74"/>
                  </a:lnTo>
                  <a:lnTo>
                    <a:pt x="80" y="92"/>
                  </a:lnTo>
                  <a:lnTo>
                    <a:pt x="64" y="110"/>
                  </a:lnTo>
                  <a:lnTo>
                    <a:pt x="49" y="131"/>
                  </a:lnTo>
                  <a:lnTo>
                    <a:pt x="37" y="152"/>
                  </a:lnTo>
                  <a:lnTo>
                    <a:pt x="26" y="174"/>
                  </a:lnTo>
                  <a:lnTo>
                    <a:pt x="17" y="197"/>
                  </a:lnTo>
                  <a:lnTo>
                    <a:pt x="9" y="221"/>
                  </a:lnTo>
                  <a:lnTo>
                    <a:pt x="5" y="247"/>
                  </a:lnTo>
                  <a:lnTo>
                    <a:pt x="1" y="272"/>
                  </a:lnTo>
                  <a:lnTo>
                    <a:pt x="0" y="299"/>
                  </a:lnTo>
                  <a:close/>
                </a:path>
              </a:pathLst>
            </a:custGeom>
            <a:solidFill>
              <a:srgbClr val="63CCE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7" name="Freeform 58"/>
            <p:cNvSpPr>
              <a:spLocks/>
            </p:cNvSpPr>
            <p:nvPr/>
          </p:nvSpPr>
          <p:spPr bwMode="auto">
            <a:xfrm>
              <a:off x="1944737" y="1477268"/>
              <a:ext cx="1116360" cy="1362075"/>
            </a:xfrm>
            <a:custGeom>
              <a:avLst/>
              <a:gdLst/>
              <a:ahLst/>
              <a:cxnLst>
                <a:cxn ang="0">
                  <a:pos x="430" y="213"/>
                </a:cxn>
                <a:cxn ang="0">
                  <a:pos x="365" y="82"/>
                </a:cxn>
                <a:cxn ang="0">
                  <a:pos x="323" y="39"/>
                </a:cxn>
                <a:cxn ang="0">
                  <a:pos x="271" y="11"/>
                </a:cxn>
                <a:cxn ang="0">
                  <a:pos x="211" y="0"/>
                </a:cxn>
                <a:cxn ang="0">
                  <a:pos x="153" y="6"/>
                </a:cxn>
                <a:cxn ang="0">
                  <a:pos x="98" y="29"/>
                </a:cxn>
                <a:cxn ang="0">
                  <a:pos x="52" y="67"/>
                </a:cxn>
                <a:cxn ang="0">
                  <a:pos x="19" y="117"/>
                </a:cxn>
                <a:cxn ang="0">
                  <a:pos x="3" y="167"/>
                </a:cxn>
                <a:cxn ang="0">
                  <a:pos x="86" y="209"/>
                </a:cxn>
                <a:cxn ang="0">
                  <a:pos x="89" y="175"/>
                </a:cxn>
                <a:cxn ang="0">
                  <a:pos x="103" y="142"/>
                </a:cxn>
                <a:cxn ang="0">
                  <a:pos x="124" y="117"/>
                </a:cxn>
                <a:cxn ang="0">
                  <a:pos x="152" y="97"/>
                </a:cxn>
                <a:cxn ang="0">
                  <a:pos x="185" y="88"/>
                </a:cxn>
                <a:cxn ang="0">
                  <a:pos x="220" y="88"/>
                </a:cxn>
                <a:cxn ang="0">
                  <a:pos x="253" y="97"/>
                </a:cxn>
                <a:cxn ang="0">
                  <a:pos x="280" y="115"/>
                </a:cxn>
                <a:cxn ang="0">
                  <a:pos x="302" y="142"/>
                </a:cxn>
                <a:cxn ang="0">
                  <a:pos x="314" y="164"/>
                </a:cxn>
                <a:cxn ang="0">
                  <a:pos x="335" y="207"/>
                </a:cxn>
                <a:cxn ang="0">
                  <a:pos x="354" y="251"/>
                </a:cxn>
                <a:cxn ang="0">
                  <a:pos x="133" y="321"/>
                </a:cxn>
                <a:cxn ang="0">
                  <a:pos x="109" y="274"/>
                </a:cxn>
                <a:cxn ang="0">
                  <a:pos x="98" y="252"/>
                </a:cxn>
                <a:cxn ang="0">
                  <a:pos x="90" y="234"/>
                </a:cxn>
                <a:cxn ang="0">
                  <a:pos x="6" y="251"/>
                </a:cxn>
                <a:cxn ang="0">
                  <a:pos x="20" y="290"/>
                </a:cxn>
                <a:cxn ang="0">
                  <a:pos x="61" y="505"/>
                </a:cxn>
                <a:cxn ang="0">
                  <a:pos x="119" y="596"/>
                </a:cxn>
                <a:cxn ang="0">
                  <a:pos x="196" y="664"/>
                </a:cxn>
                <a:cxn ang="0">
                  <a:pos x="269" y="698"/>
                </a:cxn>
                <a:cxn ang="0">
                  <a:pos x="323" y="704"/>
                </a:cxn>
                <a:cxn ang="0">
                  <a:pos x="372" y="694"/>
                </a:cxn>
                <a:cxn ang="0">
                  <a:pos x="393" y="685"/>
                </a:cxn>
                <a:cxn ang="0">
                  <a:pos x="398" y="685"/>
                </a:cxn>
                <a:cxn ang="0">
                  <a:pos x="416" y="679"/>
                </a:cxn>
                <a:cxn ang="0">
                  <a:pos x="436" y="669"/>
                </a:cxn>
                <a:cxn ang="0">
                  <a:pos x="457" y="656"/>
                </a:cxn>
                <a:cxn ang="0">
                  <a:pos x="471" y="648"/>
                </a:cxn>
                <a:cxn ang="0">
                  <a:pos x="514" y="619"/>
                </a:cxn>
                <a:cxn ang="0">
                  <a:pos x="545" y="578"/>
                </a:cxn>
                <a:cxn ang="0">
                  <a:pos x="569" y="514"/>
                </a:cxn>
                <a:cxn ang="0">
                  <a:pos x="576" y="416"/>
                </a:cxn>
                <a:cxn ang="0">
                  <a:pos x="551" y="313"/>
                </a:cxn>
              </a:cxnLst>
              <a:rect l="0" t="0" r="r" b="b"/>
              <a:pathLst>
                <a:path w="577" h="704">
                  <a:moveTo>
                    <a:pt x="537" y="279"/>
                  </a:moveTo>
                  <a:lnTo>
                    <a:pt x="492" y="184"/>
                  </a:lnTo>
                  <a:lnTo>
                    <a:pt x="430" y="213"/>
                  </a:lnTo>
                  <a:lnTo>
                    <a:pt x="386" y="115"/>
                  </a:lnTo>
                  <a:lnTo>
                    <a:pt x="376" y="97"/>
                  </a:lnTo>
                  <a:lnTo>
                    <a:pt x="365" y="82"/>
                  </a:lnTo>
                  <a:lnTo>
                    <a:pt x="352" y="66"/>
                  </a:lnTo>
                  <a:lnTo>
                    <a:pt x="338" y="52"/>
                  </a:lnTo>
                  <a:lnTo>
                    <a:pt x="323" y="39"/>
                  </a:lnTo>
                  <a:lnTo>
                    <a:pt x="307" y="28"/>
                  </a:lnTo>
                  <a:lnTo>
                    <a:pt x="289" y="19"/>
                  </a:lnTo>
                  <a:lnTo>
                    <a:pt x="271" y="11"/>
                  </a:lnTo>
                  <a:lnTo>
                    <a:pt x="251" y="5"/>
                  </a:lnTo>
                  <a:lnTo>
                    <a:pt x="231" y="2"/>
                  </a:lnTo>
                  <a:lnTo>
                    <a:pt x="211" y="0"/>
                  </a:lnTo>
                  <a:lnTo>
                    <a:pt x="192" y="0"/>
                  </a:lnTo>
                  <a:lnTo>
                    <a:pt x="173" y="2"/>
                  </a:lnTo>
                  <a:lnTo>
                    <a:pt x="153" y="6"/>
                  </a:lnTo>
                  <a:lnTo>
                    <a:pt x="134" y="13"/>
                  </a:lnTo>
                  <a:lnTo>
                    <a:pt x="116" y="20"/>
                  </a:lnTo>
                  <a:lnTo>
                    <a:pt x="98" y="29"/>
                  </a:lnTo>
                  <a:lnTo>
                    <a:pt x="81" y="40"/>
                  </a:lnTo>
                  <a:lnTo>
                    <a:pt x="66" y="52"/>
                  </a:lnTo>
                  <a:lnTo>
                    <a:pt x="52" y="67"/>
                  </a:lnTo>
                  <a:lnTo>
                    <a:pt x="40" y="82"/>
                  </a:lnTo>
                  <a:lnTo>
                    <a:pt x="29" y="98"/>
                  </a:lnTo>
                  <a:lnTo>
                    <a:pt x="19" y="117"/>
                  </a:lnTo>
                  <a:lnTo>
                    <a:pt x="12" y="135"/>
                  </a:lnTo>
                  <a:lnTo>
                    <a:pt x="7" y="152"/>
                  </a:lnTo>
                  <a:lnTo>
                    <a:pt x="3" y="167"/>
                  </a:lnTo>
                  <a:lnTo>
                    <a:pt x="1" y="184"/>
                  </a:lnTo>
                  <a:lnTo>
                    <a:pt x="0" y="201"/>
                  </a:lnTo>
                  <a:lnTo>
                    <a:pt x="86" y="209"/>
                  </a:lnTo>
                  <a:lnTo>
                    <a:pt x="86" y="198"/>
                  </a:lnTo>
                  <a:lnTo>
                    <a:pt x="88" y="186"/>
                  </a:lnTo>
                  <a:lnTo>
                    <a:pt x="89" y="175"/>
                  </a:lnTo>
                  <a:lnTo>
                    <a:pt x="93" y="164"/>
                  </a:lnTo>
                  <a:lnTo>
                    <a:pt x="98" y="153"/>
                  </a:lnTo>
                  <a:lnTo>
                    <a:pt x="103" y="142"/>
                  </a:lnTo>
                  <a:lnTo>
                    <a:pt x="109" y="134"/>
                  </a:lnTo>
                  <a:lnTo>
                    <a:pt x="116" y="124"/>
                  </a:lnTo>
                  <a:lnTo>
                    <a:pt x="124" y="117"/>
                  </a:lnTo>
                  <a:lnTo>
                    <a:pt x="133" y="109"/>
                  </a:lnTo>
                  <a:lnTo>
                    <a:pt x="142" y="102"/>
                  </a:lnTo>
                  <a:lnTo>
                    <a:pt x="152" y="97"/>
                  </a:lnTo>
                  <a:lnTo>
                    <a:pt x="163" y="92"/>
                  </a:lnTo>
                  <a:lnTo>
                    <a:pt x="174" y="90"/>
                  </a:lnTo>
                  <a:lnTo>
                    <a:pt x="185" y="88"/>
                  </a:lnTo>
                  <a:lnTo>
                    <a:pt x="197" y="86"/>
                  </a:lnTo>
                  <a:lnTo>
                    <a:pt x="208" y="86"/>
                  </a:lnTo>
                  <a:lnTo>
                    <a:pt x="220" y="88"/>
                  </a:lnTo>
                  <a:lnTo>
                    <a:pt x="231" y="89"/>
                  </a:lnTo>
                  <a:lnTo>
                    <a:pt x="242" y="92"/>
                  </a:lnTo>
                  <a:lnTo>
                    <a:pt x="253" y="97"/>
                  </a:lnTo>
                  <a:lnTo>
                    <a:pt x="262" y="102"/>
                  </a:lnTo>
                  <a:lnTo>
                    <a:pt x="272" y="108"/>
                  </a:lnTo>
                  <a:lnTo>
                    <a:pt x="280" y="115"/>
                  </a:lnTo>
                  <a:lnTo>
                    <a:pt x="289" y="124"/>
                  </a:lnTo>
                  <a:lnTo>
                    <a:pt x="296" y="132"/>
                  </a:lnTo>
                  <a:lnTo>
                    <a:pt x="302" y="142"/>
                  </a:lnTo>
                  <a:lnTo>
                    <a:pt x="308" y="152"/>
                  </a:lnTo>
                  <a:lnTo>
                    <a:pt x="309" y="155"/>
                  </a:lnTo>
                  <a:lnTo>
                    <a:pt x="314" y="164"/>
                  </a:lnTo>
                  <a:lnTo>
                    <a:pt x="319" y="176"/>
                  </a:lnTo>
                  <a:lnTo>
                    <a:pt x="326" y="190"/>
                  </a:lnTo>
                  <a:lnTo>
                    <a:pt x="335" y="207"/>
                  </a:lnTo>
                  <a:lnTo>
                    <a:pt x="342" y="223"/>
                  </a:lnTo>
                  <a:lnTo>
                    <a:pt x="348" y="239"/>
                  </a:lnTo>
                  <a:lnTo>
                    <a:pt x="354" y="251"/>
                  </a:lnTo>
                  <a:lnTo>
                    <a:pt x="147" y="349"/>
                  </a:lnTo>
                  <a:lnTo>
                    <a:pt x="140" y="336"/>
                  </a:lnTo>
                  <a:lnTo>
                    <a:pt x="133" y="321"/>
                  </a:lnTo>
                  <a:lnTo>
                    <a:pt x="124" y="304"/>
                  </a:lnTo>
                  <a:lnTo>
                    <a:pt x="116" y="288"/>
                  </a:lnTo>
                  <a:lnTo>
                    <a:pt x="109" y="274"/>
                  </a:lnTo>
                  <a:lnTo>
                    <a:pt x="103" y="263"/>
                  </a:lnTo>
                  <a:lnTo>
                    <a:pt x="99" y="255"/>
                  </a:lnTo>
                  <a:lnTo>
                    <a:pt x="98" y="252"/>
                  </a:lnTo>
                  <a:lnTo>
                    <a:pt x="95" y="246"/>
                  </a:lnTo>
                  <a:lnTo>
                    <a:pt x="93" y="240"/>
                  </a:lnTo>
                  <a:lnTo>
                    <a:pt x="90" y="234"/>
                  </a:lnTo>
                  <a:lnTo>
                    <a:pt x="89" y="228"/>
                  </a:lnTo>
                  <a:lnTo>
                    <a:pt x="3" y="239"/>
                  </a:lnTo>
                  <a:lnTo>
                    <a:pt x="6" y="251"/>
                  </a:lnTo>
                  <a:lnTo>
                    <a:pt x="11" y="264"/>
                  </a:lnTo>
                  <a:lnTo>
                    <a:pt x="14" y="276"/>
                  </a:lnTo>
                  <a:lnTo>
                    <a:pt x="20" y="290"/>
                  </a:lnTo>
                  <a:lnTo>
                    <a:pt x="71" y="385"/>
                  </a:lnTo>
                  <a:lnTo>
                    <a:pt x="17" y="411"/>
                  </a:lnTo>
                  <a:lnTo>
                    <a:pt x="61" y="505"/>
                  </a:lnTo>
                  <a:lnTo>
                    <a:pt x="78" y="538"/>
                  </a:lnTo>
                  <a:lnTo>
                    <a:pt x="98" y="568"/>
                  </a:lnTo>
                  <a:lnTo>
                    <a:pt x="119" y="596"/>
                  </a:lnTo>
                  <a:lnTo>
                    <a:pt x="144" y="621"/>
                  </a:lnTo>
                  <a:lnTo>
                    <a:pt x="169" y="644"/>
                  </a:lnTo>
                  <a:lnTo>
                    <a:pt x="196" y="664"/>
                  </a:lnTo>
                  <a:lnTo>
                    <a:pt x="223" y="679"/>
                  </a:lnTo>
                  <a:lnTo>
                    <a:pt x="251" y="692"/>
                  </a:lnTo>
                  <a:lnTo>
                    <a:pt x="269" y="698"/>
                  </a:lnTo>
                  <a:lnTo>
                    <a:pt x="288" y="701"/>
                  </a:lnTo>
                  <a:lnTo>
                    <a:pt x="305" y="702"/>
                  </a:lnTo>
                  <a:lnTo>
                    <a:pt x="323" y="704"/>
                  </a:lnTo>
                  <a:lnTo>
                    <a:pt x="340" y="702"/>
                  </a:lnTo>
                  <a:lnTo>
                    <a:pt x="357" y="699"/>
                  </a:lnTo>
                  <a:lnTo>
                    <a:pt x="372" y="694"/>
                  </a:lnTo>
                  <a:lnTo>
                    <a:pt x="388" y="688"/>
                  </a:lnTo>
                  <a:lnTo>
                    <a:pt x="390" y="687"/>
                  </a:lnTo>
                  <a:lnTo>
                    <a:pt x="393" y="685"/>
                  </a:lnTo>
                  <a:lnTo>
                    <a:pt x="395" y="684"/>
                  </a:lnTo>
                  <a:lnTo>
                    <a:pt x="398" y="683"/>
                  </a:lnTo>
                  <a:lnTo>
                    <a:pt x="398" y="685"/>
                  </a:lnTo>
                  <a:lnTo>
                    <a:pt x="403" y="684"/>
                  </a:lnTo>
                  <a:lnTo>
                    <a:pt x="409" y="683"/>
                  </a:lnTo>
                  <a:lnTo>
                    <a:pt x="416" y="679"/>
                  </a:lnTo>
                  <a:lnTo>
                    <a:pt x="423" y="676"/>
                  </a:lnTo>
                  <a:lnTo>
                    <a:pt x="429" y="672"/>
                  </a:lnTo>
                  <a:lnTo>
                    <a:pt x="436" y="669"/>
                  </a:lnTo>
                  <a:lnTo>
                    <a:pt x="444" y="664"/>
                  </a:lnTo>
                  <a:lnTo>
                    <a:pt x="451" y="660"/>
                  </a:lnTo>
                  <a:lnTo>
                    <a:pt x="457" y="656"/>
                  </a:lnTo>
                  <a:lnTo>
                    <a:pt x="463" y="653"/>
                  </a:lnTo>
                  <a:lnTo>
                    <a:pt x="468" y="650"/>
                  </a:lnTo>
                  <a:lnTo>
                    <a:pt x="471" y="648"/>
                  </a:lnTo>
                  <a:lnTo>
                    <a:pt x="486" y="640"/>
                  </a:lnTo>
                  <a:lnTo>
                    <a:pt x="501" y="630"/>
                  </a:lnTo>
                  <a:lnTo>
                    <a:pt x="514" y="619"/>
                  </a:lnTo>
                  <a:lnTo>
                    <a:pt x="526" y="607"/>
                  </a:lnTo>
                  <a:lnTo>
                    <a:pt x="536" y="592"/>
                  </a:lnTo>
                  <a:lnTo>
                    <a:pt x="545" y="578"/>
                  </a:lnTo>
                  <a:lnTo>
                    <a:pt x="554" y="561"/>
                  </a:lnTo>
                  <a:lnTo>
                    <a:pt x="561" y="543"/>
                  </a:lnTo>
                  <a:lnTo>
                    <a:pt x="569" y="514"/>
                  </a:lnTo>
                  <a:lnTo>
                    <a:pt x="576" y="482"/>
                  </a:lnTo>
                  <a:lnTo>
                    <a:pt x="577" y="449"/>
                  </a:lnTo>
                  <a:lnTo>
                    <a:pt x="576" y="416"/>
                  </a:lnTo>
                  <a:lnTo>
                    <a:pt x="571" y="380"/>
                  </a:lnTo>
                  <a:lnTo>
                    <a:pt x="562" y="347"/>
                  </a:lnTo>
                  <a:lnTo>
                    <a:pt x="551" y="313"/>
                  </a:lnTo>
                  <a:lnTo>
                    <a:pt x="537" y="27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8" name="Freeform 59"/>
            <p:cNvSpPr>
              <a:spLocks/>
            </p:cNvSpPr>
            <p:nvPr/>
          </p:nvSpPr>
          <p:spPr bwMode="auto">
            <a:xfrm>
              <a:off x="1944737" y="1866156"/>
              <a:ext cx="172194" cy="73521"/>
            </a:xfrm>
            <a:custGeom>
              <a:avLst/>
              <a:gdLst/>
              <a:ahLst/>
              <a:cxnLst>
                <a:cxn ang="0">
                  <a:pos x="86" y="8"/>
                </a:cxn>
                <a:cxn ang="0">
                  <a:pos x="0" y="0"/>
                </a:cxn>
                <a:cxn ang="0">
                  <a:pos x="0" y="10"/>
                </a:cxn>
                <a:cxn ang="0">
                  <a:pos x="1" y="20"/>
                </a:cxn>
                <a:cxn ang="0">
                  <a:pos x="2" y="28"/>
                </a:cxn>
                <a:cxn ang="0">
                  <a:pos x="3" y="38"/>
                </a:cxn>
                <a:cxn ang="0">
                  <a:pos x="89" y="27"/>
                </a:cxn>
                <a:cxn ang="0">
                  <a:pos x="88" y="22"/>
                </a:cxn>
                <a:cxn ang="0">
                  <a:pos x="88" y="17"/>
                </a:cxn>
                <a:cxn ang="0">
                  <a:pos x="87" y="12"/>
                </a:cxn>
                <a:cxn ang="0">
                  <a:pos x="86" y="8"/>
                </a:cxn>
              </a:cxnLst>
              <a:rect l="0" t="0" r="r" b="b"/>
              <a:pathLst>
                <a:path w="89" h="38">
                  <a:moveTo>
                    <a:pt x="86" y="8"/>
                  </a:moveTo>
                  <a:lnTo>
                    <a:pt x="0" y="0"/>
                  </a:lnTo>
                  <a:lnTo>
                    <a:pt x="0" y="10"/>
                  </a:lnTo>
                  <a:lnTo>
                    <a:pt x="1" y="20"/>
                  </a:lnTo>
                  <a:lnTo>
                    <a:pt x="2" y="28"/>
                  </a:lnTo>
                  <a:lnTo>
                    <a:pt x="3" y="38"/>
                  </a:lnTo>
                  <a:lnTo>
                    <a:pt x="89" y="27"/>
                  </a:lnTo>
                  <a:lnTo>
                    <a:pt x="88" y="22"/>
                  </a:lnTo>
                  <a:lnTo>
                    <a:pt x="88" y="17"/>
                  </a:lnTo>
                  <a:lnTo>
                    <a:pt x="87" y="12"/>
                  </a:lnTo>
                  <a:lnTo>
                    <a:pt x="86" y="8"/>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9" name="Freeform 98"/>
            <p:cNvSpPr>
              <a:spLocks/>
            </p:cNvSpPr>
            <p:nvPr/>
          </p:nvSpPr>
          <p:spPr bwMode="auto">
            <a:xfrm>
              <a:off x="3146227" y="1792635"/>
              <a:ext cx="154781" cy="125760"/>
            </a:xfrm>
            <a:custGeom>
              <a:avLst/>
              <a:gdLst/>
              <a:ahLst/>
              <a:cxnLst>
                <a:cxn ang="0">
                  <a:pos x="67" y="0"/>
                </a:cxn>
                <a:cxn ang="0">
                  <a:pos x="0" y="47"/>
                </a:cxn>
                <a:cxn ang="0">
                  <a:pos x="14" y="65"/>
                </a:cxn>
                <a:cxn ang="0">
                  <a:pos x="80" y="18"/>
                </a:cxn>
                <a:cxn ang="0">
                  <a:pos x="67" y="0"/>
                </a:cxn>
              </a:cxnLst>
              <a:rect l="0" t="0" r="r" b="b"/>
              <a:pathLst>
                <a:path w="80" h="65">
                  <a:moveTo>
                    <a:pt x="67" y="0"/>
                  </a:moveTo>
                  <a:lnTo>
                    <a:pt x="0" y="47"/>
                  </a:lnTo>
                  <a:lnTo>
                    <a:pt x="14" y="65"/>
                  </a:lnTo>
                  <a:lnTo>
                    <a:pt x="80" y="18"/>
                  </a:lnTo>
                  <a:lnTo>
                    <a:pt x="6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0" name="Freeform 99"/>
            <p:cNvSpPr>
              <a:spLocks/>
            </p:cNvSpPr>
            <p:nvPr/>
          </p:nvSpPr>
          <p:spPr bwMode="auto">
            <a:xfrm>
              <a:off x="3078510" y="1670745"/>
              <a:ext cx="141238" cy="141238"/>
            </a:xfrm>
            <a:custGeom>
              <a:avLst/>
              <a:gdLst/>
              <a:ahLst/>
              <a:cxnLst>
                <a:cxn ang="0">
                  <a:pos x="57" y="0"/>
                </a:cxn>
                <a:cxn ang="0">
                  <a:pos x="0" y="59"/>
                </a:cxn>
                <a:cxn ang="0">
                  <a:pos x="17" y="73"/>
                </a:cxn>
                <a:cxn ang="0">
                  <a:pos x="73" y="15"/>
                </a:cxn>
                <a:cxn ang="0">
                  <a:pos x="57" y="0"/>
                </a:cxn>
              </a:cxnLst>
              <a:rect l="0" t="0" r="r" b="b"/>
              <a:pathLst>
                <a:path w="73" h="73">
                  <a:moveTo>
                    <a:pt x="57" y="0"/>
                  </a:moveTo>
                  <a:lnTo>
                    <a:pt x="0" y="59"/>
                  </a:lnTo>
                  <a:lnTo>
                    <a:pt x="17" y="73"/>
                  </a:lnTo>
                  <a:lnTo>
                    <a:pt x="73" y="15"/>
                  </a:lnTo>
                  <a:lnTo>
                    <a:pt x="57"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1" name="Freeform 100"/>
            <p:cNvSpPr>
              <a:spLocks/>
            </p:cNvSpPr>
            <p:nvPr/>
          </p:nvSpPr>
          <p:spPr bwMode="auto">
            <a:xfrm>
              <a:off x="2999185" y="1581745"/>
              <a:ext cx="116086" cy="158651"/>
            </a:xfrm>
            <a:custGeom>
              <a:avLst/>
              <a:gdLst/>
              <a:ahLst/>
              <a:cxnLst>
                <a:cxn ang="0">
                  <a:pos x="40" y="0"/>
                </a:cxn>
                <a:cxn ang="0">
                  <a:pos x="0" y="70"/>
                </a:cxn>
                <a:cxn ang="0">
                  <a:pos x="20" y="82"/>
                </a:cxn>
                <a:cxn ang="0">
                  <a:pos x="60" y="11"/>
                </a:cxn>
                <a:cxn ang="0">
                  <a:pos x="40" y="0"/>
                </a:cxn>
              </a:cxnLst>
              <a:rect l="0" t="0" r="r" b="b"/>
              <a:pathLst>
                <a:path w="60" h="82">
                  <a:moveTo>
                    <a:pt x="40" y="0"/>
                  </a:moveTo>
                  <a:lnTo>
                    <a:pt x="0" y="70"/>
                  </a:lnTo>
                  <a:lnTo>
                    <a:pt x="20" y="82"/>
                  </a:lnTo>
                  <a:lnTo>
                    <a:pt x="60" y="11"/>
                  </a:lnTo>
                  <a:lnTo>
                    <a:pt x="40" y="0"/>
                  </a:lnTo>
                  <a:close/>
                </a:path>
              </a:pathLst>
            </a:custGeom>
            <a:solidFill>
              <a:srgbClr val="FF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2" name="Freeform 101"/>
            <p:cNvSpPr>
              <a:spLocks/>
            </p:cNvSpPr>
            <p:nvPr/>
          </p:nvSpPr>
          <p:spPr bwMode="auto">
            <a:xfrm>
              <a:off x="1983433" y="1517898"/>
              <a:ext cx="758428" cy="688777"/>
            </a:xfrm>
            <a:custGeom>
              <a:avLst/>
              <a:gdLst/>
              <a:ahLst/>
              <a:cxnLst>
                <a:cxn ang="0">
                  <a:pos x="6" y="225"/>
                </a:cxn>
                <a:cxn ang="0">
                  <a:pos x="3" y="155"/>
                </a:cxn>
                <a:cxn ang="0">
                  <a:pos x="18" y="104"/>
                </a:cxn>
                <a:cxn ang="0">
                  <a:pos x="37" y="74"/>
                </a:cxn>
                <a:cxn ang="0">
                  <a:pos x="60" y="47"/>
                </a:cxn>
                <a:cxn ang="0">
                  <a:pos x="89" y="25"/>
                </a:cxn>
                <a:cxn ang="0">
                  <a:pos x="121" y="10"/>
                </a:cxn>
                <a:cxn ang="0">
                  <a:pos x="155" y="1"/>
                </a:cxn>
                <a:cxn ang="0">
                  <a:pos x="190" y="0"/>
                </a:cxn>
                <a:cxn ang="0">
                  <a:pos x="226" y="5"/>
                </a:cxn>
                <a:cxn ang="0">
                  <a:pos x="260" y="17"/>
                </a:cxn>
                <a:cxn ang="0">
                  <a:pos x="291" y="35"/>
                </a:cxn>
                <a:cxn ang="0">
                  <a:pos x="317" y="59"/>
                </a:cxn>
                <a:cxn ang="0">
                  <a:pos x="338" y="87"/>
                </a:cxn>
                <a:cxn ang="0">
                  <a:pos x="347" y="107"/>
                </a:cxn>
                <a:cxn ang="0">
                  <a:pos x="357" y="127"/>
                </a:cxn>
                <a:cxn ang="0">
                  <a:pos x="373" y="159"/>
                </a:cxn>
                <a:cxn ang="0">
                  <a:pos x="386" y="189"/>
                </a:cxn>
                <a:cxn ang="0">
                  <a:pos x="387" y="203"/>
                </a:cxn>
                <a:cxn ang="0">
                  <a:pos x="352" y="220"/>
                </a:cxn>
                <a:cxn ang="0">
                  <a:pos x="300" y="110"/>
                </a:cxn>
                <a:cxn ang="0">
                  <a:pos x="283" y="88"/>
                </a:cxn>
                <a:cxn ang="0">
                  <a:pos x="264" y="71"/>
                </a:cxn>
                <a:cxn ang="0">
                  <a:pos x="241" y="57"/>
                </a:cxn>
                <a:cxn ang="0">
                  <a:pos x="214" y="48"/>
                </a:cxn>
                <a:cxn ang="0">
                  <a:pos x="189" y="45"/>
                </a:cxn>
                <a:cxn ang="0">
                  <a:pos x="162" y="46"/>
                </a:cxn>
                <a:cxn ang="0">
                  <a:pos x="136" y="53"/>
                </a:cxn>
                <a:cxn ang="0">
                  <a:pos x="112" y="64"/>
                </a:cxn>
                <a:cxn ang="0">
                  <a:pos x="90" y="81"/>
                </a:cxn>
                <a:cxn ang="0">
                  <a:pos x="73" y="100"/>
                </a:cxn>
                <a:cxn ang="0">
                  <a:pos x="58" y="123"/>
                </a:cxn>
                <a:cxn ang="0">
                  <a:pos x="47" y="161"/>
                </a:cxn>
                <a:cxn ang="0">
                  <a:pos x="50" y="214"/>
                </a:cxn>
                <a:cxn ang="0">
                  <a:pos x="108" y="336"/>
                </a:cxn>
                <a:cxn ang="0">
                  <a:pos x="18" y="259"/>
                </a:cxn>
              </a:cxnLst>
              <a:rect l="0" t="0" r="r" b="b"/>
              <a:pathLst>
                <a:path w="392" h="356">
                  <a:moveTo>
                    <a:pt x="18" y="259"/>
                  </a:moveTo>
                  <a:lnTo>
                    <a:pt x="6" y="225"/>
                  </a:lnTo>
                  <a:lnTo>
                    <a:pt x="0" y="190"/>
                  </a:lnTo>
                  <a:lnTo>
                    <a:pt x="3" y="155"/>
                  </a:lnTo>
                  <a:lnTo>
                    <a:pt x="11" y="121"/>
                  </a:lnTo>
                  <a:lnTo>
                    <a:pt x="18" y="104"/>
                  </a:lnTo>
                  <a:lnTo>
                    <a:pt x="26" y="88"/>
                  </a:lnTo>
                  <a:lnTo>
                    <a:pt x="37" y="74"/>
                  </a:lnTo>
                  <a:lnTo>
                    <a:pt x="47" y="59"/>
                  </a:lnTo>
                  <a:lnTo>
                    <a:pt x="60" y="47"/>
                  </a:lnTo>
                  <a:lnTo>
                    <a:pt x="74" y="35"/>
                  </a:lnTo>
                  <a:lnTo>
                    <a:pt x="89" y="25"/>
                  </a:lnTo>
                  <a:lnTo>
                    <a:pt x="104" y="17"/>
                  </a:lnTo>
                  <a:lnTo>
                    <a:pt x="121" y="10"/>
                  </a:lnTo>
                  <a:lnTo>
                    <a:pt x="138" y="5"/>
                  </a:lnTo>
                  <a:lnTo>
                    <a:pt x="155" y="1"/>
                  </a:lnTo>
                  <a:lnTo>
                    <a:pt x="173" y="0"/>
                  </a:lnTo>
                  <a:lnTo>
                    <a:pt x="190" y="0"/>
                  </a:lnTo>
                  <a:lnTo>
                    <a:pt x="208" y="1"/>
                  </a:lnTo>
                  <a:lnTo>
                    <a:pt x="226" y="5"/>
                  </a:lnTo>
                  <a:lnTo>
                    <a:pt x="243" y="10"/>
                  </a:lnTo>
                  <a:lnTo>
                    <a:pt x="260" y="17"/>
                  </a:lnTo>
                  <a:lnTo>
                    <a:pt x="276" y="25"/>
                  </a:lnTo>
                  <a:lnTo>
                    <a:pt x="291" y="35"/>
                  </a:lnTo>
                  <a:lnTo>
                    <a:pt x="304" y="46"/>
                  </a:lnTo>
                  <a:lnTo>
                    <a:pt x="317" y="59"/>
                  </a:lnTo>
                  <a:lnTo>
                    <a:pt x="328" y="73"/>
                  </a:lnTo>
                  <a:lnTo>
                    <a:pt x="338" y="87"/>
                  </a:lnTo>
                  <a:lnTo>
                    <a:pt x="346" y="103"/>
                  </a:lnTo>
                  <a:lnTo>
                    <a:pt x="347" y="107"/>
                  </a:lnTo>
                  <a:lnTo>
                    <a:pt x="352" y="115"/>
                  </a:lnTo>
                  <a:lnTo>
                    <a:pt x="357" y="127"/>
                  </a:lnTo>
                  <a:lnTo>
                    <a:pt x="364" y="142"/>
                  </a:lnTo>
                  <a:lnTo>
                    <a:pt x="373" y="159"/>
                  </a:lnTo>
                  <a:lnTo>
                    <a:pt x="380" y="174"/>
                  </a:lnTo>
                  <a:lnTo>
                    <a:pt x="386" y="189"/>
                  </a:lnTo>
                  <a:lnTo>
                    <a:pt x="392" y="201"/>
                  </a:lnTo>
                  <a:lnTo>
                    <a:pt x="387" y="203"/>
                  </a:lnTo>
                  <a:lnTo>
                    <a:pt x="387" y="203"/>
                  </a:lnTo>
                  <a:lnTo>
                    <a:pt x="352" y="220"/>
                  </a:lnTo>
                  <a:lnTo>
                    <a:pt x="306" y="122"/>
                  </a:lnTo>
                  <a:lnTo>
                    <a:pt x="300" y="110"/>
                  </a:lnTo>
                  <a:lnTo>
                    <a:pt x="292" y="99"/>
                  </a:lnTo>
                  <a:lnTo>
                    <a:pt x="283" y="88"/>
                  </a:lnTo>
                  <a:lnTo>
                    <a:pt x="275" y="80"/>
                  </a:lnTo>
                  <a:lnTo>
                    <a:pt x="264" y="71"/>
                  </a:lnTo>
                  <a:lnTo>
                    <a:pt x="253" y="63"/>
                  </a:lnTo>
                  <a:lnTo>
                    <a:pt x="241" y="57"/>
                  </a:lnTo>
                  <a:lnTo>
                    <a:pt x="228" y="52"/>
                  </a:lnTo>
                  <a:lnTo>
                    <a:pt x="214" y="48"/>
                  </a:lnTo>
                  <a:lnTo>
                    <a:pt x="202" y="46"/>
                  </a:lnTo>
                  <a:lnTo>
                    <a:pt x="189" y="45"/>
                  </a:lnTo>
                  <a:lnTo>
                    <a:pt x="176" y="45"/>
                  </a:lnTo>
                  <a:lnTo>
                    <a:pt x="162" y="46"/>
                  </a:lnTo>
                  <a:lnTo>
                    <a:pt x="149" y="48"/>
                  </a:lnTo>
                  <a:lnTo>
                    <a:pt x="136" y="53"/>
                  </a:lnTo>
                  <a:lnTo>
                    <a:pt x="124" y="58"/>
                  </a:lnTo>
                  <a:lnTo>
                    <a:pt x="112" y="64"/>
                  </a:lnTo>
                  <a:lnTo>
                    <a:pt x="101" y="73"/>
                  </a:lnTo>
                  <a:lnTo>
                    <a:pt x="90" y="81"/>
                  </a:lnTo>
                  <a:lnTo>
                    <a:pt x="81" y="90"/>
                  </a:lnTo>
                  <a:lnTo>
                    <a:pt x="73" y="100"/>
                  </a:lnTo>
                  <a:lnTo>
                    <a:pt x="64" y="111"/>
                  </a:lnTo>
                  <a:lnTo>
                    <a:pt x="58" y="123"/>
                  </a:lnTo>
                  <a:lnTo>
                    <a:pt x="53" y="136"/>
                  </a:lnTo>
                  <a:lnTo>
                    <a:pt x="47" y="161"/>
                  </a:lnTo>
                  <a:lnTo>
                    <a:pt x="46" y="188"/>
                  </a:lnTo>
                  <a:lnTo>
                    <a:pt x="50" y="214"/>
                  </a:lnTo>
                  <a:lnTo>
                    <a:pt x="58" y="240"/>
                  </a:lnTo>
                  <a:lnTo>
                    <a:pt x="108" y="336"/>
                  </a:lnTo>
                  <a:lnTo>
                    <a:pt x="70" y="356"/>
                  </a:lnTo>
                  <a:lnTo>
                    <a:pt x="18" y="25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3" name="Freeform 102"/>
            <p:cNvSpPr>
              <a:spLocks/>
            </p:cNvSpPr>
            <p:nvPr/>
          </p:nvSpPr>
          <p:spPr bwMode="auto">
            <a:xfrm>
              <a:off x="2027932" y="1964829"/>
              <a:ext cx="828080" cy="833884"/>
            </a:xfrm>
            <a:custGeom>
              <a:avLst/>
              <a:gdLst/>
              <a:ahLst/>
              <a:cxnLst>
                <a:cxn ang="0">
                  <a:pos x="337" y="418"/>
                </a:cxn>
                <a:cxn ang="0">
                  <a:pos x="323" y="424"/>
                </a:cxn>
                <a:cxn ang="0">
                  <a:pos x="309" y="427"/>
                </a:cxn>
                <a:cxn ang="0">
                  <a:pos x="293" y="430"/>
                </a:cxn>
                <a:cxn ang="0">
                  <a:pos x="278" y="431"/>
                </a:cxn>
                <a:cxn ang="0">
                  <a:pos x="263" y="431"/>
                </a:cxn>
                <a:cxn ang="0">
                  <a:pos x="247" y="429"/>
                </a:cxn>
                <a:cxn ang="0">
                  <a:pos x="230" y="425"/>
                </a:cxn>
                <a:cxn ang="0">
                  <a:pos x="214" y="420"/>
                </a:cxn>
                <a:cxn ang="0">
                  <a:pos x="188" y="409"/>
                </a:cxn>
                <a:cxn ang="0">
                  <a:pos x="162" y="394"/>
                </a:cxn>
                <a:cxn ang="0">
                  <a:pos x="137" y="375"/>
                </a:cxn>
                <a:cxn ang="0">
                  <a:pos x="114" y="355"/>
                </a:cxn>
                <a:cxn ang="0">
                  <a:pos x="91" y="331"/>
                </a:cxn>
                <a:cxn ang="0">
                  <a:pos x="72" y="304"/>
                </a:cxn>
                <a:cxn ang="0">
                  <a:pos x="52" y="275"/>
                </a:cxn>
                <a:cxn ang="0">
                  <a:pos x="37" y="245"/>
                </a:cxn>
                <a:cxn ang="0">
                  <a:pos x="35" y="242"/>
                </a:cxn>
                <a:cxn ang="0">
                  <a:pos x="32" y="235"/>
                </a:cxn>
                <a:cxn ang="0">
                  <a:pos x="27" y="224"/>
                </a:cxn>
                <a:cxn ang="0">
                  <a:pos x="21" y="212"/>
                </a:cxn>
                <a:cxn ang="0">
                  <a:pos x="15" y="200"/>
                </a:cxn>
                <a:cxn ang="0">
                  <a:pos x="9" y="187"/>
                </a:cxn>
                <a:cxn ang="0">
                  <a:pos x="4" y="176"/>
                </a:cxn>
                <a:cxn ang="0">
                  <a:pos x="0" y="168"/>
                </a:cxn>
                <a:cxn ang="0">
                  <a:pos x="356" y="0"/>
                </a:cxn>
                <a:cxn ang="0">
                  <a:pos x="391" y="75"/>
                </a:cxn>
                <a:cxn ang="0">
                  <a:pos x="412" y="128"/>
                </a:cxn>
                <a:cxn ang="0">
                  <a:pos x="425" y="183"/>
                </a:cxn>
                <a:cxn ang="0">
                  <a:pos x="428" y="234"/>
                </a:cxn>
                <a:cxn ang="0">
                  <a:pos x="426" y="282"/>
                </a:cxn>
                <a:cxn ang="0">
                  <a:pos x="414" y="326"/>
                </a:cxn>
                <a:cxn ang="0">
                  <a:pos x="396" y="365"/>
                </a:cxn>
                <a:cxn ang="0">
                  <a:pos x="369" y="395"/>
                </a:cxn>
                <a:cxn ang="0">
                  <a:pos x="337" y="418"/>
                </a:cxn>
              </a:cxnLst>
              <a:rect l="0" t="0" r="r" b="b"/>
              <a:pathLst>
                <a:path w="428" h="431">
                  <a:moveTo>
                    <a:pt x="337" y="418"/>
                  </a:moveTo>
                  <a:lnTo>
                    <a:pt x="323" y="424"/>
                  </a:lnTo>
                  <a:lnTo>
                    <a:pt x="309" y="427"/>
                  </a:lnTo>
                  <a:lnTo>
                    <a:pt x="293" y="430"/>
                  </a:lnTo>
                  <a:lnTo>
                    <a:pt x="278" y="431"/>
                  </a:lnTo>
                  <a:lnTo>
                    <a:pt x="263" y="431"/>
                  </a:lnTo>
                  <a:lnTo>
                    <a:pt x="247" y="429"/>
                  </a:lnTo>
                  <a:lnTo>
                    <a:pt x="230" y="425"/>
                  </a:lnTo>
                  <a:lnTo>
                    <a:pt x="214" y="420"/>
                  </a:lnTo>
                  <a:lnTo>
                    <a:pt x="188" y="409"/>
                  </a:lnTo>
                  <a:lnTo>
                    <a:pt x="162" y="394"/>
                  </a:lnTo>
                  <a:lnTo>
                    <a:pt x="137" y="375"/>
                  </a:lnTo>
                  <a:lnTo>
                    <a:pt x="114" y="355"/>
                  </a:lnTo>
                  <a:lnTo>
                    <a:pt x="91" y="331"/>
                  </a:lnTo>
                  <a:lnTo>
                    <a:pt x="72" y="304"/>
                  </a:lnTo>
                  <a:lnTo>
                    <a:pt x="52" y="275"/>
                  </a:lnTo>
                  <a:lnTo>
                    <a:pt x="37" y="245"/>
                  </a:lnTo>
                  <a:lnTo>
                    <a:pt x="35" y="242"/>
                  </a:lnTo>
                  <a:lnTo>
                    <a:pt x="32" y="235"/>
                  </a:lnTo>
                  <a:lnTo>
                    <a:pt x="27" y="224"/>
                  </a:lnTo>
                  <a:lnTo>
                    <a:pt x="21" y="212"/>
                  </a:lnTo>
                  <a:lnTo>
                    <a:pt x="15" y="200"/>
                  </a:lnTo>
                  <a:lnTo>
                    <a:pt x="9" y="187"/>
                  </a:lnTo>
                  <a:lnTo>
                    <a:pt x="4" y="176"/>
                  </a:lnTo>
                  <a:lnTo>
                    <a:pt x="0" y="168"/>
                  </a:lnTo>
                  <a:lnTo>
                    <a:pt x="356" y="0"/>
                  </a:lnTo>
                  <a:lnTo>
                    <a:pt x="391" y="75"/>
                  </a:lnTo>
                  <a:lnTo>
                    <a:pt x="412" y="128"/>
                  </a:lnTo>
                  <a:lnTo>
                    <a:pt x="425" y="183"/>
                  </a:lnTo>
                  <a:lnTo>
                    <a:pt x="428" y="234"/>
                  </a:lnTo>
                  <a:lnTo>
                    <a:pt x="426" y="282"/>
                  </a:lnTo>
                  <a:lnTo>
                    <a:pt x="414" y="326"/>
                  </a:lnTo>
                  <a:lnTo>
                    <a:pt x="396" y="365"/>
                  </a:lnTo>
                  <a:lnTo>
                    <a:pt x="369" y="395"/>
                  </a:lnTo>
                  <a:lnTo>
                    <a:pt x="337" y="418"/>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4" name="Freeform 103"/>
            <p:cNvSpPr>
              <a:spLocks/>
            </p:cNvSpPr>
            <p:nvPr/>
          </p:nvSpPr>
          <p:spPr bwMode="auto">
            <a:xfrm>
              <a:off x="2027932" y="1964829"/>
              <a:ext cx="698450" cy="831949"/>
            </a:xfrm>
            <a:custGeom>
              <a:avLst/>
              <a:gdLst/>
              <a:ahLst/>
              <a:cxnLst>
                <a:cxn ang="0">
                  <a:pos x="237" y="425"/>
                </a:cxn>
                <a:cxn ang="0">
                  <a:pos x="211" y="414"/>
                </a:cxn>
                <a:cxn ang="0">
                  <a:pos x="185" y="398"/>
                </a:cxn>
                <a:cxn ang="0">
                  <a:pos x="160" y="380"/>
                </a:cxn>
                <a:cxn ang="0">
                  <a:pos x="137" y="360"/>
                </a:cxn>
                <a:cxn ang="0">
                  <a:pos x="114" y="335"/>
                </a:cxn>
                <a:cxn ang="0">
                  <a:pos x="95" y="309"/>
                </a:cxn>
                <a:cxn ang="0">
                  <a:pos x="75" y="280"/>
                </a:cxn>
                <a:cxn ang="0">
                  <a:pos x="60" y="250"/>
                </a:cxn>
                <a:cxn ang="0">
                  <a:pos x="58" y="247"/>
                </a:cxn>
                <a:cxn ang="0">
                  <a:pos x="55" y="240"/>
                </a:cxn>
                <a:cxn ang="0">
                  <a:pos x="50" y="229"/>
                </a:cxn>
                <a:cxn ang="0">
                  <a:pos x="44" y="217"/>
                </a:cxn>
                <a:cxn ang="0">
                  <a:pos x="38" y="204"/>
                </a:cxn>
                <a:cxn ang="0">
                  <a:pos x="32" y="191"/>
                </a:cxn>
                <a:cxn ang="0">
                  <a:pos x="27" y="181"/>
                </a:cxn>
                <a:cxn ang="0">
                  <a:pos x="23" y="173"/>
                </a:cxn>
                <a:cxn ang="0">
                  <a:pos x="361" y="12"/>
                </a:cxn>
                <a:cxn ang="0">
                  <a:pos x="356" y="0"/>
                </a:cxn>
                <a:cxn ang="0">
                  <a:pos x="0" y="168"/>
                </a:cxn>
                <a:cxn ang="0">
                  <a:pos x="4" y="176"/>
                </a:cxn>
                <a:cxn ang="0">
                  <a:pos x="9" y="187"/>
                </a:cxn>
                <a:cxn ang="0">
                  <a:pos x="15" y="200"/>
                </a:cxn>
                <a:cxn ang="0">
                  <a:pos x="21" y="212"/>
                </a:cxn>
                <a:cxn ang="0">
                  <a:pos x="27" y="224"/>
                </a:cxn>
                <a:cxn ang="0">
                  <a:pos x="32" y="235"/>
                </a:cxn>
                <a:cxn ang="0">
                  <a:pos x="35" y="242"/>
                </a:cxn>
                <a:cxn ang="0">
                  <a:pos x="37" y="245"/>
                </a:cxn>
                <a:cxn ang="0">
                  <a:pos x="52" y="275"/>
                </a:cxn>
                <a:cxn ang="0">
                  <a:pos x="72" y="304"/>
                </a:cxn>
                <a:cxn ang="0">
                  <a:pos x="91" y="331"/>
                </a:cxn>
                <a:cxn ang="0">
                  <a:pos x="114" y="355"/>
                </a:cxn>
                <a:cxn ang="0">
                  <a:pos x="137" y="375"/>
                </a:cxn>
                <a:cxn ang="0">
                  <a:pos x="162" y="394"/>
                </a:cxn>
                <a:cxn ang="0">
                  <a:pos x="188" y="409"/>
                </a:cxn>
                <a:cxn ang="0">
                  <a:pos x="214" y="420"/>
                </a:cxn>
                <a:cxn ang="0">
                  <a:pos x="219" y="421"/>
                </a:cxn>
                <a:cxn ang="0">
                  <a:pos x="225" y="424"/>
                </a:cxn>
                <a:cxn ang="0">
                  <a:pos x="230" y="425"/>
                </a:cxn>
                <a:cxn ang="0">
                  <a:pos x="236" y="426"/>
                </a:cxn>
                <a:cxn ang="0">
                  <a:pos x="241" y="427"/>
                </a:cxn>
                <a:cxn ang="0">
                  <a:pos x="246" y="429"/>
                </a:cxn>
                <a:cxn ang="0">
                  <a:pos x="252" y="430"/>
                </a:cxn>
                <a:cxn ang="0">
                  <a:pos x="257" y="430"/>
                </a:cxn>
                <a:cxn ang="0">
                  <a:pos x="252" y="429"/>
                </a:cxn>
                <a:cxn ang="0">
                  <a:pos x="247" y="427"/>
                </a:cxn>
                <a:cxn ang="0">
                  <a:pos x="242" y="426"/>
                </a:cxn>
                <a:cxn ang="0">
                  <a:pos x="237" y="425"/>
                </a:cxn>
              </a:cxnLst>
              <a:rect l="0" t="0" r="r" b="b"/>
              <a:pathLst>
                <a:path w="361" h="430">
                  <a:moveTo>
                    <a:pt x="237" y="425"/>
                  </a:moveTo>
                  <a:lnTo>
                    <a:pt x="211" y="414"/>
                  </a:lnTo>
                  <a:lnTo>
                    <a:pt x="185" y="398"/>
                  </a:lnTo>
                  <a:lnTo>
                    <a:pt x="160" y="380"/>
                  </a:lnTo>
                  <a:lnTo>
                    <a:pt x="137" y="360"/>
                  </a:lnTo>
                  <a:lnTo>
                    <a:pt x="114" y="335"/>
                  </a:lnTo>
                  <a:lnTo>
                    <a:pt x="95" y="309"/>
                  </a:lnTo>
                  <a:lnTo>
                    <a:pt x="75" y="280"/>
                  </a:lnTo>
                  <a:lnTo>
                    <a:pt x="60" y="250"/>
                  </a:lnTo>
                  <a:lnTo>
                    <a:pt x="58" y="247"/>
                  </a:lnTo>
                  <a:lnTo>
                    <a:pt x="55" y="240"/>
                  </a:lnTo>
                  <a:lnTo>
                    <a:pt x="50" y="229"/>
                  </a:lnTo>
                  <a:lnTo>
                    <a:pt x="44" y="217"/>
                  </a:lnTo>
                  <a:lnTo>
                    <a:pt x="38" y="204"/>
                  </a:lnTo>
                  <a:lnTo>
                    <a:pt x="32" y="191"/>
                  </a:lnTo>
                  <a:lnTo>
                    <a:pt x="27" y="181"/>
                  </a:lnTo>
                  <a:lnTo>
                    <a:pt x="23" y="173"/>
                  </a:lnTo>
                  <a:lnTo>
                    <a:pt x="361" y="12"/>
                  </a:lnTo>
                  <a:lnTo>
                    <a:pt x="356" y="0"/>
                  </a:lnTo>
                  <a:lnTo>
                    <a:pt x="0" y="168"/>
                  </a:lnTo>
                  <a:lnTo>
                    <a:pt x="4" y="176"/>
                  </a:lnTo>
                  <a:lnTo>
                    <a:pt x="9" y="187"/>
                  </a:lnTo>
                  <a:lnTo>
                    <a:pt x="15" y="200"/>
                  </a:lnTo>
                  <a:lnTo>
                    <a:pt x="21" y="212"/>
                  </a:lnTo>
                  <a:lnTo>
                    <a:pt x="27" y="224"/>
                  </a:lnTo>
                  <a:lnTo>
                    <a:pt x="32" y="235"/>
                  </a:lnTo>
                  <a:lnTo>
                    <a:pt x="35" y="242"/>
                  </a:lnTo>
                  <a:lnTo>
                    <a:pt x="37" y="245"/>
                  </a:lnTo>
                  <a:lnTo>
                    <a:pt x="52" y="275"/>
                  </a:lnTo>
                  <a:lnTo>
                    <a:pt x="72" y="304"/>
                  </a:lnTo>
                  <a:lnTo>
                    <a:pt x="91" y="331"/>
                  </a:lnTo>
                  <a:lnTo>
                    <a:pt x="114" y="355"/>
                  </a:lnTo>
                  <a:lnTo>
                    <a:pt x="137" y="375"/>
                  </a:lnTo>
                  <a:lnTo>
                    <a:pt x="162" y="394"/>
                  </a:lnTo>
                  <a:lnTo>
                    <a:pt x="188" y="409"/>
                  </a:lnTo>
                  <a:lnTo>
                    <a:pt x="214" y="420"/>
                  </a:lnTo>
                  <a:lnTo>
                    <a:pt x="219" y="421"/>
                  </a:lnTo>
                  <a:lnTo>
                    <a:pt x="225" y="424"/>
                  </a:lnTo>
                  <a:lnTo>
                    <a:pt x="230" y="425"/>
                  </a:lnTo>
                  <a:lnTo>
                    <a:pt x="236" y="426"/>
                  </a:lnTo>
                  <a:lnTo>
                    <a:pt x="241" y="427"/>
                  </a:lnTo>
                  <a:lnTo>
                    <a:pt x="246" y="429"/>
                  </a:lnTo>
                  <a:lnTo>
                    <a:pt x="252" y="430"/>
                  </a:lnTo>
                  <a:lnTo>
                    <a:pt x="257" y="430"/>
                  </a:lnTo>
                  <a:lnTo>
                    <a:pt x="252" y="429"/>
                  </a:lnTo>
                  <a:lnTo>
                    <a:pt x="247" y="427"/>
                  </a:lnTo>
                  <a:lnTo>
                    <a:pt x="242" y="426"/>
                  </a:lnTo>
                  <a:lnTo>
                    <a:pt x="237" y="425"/>
                  </a:lnTo>
                  <a:close/>
                </a:path>
              </a:pathLst>
            </a:custGeom>
            <a:solidFill>
              <a:srgbClr val="E5E5E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5" name="Freeform 104"/>
            <p:cNvSpPr>
              <a:spLocks/>
            </p:cNvSpPr>
            <p:nvPr/>
          </p:nvSpPr>
          <p:spPr bwMode="auto">
            <a:xfrm>
              <a:off x="2749600" y="1885504"/>
              <a:ext cx="270867" cy="826145"/>
            </a:xfrm>
            <a:custGeom>
              <a:avLst/>
              <a:gdLst/>
              <a:ahLst/>
              <a:cxnLst>
                <a:cxn ang="0">
                  <a:pos x="126" y="324"/>
                </a:cxn>
                <a:cxn ang="0">
                  <a:pos x="120" y="340"/>
                </a:cxn>
                <a:cxn ang="0">
                  <a:pos x="112" y="356"/>
                </a:cxn>
                <a:cxn ang="0">
                  <a:pos x="104" y="369"/>
                </a:cxn>
                <a:cxn ang="0">
                  <a:pos x="94" y="383"/>
                </a:cxn>
                <a:cxn ang="0">
                  <a:pos x="83" y="393"/>
                </a:cxn>
                <a:cxn ang="0">
                  <a:pos x="72" y="403"/>
                </a:cxn>
                <a:cxn ang="0">
                  <a:pos x="60" y="412"/>
                </a:cxn>
                <a:cxn ang="0">
                  <a:pos x="47" y="419"/>
                </a:cxn>
                <a:cxn ang="0">
                  <a:pos x="43" y="421"/>
                </a:cxn>
                <a:cxn ang="0">
                  <a:pos x="39" y="422"/>
                </a:cxn>
                <a:cxn ang="0">
                  <a:pos x="35" y="425"/>
                </a:cxn>
                <a:cxn ang="0">
                  <a:pos x="30" y="427"/>
                </a:cxn>
                <a:cxn ang="0">
                  <a:pos x="49" y="397"/>
                </a:cxn>
                <a:cxn ang="0">
                  <a:pos x="63" y="363"/>
                </a:cxn>
                <a:cxn ang="0">
                  <a:pos x="72" y="326"/>
                </a:cxn>
                <a:cxn ang="0">
                  <a:pos x="76" y="284"/>
                </a:cxn>
                <a:cxn ang="0">
                  <a:pos x="74" y="242"/>
                </a:cxn>
                <a:cxn ang="0">
                  <a:pos x="68" y="197"/>
                </a:cxn>
                <a:cxn ang="0">
                  <a:pos x="54" y="153"/>
                </a:cxn>
                <a:cxn ang="0">
                  <a:pos x="36" y="108"/>
                </a:cxn>
                <a:cxn ang="0">
                  <a:pos x="0" y="31"/>
                </a:cxn>
                <a:cxn ang="0">
                  <a:pos x="66" y="0"/>
                </a:cxn>
                <a:cxn ang="0">
                  <a:pos x="103" y="76"/>
                </a:cxn>
                <a:cxn ang="0">
                  <a:pos x="116" y="108"/>
                </a:cxn>
                <a:cxn ang="0">
                  <a:pos x="127" y="140"/>
                </a:cxn>
                <a:cxn ang="0">
                  <a:pos x="134" y="173"/>
                </a:cxn>
                <a:cxn ang="0">
                  <a:pos x="139" y="205"/>
                </a:cxn>
                <a:cxn ang="0">
                  <a:pos x="140" y="236"/>
                </a:cxn>
                <a:cxn ang="0">
                  <a:pos x="139" y="268"/>
                </a:cxn>
                <a:cxn ang="0">
                  <a:pos x="134" y="297"/>
                </a:cxn>
                <a:cxn ang="0">
                  <a:pos x="126" y="324"/>
                </a:cxn>
              </a:cxnLst>
              <a:rect l="0" t="0" r="r" b="b"/>
              <a:pathLst>
                <a:path w="140" h="427">
                  <a:moveTo>
                    <a:pt x="126" y="324"/>
                  </a:moveTo>
                  <a:lnTo>
                    <a:pt x="120" y="340"/>
                  </a:lnTo>
                  <a:lnTo>
                    <a:pt x="112" y="356"/>
                  </a:lnTo>
                  <a:lnTo>
                    <a:pt x="104" y="369"/>
                  </a:lnTo>
                  <a:lnTo>
                    <a:pt x="94" y="383"/>
                  </a:lnTo>
                  <a:lnTo>
                    <a:pt x="83" y="393"/>
                  </a:lnTo>
                  <a:lnTo>
                    <a:pt x="72" y="403"/>
                  </a:lnTo>
                  <a:lnTo>
                    <a:pt x="60" y="412"/>
                  </a:lnTo>
                  <a:lnTo>
                    <a:pt x="47" y="419"/>
                  </a:lnTo>
                  <a:lnTo>
                    <a:pt x="43" y="421"/>
                  </a:lnTo>
                  <a:lnTo>
                    <a:pt x="39" y="422"/>
                  </a:lnTo>
                  <a:lnTo>
                    <a:pt x="35" y="425"/>
                  </a:lnTo>
                  <a:lnTo>
                    <a:pt x="30" y="427"/>
                  </a:lnTo>
                  <a:lnTo>
                    <a:pt x="49" y="397"/>
                  </a:lnTo>
                  <a:lnTo>
                    <a:pt x="63" y="363"/>
                  </a:lnTo>
                  <a:lnTo>
                    <a:pt x="72" y="326"/>
                  </a:lnTo>
                  <a:lnTo>
                    <a:pt x="76" y="284"/>
                  </a:lnTo>
                  <a:lnTo>
                    <a:pt x="74" y="242"/>
                  </a:lnTo>
                  <a:lnTo>
                    <a:pt x="68" y="197"/>
                  </a:lnTo>
                  <a:lnTo>
                    <a:pt x="54" y="153"/>
                  </a:lnTo>
                  <a:lnTo>
                    <a:pt x="36" y="108"/>
                  </a:lnTo>
                  <a:lnTo>
                    <a:pt x="0" y="31"/>
                  </a:lnTo>
                  <a:lnTo>
                    <a:pt x="66" y="0"/>
                  </a:lnTo>
                  <a:lnTo>
                    <a:pt x="103" y="76"/>
                  </a:lnTo>
                  <a:lnTo>
                    <a:pt x="116" y="108"/>
                  </a:lnTo>
                  <a:lnTo>
                    <a:pt x="127" y="140"/>
                  </a:lnTo>
                  <a:lnTo>
                    <a:pt x="134" y="173"/>
                  </a:lnTo>
                  <a:lnTo>
                    <a:pt x="139" y="205"/>
                  </a:lnTo>
                  <a:lnTo>
                    <a:pt x="140" y="236"/>
                  </a:lnTo>
                  <a:lnTo>
                    <a:pt x="139" y="268"/>
                  </a:lnTo>
                  <a:lnTo>
                    <a:pt x="134" y="297"/>
                  </a:lnTo>
                  <a:lnTo>
                    <a:pt x="126" y="324"/>
                  </a:lnTo>
                  <a:close/>
                </a:path>
              </a:pathLst>
            </a:custGeom>
            <a:solidFill>
              <a:srgbClr val="7F7F7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6" name="Freeform 105"/>
            <p:cNvSpPr>
              <a:spLocks/>
            </p:cNvSpPr>
            <p:nvPr/>
          </p:nvSpPr>
          <p:spPr bwMode="auto">
            <a:xfrm>
              <a:off x="2391668" y="2229892"/>
              <a:ext cx="263128" cy="359866"/>
            </a:xfrm>
            <a:custGeom>
              <a:avLst/>
              <a:gdLst/>
              <a:ahLst/>
              <a:cxnLst>
                <a:cxn ang="0">
                  <a:pos x="136" y="150"/>
                </a:cxn>
                <a:cxn ang="0">
                  <a:pos x="77" y="69"/>
                </a:cxn>
                <a:cxn ang="0">
                  <a:pos x="82" y="59"/>
                </a:cxn>
                <a:cxn ang="0">
                  <a:pos x="86" y="48"/>
                </a:cxn>
                <a:cxn ang="0">
                  <a:pos x="84" y="37"/>
                </a:cxn>
                <a:cxn ang="0">
                  <a:pos x="82" y="27"/>
                </a:cxn>
                <a:cxn ang="0">
                  <a:pos x="77" y="19"/>
                </a:cxn>
                <a:cxn ang="0">
                  <a:pos x="72" y="12"/>
                </a:cxn>
                <a:cxn ang="0">
                  <a:pos x="66" y="7"/>
                </a:cxn>
                <a:cxn ang="0">
                  <a:pos x="59" y="4"/>
                </a:cxn>
                <a:cxn ang="0">
                  <a:pos x="51" y="1"/>
                </a:cxn>
                <a:cxn ang="0">
                  <a:pos x="43" y="0"/>
                </a:cxn>
                <a:cxn ang="0">
                  <a:pos x="35" y="1"/>
                </a:cxn>
                <a:cxn ang="0">
                  <a:pos x="26" y="4"/>
                </a:cxn>
                <a:cxn ang="0">
                  <a:pos x="12" y="13"/>
                </a:cxn>
                <a:cxn ang="0">
                  <a:pos x="2" y="28"/>
                </a:cxn>
                <a:cxn ang="0">
                  <a:pos x="0" y="44"/>
                </a:cxn>
                <a:cxn ang="0">
                  <a:pos x="2" y="60"/>
                </a:cxn>
                <a:cxn ang="0">
                  <a:pos x="8" y="70"/>
                </a:cxn>
                <a:cxn ang="0">
                  <a:pos x="15" y="77"/>
                </a:cxn>
                <a:cxn ang="0">
                  <a:pos x="25" y="82"/>
                </a:cxn>
                <a:cxn ang="0">
                  <a:pos x="35" y="86"/>
                </a:cxn>
                <a:cxn ang="0">
                  <a:pos x="52" y="186"/>
                </a:cxn>
                <a:cxn ang="0">
                  <a:pos x="136" y="150"/>
                </a:cxn>
              </a:cxnLst>
              <a:rect l="0" t="0" r="r" b="b"/>
              <a:pathLst>
                <a:path w="136" h="186">
                  <a:moveTo>
                    <a:pt x="136" y="150"/>
                  </a:moveTo>
                  <a:lnTo>
                    <a:pt x="77" y="69"/>
                  </a:lnTo>
                  <a:lnTo>
                    <a:pt x="82" y="59"/>
                  </a:lnTo>
                  <a:lnTo>
                    <a:pt x="86" y="48"/>
                  </a:lnTo>
                  <a:lnTo>
                    <a:pt x="84" y="37"/>
                  </a:lnTo>
                  <a:lnTo>
                    <a:pt x="82" y="27"/>
                  </a:lnTo>
                  <a:lnTo>
                    <a:pt x="77" y="19"/>
                  </a:lnTo>
                  <a:lnTo>
                    <a:pt x="72" y="12"/>
                  </a:lnTo>
                  <a:lnTo>
                    <a:pt x="66" y="7"/>
                  </a:lnTo>
                  <a:lnTo>
                    <a:pt x="59" y="4"/>
                  </a:lnTo>
                  <a:lnTo>
                    <a:pt x="51" y="1"/>
                  </a:lnTo>
                  <a:lnTo>
                    <a:pt x="43" y="0"/>
                  </a:lnTo>
                  <a:lnTo>
                    <a:pt x="35" y="1"/>
                  </a:lnTo>
                  <a:lnTo>
                    <a:pt x="26" y="4"/>
                  </a:lnTo>
                  <a:lnTo>
                    <a:pt x="12" y="13"/>
                  </a:lnTo>
                  <a:lnTo>
                    <a:pt x="2" y="28"/>
                  </a:lnTo>
                  <a:lnTo>
                    <a:pt x="0" y="44"/>
                  </a:lnTo>
                  <a:lnTo>
                    <a:pt x="2" y="60"/>
                  </a:lnTo>
                  <a:lnTo>
                    <a:pt x="8" y="70"/>
                  </a:lnTo>
                  <a:lnTo>
                    <a:pt x="15" y="77"/>
                  </a:lnTo>
                  <a:lnTo>
                    <a:pt x="25" y="82"/>
                  </a:lnTo>
                  <a:lnTo>
                    <a:pt x="35" y="86"/>
                  </a:lnTo>
                  <a:lnTo>
                    <a:pt x="52" y="186"/>
                  </a:lnTo>
                  <a:lnTo>
                    <a:pt x="136" y="15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121"/>
          <p:cNvGrpSpPr/>
          <p:nvPr/>
        </p:nvGrpSpPr>
        <p:grpSpPr>
          <a:xfrm>
            <a:off x="613029" y="2285805"/>
            <a:ext cx="2057400" cy="1691640"/>
            <a:chOff x="334963" y="2640013"/>
            <a:chExt cx="3094037" cy="2541587"/>
          </a:xfrm>
        </p:grpSpPr>
        <p:sp>
          <p:nvSpPr>
            <p:cNvPr id="123" name="AutoShape 3"/>
            <p:cNvSpPr>
              <a:spLocks noChangeAspect="1" noChangeArrowheads="1" noTextEdit="1"/>
            </p:cNvSpPr>
            <p:nvPr/>
          </p:nvSpPr>
          <p:spPr bwMode="auto">
            <a:xfrm>
              <a:off x="334963" y="2640013"/>
              <a:ext cx="3094037" cy="254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 name="Group 205"/>
            <p:cNvGrpSpPr>
              <a:grpSpLocks/>
            </p:cNvGrpSpPr>
            <p:nvPr/>
          </p:nvGrpSpPr>
          <p:grpSpPr bwMode="auto">
            <a:xfrm>
              <a:off x="344488" y="2649538"/>
              <a:ext cx="3074987" cy="2522537"/>
              <a:chOff x="217" y="1669"/>
              <a:chExt cx="1937" cy="1589"/>
            </a:xfrm>
          </p:grpSpPr>
          <p:sp>
            <p:nvSpPr>
              <p:cNvPr id="469" name="Freeform 5"/>
              <p:cNvSpPr>
                <a:spLocks/>
              </p:cNvSpPr>
              <p:nvPr/>
            </p:nvSpPr>
            <p:spPr bwMode="auto">
              <a:xfrm>
                <a:off x="217" y="1669"/>
                <a:ext cx="1937" cy="1589"/>
              </a:xfrm>
              <a:custGeom>
                <a:avLst/>
                <a:gdLst/>
                <a:ahLst/>
                <a:cxnLst>
                  <a:cxn ang="0">
                    <a:pos x="1934" y="1244"/>
                  </a:cxn>
                  <a:cxn ang="0">
                    <a:pos x="1930" y="1234"/>
                  </a:cxn>
                  <a:cxn ang="0">
                    <a:pos x="1918" y="1222"/>
                  </a:cxn>
                  <a:cxn ang="0">
                    <a:pos x="1899" y="1212"/>
                  </a:cxn>
                  <a:cxn ang="0">
                    <a:pos x="1883" y="1209"/>
                  </a:cxn>
                  <a:cxn ang="0">
                    <a:pos x="1082" y="978"/>
                  </a:cxn>
                  <a:cxn ang="0">
                    <a:pos x="1051" y="557"/>
                  </a:cxn>
                  <a:cxn ang="0">
                    <a:pos x="1022" y="162"/>
                  </a:cxn>
                  <a:cxn ang="0">
                    <a:pos x="1013" y="133"/>
                  </a:cxn>
                  <a:cxn ang="0">
                    <a:pos x="987" y="114"/>
                  </a:cxn>
                  <a:cxn ang="0">
                    <a:pos x="965" y="111"/>
                  </a:cxn>
                  <a:cxn ang="0">
                    <a:pos x="79" y="3"/>
                  </a:cxn>
                  <a:cxn ang="0">
                    <a:pos x="67" y="3"/>
                  </a:cxn>
                  <a:cxn ang="0">
                    <a:pos x="45" y="3"/>
                  </a:cxn>
                  <a:cxn ang="0">
                    <a:pos x="19" y="16"/>
                  </a:cxn>
                  <a:cxn ang="0">
                    <a:pos x="7" y="35"/>
                  </a:cxn>
                  <a:cxn ang="0">
                    <a:pos x="0" y="73"/>
                  </a:cxn>
                  <a:cxn ang="0">
                    <a:pos x="0" y="89"/>
                  </a:cxn>
                  <a:cxn ang="0">
                    <a:pos x="41" y="620"/>
                  </a:cxn>
                  <a:cxn ang="0">
                    <a:pos x="79" y="1117"/>
                  </a:cxn>
                  <a:cxn ang="0">
                    <a:pos x="83" y="1155"/>
                  </a:cxn>
                  <a:cxn ang="0">
                    <a:pos x="83" y="1168"/>
                  </a:cxn>
                  <a:cxn ang="0">
                    <a:pos x="86" y="1174"/>
                  </a:cxn>
                  <a:cxn ang="0">
                    <a:pos x="98" y="1193"/>
                  </a:cxn>
                  <a:cxn ang="0">
                    <a:pos x="124" y="1206"/>
                  </a:cxn>
                  <a:cxn ang="0">
                    <a:pos x="133" y="1209"/>
                  </a:cxn>
                  <a:cxn ang="0">
                    <a:pos x="146" y="1228"/>
                  </a:cxn>
                  <a:cxn ang="0">
                    <a:pos x="178" y="1250"/>
                  </a:cxn>
                  <a:cxn ang="0">
                    <a:pos x="190" y="1253"/>
                  </a:cxn>
                  <a:cxn ang="0">
                    <a:pos x="1022" y="1573"/>
                  </a:cxn>
                  <a:cxn ang="0">
                    <a:pos x="1101" y="1589"/>
                  </a:cxn>
                  <a:cxn ang="0">
                    <a:pos x="1146" y="1582"/>
                  </a:cxn>
                  <a:cxn ang="0">
                    <a:pos x="1177" y="1573"/>
                  </a:cxn>
                  <a:cxn ang="0">
                    <a:pos x="1788" y="1374"/>
                  </a:cxn>
                  <a:cxn ang="0">
                    <a:pos x="1854" y="1351"/>
                  </a:cxn>
                  <a:cxn ang="0">
                    <a:pos x="1886" y="1342"/>
                  </a:cxn>
                  <a:cxn ang="0">
                    <a:pos x="1918" y="1323"/>
                  </a:cxn>
                  <a:cxn ang="0">
                    <a:pos x="1927" y="1301"/>
                  </a:cxn>
                  <a:cxn ang="0">
                    <a:pos x="1934" y="1269"/>
                  </a:cxn>
                  <a:cxn ang="0">
                    <a:pos x="1934" y="1269"/>
                  </a:cxn>
                  <a:cxn ang="0">
                    <a:pos x="1934" y="1266"/>
                  </a:cxn>
                  <a:cxn ang="0">
                    <a:pos x="1937" y="1256"/>
                  </a:cxn>
                  <a:cxn ang="0">
                    <a:pos x="1937" y="1247"/>
                  </a:cxn>
                </a:cxnLst>
                <a:rect l="0" t="0" r="r" b="b"/>
                <a:pathLst>
                  <a:path w="1937" h="1589">
                    <a:moveTo>
                      <a:pt x="1937" y="1247"/>
                    </a:moveTo>
                    <a:lnTo>
                      <a:pt x="1937" y="1247"/>
                    </a:lnTo>
                    <a:lnTo>
                      <a:pt x="1934" y="1244"/>
                    </a:lnTo>
                    <a:lnTo>
                      <a:pt x="1934" y="1241"/>
                    </a:lnTo>
                    <a:lnTo>
                      <a:pt x="1934" y="1241"/>
                    </a:lnTo>
                    <a:lnTo>
                      <a:pt x="1930" y="1234"/>
                    </a:lnTo>
                    <a:lnTo>
                      <a:pt x="1930" y="1234"/>
                    </a:lnTo>
                    <a:lnTo>
                      <a:pt x="1924" y="1228"/>
                    </a:lnTo>
                    <a:lnTo>
                      <a:pt x="1918" y="1222"/>
                    </a:lnTo>
                    <a:lnTo>
                      <a:pt x="1918" y="1222"/>
                    </a:lnTo>
                    <a:lnTo>
                      <a:pt x="1899" y="1212"/>
                    </a:lnTo>
                    <a:lnTo>
                      <a:pt x="1899" y="1212"/>
                    </a:lnTo>
                    <a:lnTo>
                      <a:pt x="1896" y="1212"/>
                    </a:lnTo>
                    <a:lnTo>
                      <a:pt x="1896" y="1212"/>
                    </a:lnTo>
                    <a:lnTo>
                      <a:pt x="1883" y="1209"/>
                    </a:lnTo>
                    <a:lnTo>
                      <a:pt x="1883" y="1209"/>
                    </a:lnTo>
                    <a:lnTo>
                      <a:pt x="1481" y="1092"/>
                    </a:lnTo>
                    <a:lnTo>
                      <a:pt x="1082" y="978"/>
                    </a:lnTo>
                    <a:lnTo>
                      <a:pt x="1082" y="978"/>
                    </a:lnTo>
                    <a:lnTo>
                      <a:pt x="1051" y="557"/>
                    </a:lnTo>
                    <a:lnTo>
                      <a:pt x="1051" y="557"/>
                    </a:lnTo>
                    <a:lnTo>
                      <a:pt x="1032" y="291"/>
                    </a:lnTo>
                    <a:lnTo>
                      <a:pt x="1032" y="291"/>
                    </a:lnTo>
                    <a:lnTo>
                      <a:pt x="1022" y="162"/>
                    </a:lnTo>
                    <a:lnTo>
                      <a:pt x="1022" y="162"/>
                    </a:lnTo>
                    <a:lnTo>
                      <a:pt x="1019" y="146"/>
                    </a:lnTo>
                    <a:lnTo>
                      <a:pt x="1013" y="133"/>
                    </a:lnTo>
                    <a:lnTo>
                      <a:pt x="1013" y="133"/>
                    </a:lnTo>
                    <a:lnTo>
                      <a:pt x="1000" y="121"/>
                    </a:lnTo>
                    <a:lnTo>
                      <a:pt x="987" y="114"/>
                    </a:lnTo>
                    <a:lnTo>
                      <a:pt x="987" y="114"/>
                    </a:lnTo>
                    <a:lnTo>
                      <a:pt x="965" y="111"/>
                    </a:lnTo>
                    <a:lnTo>
                      <a:pt x="965" y="111"/>
                    </a:lnTo>
                    <a:lnTo>
                      <a:pt x="956" y="108"/>
                    </a:lnTo>
                    <a:lnTo>
                      <a:pt x="956" y="108"/>
                    </a:lnTo>
                    <a:lnTo>
                      <a:pt x="79" y="3"/>
                    </a:lnTo>
                    <a:lnTo>
                      <a:pt x="79" y="3"/>
                    </a:lnTo>
                    <a:lnTo>
                      <a:pt x="67" y="3"/>
                    </a:lnTo>
                    <a:lnTo>
                      <a:pt x="67" y="3"/>
                    </a:lnTo>
                    <a:lnTo>
                      <a:pt x="57" y="0"/>
                    </a:lnTo>
                    <a:lnTo>
                      <a:pt x="57" y="0"/>
                    </a:lnTo>
                    <a:lnTo>
                      <a:pt x="45" y="3"/>
                    </a:lnTo>
                    <a:lnTo>
                      <a:pt x="29" y="10"/>
                    </a:lnTo>
                    <a:lnTo>
                      <a:pt x="29" y="10"/>
                    </a:lnTo>
                    <a:lnTo>
                      <a:pt x="19" y="16"/>
                    </a:lnTo>
                    <a:lnTo>
                      <a:pt x="13" y="22"/>
                    </a:lnTo>
                    <a:lnTo>
                      <a:pt x="13" y="22"/>
                    </a:lnTo>
                    <a:lnTo>
                      <a:pt x="7" y="35"/>
                    </a:lnTo>
                    <a:lnTo>
                      <a:pt x="3" y="48"/>
                    </a:lnTo>
                    <a:lnTo>
                      <a:pt x="3" y="48"/>
                    </a:lnTo>
                    <a:lnTo>
                      <a:pt x="0" y="73"/>
                    </a:lnTo>
                    <a:lnTo>
                      <a:pt x="0" y="73"/>
                    </a:lnTo>
                    <a:lnTo>
                      <a:pt x="0" y="89"/>
                    </a:lnTo>
                    <a:lnTo>
                      <a:pt x="0" y="89"/>
                    </a:lnTo>
                    <a:lnTo>
                      <a:pt x="0" y="89"/>
                    </a:lnTo>
                    <a:lnTo>
                      <a:pt x="41" y="620"/>
                    </a:lnTo>
                    <a:lnTo>
                      <a:pt x="41" y="620"/>
                    </a:lnTo>
                    <a:lnTo>
                      <a:pt x="70" y="991"/>
                    </a:lnTo>
                    <a:lnTo>
                      <a:pt x="70" y="991"/>
                    </a:lnTo>
                    <a:lnTo>
                      <a:pt x="79" y="1117"/>
                    </a:lnTo>
                    <a:lnTo>
                      <a:pt x="79" y="1117"/>
                    </a:lnTo>
                    <a:lnTo>
                      <a:pt x="83" y="1155"/>
                    </a:lnTo>
                    <a:lnTo>
                      <a:pt x="83" y="1155"/>
                    </a:lnTo>
                    <a:lnTo>
                      <a:pt x="83" y="1165"/>
                    </a:lnTo>
                    <a:lnTo>
                      <a:pt x="83" y="1165"/>
                    </a:lnTo>
                    <a:lnTo>
                      <a:pt x="83" y="1168"/>
                    </a:lnTo>
                    <a:lnTo>
                      <a:pt x="83" y="1168"/>
                    </a:lnTo>
                    <a:lnTo>
                      <a:pt x="86" y="1174"/>
                    </a:lnTo>
                    <a:lnTo>
                      <a:pt x="86" y="1174"/>
                    </a:lnTo>
                    <a:lnTo>
                      <a:pt x="86" y="1174"/>
                    </a:lnTo>
                    <a:lnTo>
                      <a:pt x="89" y="1184"/>
                    </a:lnTo>
                    <a:lnTo>
                      <a:pt x="98" y="1193"/>
                    </a:lnTo>
                    <a:lnTo>
                      <a:pt x="98" y="1193"/>
                    </a:lnTo>
                    <a:lnTo>
                      <a:pt x="111" y="1199"/>
                    </a:lnTo>
                    <a:lnTo>
                      <a:pt x="124" y="1206"/>
                    </a:lnTo>
                    <a:lnTo>
                      <a:pt x="124" y="1206"/>
                    </a:lnTo>
                    <a:lnTo>
                      <a:pt x="133" y="1209"/>
                    </a:lnTo>
                    <a:lnTo>
                      <a:pt x="133" y="1209"/>
                    </a:lnTo>
                    <a:lnTo>
                      <a:pt x="140" y="1218"/>
                    </a:lnTo>
                    <a:lnTo>
                      <a:pt x="146" y="1228"/>
                    </a:lnTo>
                    <a:lnTo>
                      <a:pt x="146" y="1228"/>
                    </a:lnTo>
                    <a:lnTo>
                      <a:pt x="162" y="1241"/>
                    </a:lnTo>
                    <a:lnTo>
                      <a:pt x="178" y="1250"/>
                    </a:lnTo>
                    <a:lnTo>
                      <a:pt x="178" y="1250"/>
                    </a:lnTo>
                    <a:lnTo>
                      <a:pt x="178" y="1250"/>
                    </a:lnTo>
                    <a:lnTo>
                      <a:pt x="178" y="1250"/>
                    </a:lnTo>
                    <a:lnTo>
                      <a:pt x="190" y="1253"/>
                    </a:lnTo>
                    <a:lnTo>
                      <a:pt x="190" y="1253"/>
                    </a:lnTo>
                    <a:lnTo>
                      <a:pt x="1022" y="1573"/>
                    </a:lnTo>
                    <a:lnTo>
                      <a:pt x="1022" y="1573"/>
                    </a:lnTo>
                    <a:lnTo>
                      <a:pt x="1044" y="1582"/>
                    </a:lnTo>
                    <a:lnTo>
                      <a:pt x="1067" y="1586"/>
                    </a:lnTo>
                    <a:lnTo>
                      <a:pt x="1101" y="1589"/>
                    </a:lnTo>
                    <a:lnTo>
                      <a:pt x="1101" y="1589"/>
                    </a:lnTo>
                    <a:lnTo>
                      <a:pt x="1130" y="1586"/>
                    </a:lnTo>
                    <a:lnTo>
                      <a:pt x="1146" y="1582"/>
                    </a:lnTo>
                    <a:lnTo>
                      <a:pt x="1146" y="1582"/>
                    </a:lnTo>
                    <a:lnTo>
                      <a:pt x="1177" y="1573"/>
                    </a:lnTo>
                    <a:lnTo>
                      <a:pt x="1177" y="1573"/>
                    </a:lnTo>
                    <a:lnTo>
                      <a:pt x="1576" y="1443"/>
                    </a:lnTo>
                    <a:lnTo>
                      <a:pt x="1576" y="1443"/>
                    </a:lnTo>
                    <a:lnTo>
                      <a:pt x="1788" y="1374"/>
                    </a:lnTo>
                    <a:lnTo>
                      <a:pt x="1788" y="1374"/>
                    </a:lnTo>
                    <a:lnTo>
                      <a:pt x="1854" y="1351"/>
                    </a:lnTo>
                    <a:lnTo>
                      <a:pt x="1854" y="1351"/>
                    </a:lnTo>
                    <a:lnTo>
                      <a:pt x="1877" y="1345"/>
                    </a:lnTo>
                    <a:lnTo>
                      <a:pt x="1877" y="1345"/>
                    </a:lnTo>
                    <a:lnTo>
                      <a:pt x="1886" y="1342"/>
                    </a:lnTo>
                    <a:lnTo>
                      <a:pt x="1886" y="1342"/>
                    </a:lnTo>
                    <a:lnTo>
                      <a:pt x="1902" y="1332"/>
                    </a:lnTo>
                    <a:lnTo>
                      <a:pt x="1918" y="1323"/>
                    </a:lnTo>
                    <a:lnTo>
                      <a:pt x="1918" y="1323"/>
                    </a:lnTo>
                    <a:lnTo>
                      <a:pt x="1924" y="1310"/>
                    </a:lnTo>
                    <a:lnTo>
                      <a:pt x="1927" y="1301"/>
                    </a:lnTo>
                    <a:lnTo>
                      <a:pt x="1927" y="1301"/>
                    </a:lnTo>
                    <a:lnTo>
                      <a:pt x="1927" y="1301"/>
                    </a:lnTo>
                    <a:lnTo>
                      <a:pt x="1934" y="1269"/>
                    </a:lnTo>
                    <a:lnTo>
                      <a:pt x="1934" y="1269"/>
                    </a:lnTo>
                    <a:lnTo>
                      <a:pt x="1934" y="1269"/>
                    </a:lnTo>
                    <a:lnTo>
                      <a:pt x="1934" y="1269"/>
                    </a:lnTo>
                    <a:lnTo>
                      <a:pt x="1934" y="1266"/>
                    </a:lnTo>
                    <a:lnTo>
                      <a:pt x="1934" y="1266"/>
                    </a:lnTo>
                    <a:lnTo>
                      <a:pt x="1934" y="1266"/>
                    </a:lnTo>
                    <a:lnTo>
                      <a:pt x="1937" y="1260"/>
                    </a:lnTo>
                    <a:lnTo>
                      <a:pt x="1937" y="1256"/>
                    </a:lnTo>
                    <a:lnTo>
                      <a:pt x="1937" y="1256"/>
                    </a:lnTo>
                    <a:lnTo>
                      <a:pt x="1937" y="1253"/>
                    </a:lnTo>
                    <a:lnTo>
                      <a:pt x="1937" y="1253"/>
                    </a:lnTo>
                    <a:lnTo>
                      <a:pt x="1937" y="1247"/>
                    </a:lnTo>
                    <a:lnTo>
                      <a:pt x="1937" y="124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0" name="Freeform 6"/>
              <p:cNvSpPr>
                <a:spLocks/>
              </p:cNvSpPr>
              <p:nvPr/>
            </p:nvSpPr>
            <p:spPr bwMode="auto">
              <a:xfrm>
                <a:off x="265" y="1691"/>
                <a:ext cx="1015" cy="1168"/>
              </a:xfrm>
              <a:custGeom>
                <a:avLst/>
                <a:gdLst/>
                <a:ahLst/>
                <a:cxnLst>
                  <a:cxn ang="0">
                    <a:pos x="28" y="0"/>
                  </a:cxn>
                  <a:cxn ang="0">
                    <a:pos x="28" y="0"/>
                  </a:cxn>
                  <a:cxn ang="0">
                    <a:pos x="914" y="108"/>
                  </a:cxn>
                  <a:cxn ang="0">
                    <a:pos x="914" y="108"/>
                  </a:cxn>
                  <a:cxn ang="0">
                    <a:pos x="927" y="108"/>
                  </a:cxn>
                  <a:cxn ang="0">
                    <a:pos x="939" y="114"/>
                  </a:cxn>
                  <a:cxn ang="0">
                    <a:pos x="946" y="118"/>
                  </a:cxn>
                  <a:cxn ang="0">
                    <a:pos x="949" y="124"/>
                  </a:cxn>
                  <a:cxn ang="0">
                    <a:pos x="955" y="130"/>
                  </a:cxn>
                  <a:cxn ang="0">
                    <a:pos x="955" y="140"/>
                  </a:cxn>
                  <a:cxn ang="0">
                    <a:pos x="955" y="140"/>
                  </a:cxn>
                  <a:cxn ang="0">
                    <a:pos x="1015" y="978"/>
                  </a:cxn>
                  <a:cxn ang="0">
                    <a:pos x="101" y="1168"/>
                  </a:cxn>
                  <a:cxn ang="0">
                    <a:pos x="101" y="1168"/>
                  </a:cxn>
                  <a:cxn ang="0">
                    <a:pos x="98" y="1168"/>
                  </a:cxn>
                  <a:cxn ang="0">
                    <a:pos x="0" y="32"/>
                  </a:cxn>
                  <a:cxn ang="0">
                    <a:pos x="0" y="32"/>
                  </a:cxn>
                  <a:cxn ang="0">
                    <a:pos x="0" y="29"/>
                  </a:cxn>
                  <a:cxn ang="0">
                    <a:pos x="3" y="19"/>
                  </a:cxn>
                  <a:cxn ang="0">
                    <a:pos x="6" y="13"/>
                  </a:cxn>
                  <a:cxn ang="0">
                    <a:pos x="12" y="7"/>
                  </a:cxn>
                  <a:cxn ang="0">
                    <a:pos x="19" y="4"/>
                  </a:cxn>
                  <a:cxn ang="0">
                    <a:pos x="28" y="0"/>
                  </a:cxn>
                  <a:cxn ang="0">
                    <a:pos x="28" y="0"/>
                  </a:cxn>
                </a:cxnLst>
                <a:rect l="0" t="0" r="r" b="b"/>
                <a:pathLst>
                  <a:path w="1015" h="1168">
                    <a:moveTo>
                      <a:pt x="28" y="0"/>
                    </a:moveTo>
                    <a:lnTo>
                      <a:pt x="28" y="0"/>
                    </a:lnTo>
                    <a:lnTo>
                      <a:pt x="914" y="108"/>
                    </a:lnTo>
                    <a:lnTo>
                      <a:pt x="914" y="108"/>
                    </a:lnTo>
                    <a:lnTo>
                      <a:pt x="927" y="108"/>
                    </a:lnTo>
                    <a:lnTo>
                      <a:pt x="939" y="114"/>
                    </a:lnTo>
                    <a:lnTo>
                      <a:pt x="946" y="118"/>
                    </a:lnTo>
                    <a:lnTo>
                      <a:pt x="949" y="124"/>
                    </a:lnTo>
                    <a:lnTo>
                      <a:pt x="955" y="130"/>
                    </a:lnTo>
                    <a:lnTo>
                      <a:pt x="955" y="140"/>
                    </a:lnTo>
                    <a:lnTo>
                      <a:pt x="955" y="140"/>
                    </a:lnTo>
                    <a:lnTo>
                      <a:pt x="1015" y="978"/>
                    </a:lnTo>
                    <a:lnTo>
                      <a:pt x="101" y="1168"/>
                    </a:lnTo>
                    <a:lnTo>
                      <a:pt x="101" y="1168"/>
                    </a:lnTo>
                    <a:lnTo>
                      <a:pt x="98" y="1168"/>
                    </a:lnTo>
                    <a:lnTo>
                      <a:pt x="0" y="32"/>
                    </a:lnTo>
                    <a:lnTo>
                      <a:pt x="0" y="32"/>
                    </a:lnTo>
                    <a:lnTo>
                      <a:pt x="0" y="29"/>
                    </a:lnTo>
                    <a:lnTo>
                      <a:pt x="3" y="19"/>
                    </a:lnTo>
                    <a:lnTo>
                      <a:pt x="6" y="13"/>
                    </a:lnTo>
                    <a:lnTo>
                      <a:pt x="12" y="7"/>
                    </a:lnTo>
                    <a:lnTo>
                      <a:pt x="19" y="4"/>
                    </a:lnTo>
                    <a:lnTo>
                      <a:pt x="28" y="0"/>
                    </a:lnTo>
                    <a:lnTo>
                      <a:pt x="28"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1" name="Freeform 7"/>
              <p:cNvSpPr>
                <a:spLocks/>
              </p:cNvSpPr>
              <p:nvPr/>
            </p:nvSpPr>
            <p:spPr bwMode="auto">
              <a:xfrm>
                <a:off x="1132" y="1884"/>
                <a:ext cx="148" cy="817"/>
              </a:xfrm>
              <a:custGeom>
                <a:avLst/>
                <a:gdLst/>
                <a:ahLst/>
                <a:cxnLst>
                  <a:cxn ang="0">
                    <a:pos x="0" y="817"/>
                  </a:cxn>
                  <a:cxn ang="0">
                    <a:pos x="148" y="785"/>
                  </a:cxn>
                  <a:cxn ang="0">
                    <a:pos x="148" y="785"/>
                  </a:cxn>
                  <a:cxn ang="0">
                    <a:pos x="91" y="0"/>
                  </a:cxn>
                  <a:cxn ang="0">
                    <a:pos x="0" y="817"/>
                  </a:cxn>
                </a:cxnLst>
                <a:rect l="0" t="0" r="r" b="b"/>
                <a:pathLst>
                  <a:path w="148" h="817">
                    <a:moveTo>
                      <a:pt x="0" y="817"/>
                    </a:moveTo>
                    <a:lnTo>
                      <a:pt x="148" y="785"/>
                    </a:lnTo>
                    <a:lnTo>
                      <a:pt x="148" y="785"/>
                    </a:lnTo>
                    <a:lnTo>
                      <a:pt x="91" y="0"/>
                    </a:lnTo>
                    <a:lnTo>
                      <a:pt x="0" y="81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2" name="Freeform 8"/>
              <p:cNvSpPr>
                <a:spLocks/>
              </p:cNvSpPr>
              <p:nvPr/>
            </p:nvSpPr>
            <p:spPr bwMode="auto">
              <a:xfrm>
                <a:off x="1094" y="1802"/>
                <a:ext cx="129" cy="905"/>
              </a:xfrm>
              <a:custGeom>
                <a:avLst/>
                <a:gdLst/>
                <a:ahLst/>
                <a:cxnLst>
                  <a:cxn ang="0">
                    <a:pos x="126" y="29"/>
                  </a:cxn>
                  <a:cxn ang="0">
                    <a:pos x="126" y="29"/>
                  </a:cxn>
                  <a:cxn ang="0">
                    <a:pos x="123" y="16"/>
                  </a:cxn>
                  <a:cxn ang="0">
                    <a:pos x="117" y="10"/>
                  </a:cxn>
                  <a:cxn ang="0">
                    <a:pos x="110" y="3"/>
                  </a:cxn>
                  <a:cxn ang="0">
                    <a:pos x="101" y="0"/>
                  </a:cxn>
                  <a:cxn ang="0">
                    <a:pos x="0" y="905"/>
                  </a:cxn>
                  <a:cxn ang="0">
                    <a:pos x="38" y="899"/>
                  </a:cxn>
                  <a:cxn ang="0">
                    <a:pos x="129" y="82"/>
                  </a:cxn>
                  <a:cxn ang="0">
                    <a:pos x="129" y="82"/>
                  </a:cxn>
                  <a:cxn ang="0">
                    <a:pos x="126" y="29"/>
                  </a:cxn>
                  <a:cxn ang="0">
                    <a:pos x="126" y="29"/>
                  </a:cxn>
                </a:cxnLst>
                <a:rect l="0" t="0" r="r" b="b"/>
                <a:pathLst>
                  <a:path w="129" h="905">
                    <a:moveTo>
                      <a:pt x="126" y="29"/>
                    </a:moveTo>
                    <a:lnTo>
                      <a:pt x="126" y="29"/>
                    </a:lnTo>
                    <a:lnTo>
                      <a:pt x="123" y="16"/>
                    </a:lnTo>
                    <a:lnTo>
                      <a:pt x="117" y="10"/>
                    </a:lnTo>
                    <a:lnTo>
                      <a:pt x="110" y="3"/>
                    </a:lnTo>
                    <a:lnTo>
                      <a:pt x="101" y="0"/>
                    </a:lnTo>
                    <a:lnTo>
                      <a:pt x="0" y="905"/>
                    </a:lnTo>
                    <a:lnTo>
                      <a:pt x="38" y="899"/>
                    </a:lnTo>
                    <a:lnTo>
                      <a:pt x="129" y="82"/>
                    </a:lnTo>
                    <a:lnTo>
                      <a:pt x="129" y="82"/>
                    </a:lnTo>
                    <a:lnTo>
                      <a:pt x="126" y="29"/>
                    </a:lnTo>
                    <a:lnTo>
                      <a:pt x="126"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3" name="Freeform 9"/>
              <p:cNvSpPr>
                <a:spLocks/>
              </p:cNvSpPr>
              <p:nvPr/>
            </p:nvSpPr>
            <p:spPr bwMode="auto">
              <a:xfrm>
                <a:off x="1056" y="1796"/>
                <a:ext cx="139" cy="921"/>
              </a:xfrm>
              <a:custGeom>
                <a:avLst/>
                <a:gdLst/>
                <a:ahLst/>
                <a:cxnLst>
                  <a:cxn ang="0">
                    <a:pos x="123" y="3"/>
                  </a:cxn>
                  <a:cxn ang="0">
                    <a:pos x="123" y="3"/>
                  </a:cxn>
                  <a:cxn ang="0">
                    <a:pos x="104" y="0"/>
                  </a:cxn>
                  <a:cxn ang="0">
                    <a:pos x="0" y="921"/>
                  </a:cxn>
                  <a:cxn ang="0">
                    <a:pos x="38" y="911"/>
                  </a:cxn>
                  <a:cxn ang="0">
                    <a:pos x="139" y="6"/>
                  </a:cxn>
                  <a:cxn ang="0">
                    <a:pos x="139" y="6"/>
                  </a:cxn>
                  <a:cxn ang="0">
                    <a:pos x="123" y="3"/>
                  </a:cxn>
                  <a:cxn ang="0">
                    <a:pos x="123" y="3"/>
                  </a:cxn>
                </a:cxnLst>
                <a:rect l="0" t="0" r="r" b="b"/>
                <a:pathLst>
                  <a:path w="139" h="921">
                    <a:moveTo>
                      <a:pt x="123" y="3"/>
                    </a:moveTo>
                    <a:lnTo>
                      <a:pt x="123" y="3"/>
                    </a:lnTo>
                    <a:lnTo>
                      <a:pt x="104" y="0"/>
                    </a:lnTo>
                    <a:lnTo>
                      <a:pt x="0" y="921"/>
                    </a:lnTo>
                    <a:lnTo>
                      <a:pt x="38" y="911"/>
                    </a:lnTo>
                    <a:lnTo>
                      <a:pt x="139" y="6"/>
                    </a:lnTo>
                    <a:lnTo>
                      <a:pt x="139" y="6"/>
                    </a:lnTo>
                    <a:lnTo>
                      <a:pt x="123" y="3"/>
                    </a:lnTo>
                    <a:lnTo>
                      <a:pt x="123" y="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4" name="Freeform 10"/>
              <p:cNvSpPr>
                <a:spLocks/>
              </p:cNvSpPr>
              <p:nvPr/>
            </p:nvSpPr>
            <p:spPr bwMode="auto">
              <a:xfrm>
                <a:off x="1018" y="1790"/>
                <a:ext cx="142" cy="933"/>
              </a:xfrm>
              <a:custGeom>
                <a:avLst/>
                <a:gdLst/>
                <a:ahLst/>
                <a:cxnLst>
                  <a:cxn ang="0">
                    <a:pos x="104" y="0"/>
                  </a:cxn>
                  <a:cxn ang="0">
                    <a:pos x="0" y="933"/>
                  </a:cxn>
                  <a:cxn ang="0">
                    <a:pos x="38" y="927"/>
                  </a:cxn>
                  <a:cxn ang="0">
                    <a:pos x="142" y="6"/>
                  </a:cxn>
                  <a:cxn ang="0">
                    <a:pos x="142" y="6"/>
                  </a:cxn>
                  <a:cxn ang="0">
                    <a:pos x="104" y="0"/>
                  </a:cxn>
                  <a:cxn ang="0">
                    <a:pos x="104" y="0"/>
                  </a:cxn>
                </a:cxnLst>
                <a:rect l="0" t="0" r="r" b="b"/>
                <a:pathLst>
                  <a:path w="142" h="933">
                    <a:moveTo>
                      <a:pt x="104" y="0"/>
                    </a:moveTo>
                    <a:lnTo>
                      <a:pt x="0" y="933"/>
                    </a:lnTo>
                    <a:lnTo>
                      <a:pt x="38" y="927"/>
                    </a:lnTo>
                    <a:lnTo>
                      <a:pt x="142" y="6"/>
                    </a:lnTo>
                    <a:lnTo>
                      <a:pt x="142" y="6"/>
                    </a:lnTo>
                    <a:lnTo>
                      <a:pt x="104" y="0"/>
                    </a:lnTo>
                    <a:lnTo>
                      <a:pt x="10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5" name="Freeform 11"/>
              <p:cNvSpPr>
                <a:spLocks/>
              </p:cNvSpPr>
              <p:nvPr/>
            </p:nvSpPr>
            <p:spPr bwMode="auto">
              <a:xfrm>
                <a:off x="980" y="1786"/>
                <a:ext cx="142" cy="946"/>
              </a:xfrm>
              <a:custGeom>
                <a:avLst/>
                <a:gdLst/>
                <a:ahLst/>
                <a:cxnLst>
                  <a:cxn ang="0">
                    <a:pos x="104" y="0"/>
                  </a:cxn>
                  <a:cxn ang="0">
                    <a:pos x="0" y="946"/>
                  </a:cxn>
                  <a:cxn ang="0">
                    <a:pos x="38" y="937"/>
                  </a:cxn>
                  <a:cxn ang="0">
                    <a:pos x="142" y="4"/>
                  </a:cxn>
                  <a:cxn ang="0">
                    <a:pos x="142" y="4"/>
                  </a:cxn>
                  <a:cxn ang="0">
                    <a:pos x="104" y="0"/>
                  </a:cxn>
                  <a:cxn ang="0">
                    <a:pos x="104" y="0"/>
                  </a:cxn>
                </a:cxnLst>
                <a:rect l="0" t="0" r="r" b="b"/>
                <a:pathLst>
                  <a:path w="142" h="946">
                    <a:moveTo>
                      <a:pt x="104" y="0"/>
                    </a:moveTo>
                    <a:lnTo>
                      <a:pt x="0" y="946"/>
                    </a:lnTo>
                    <a:lnTo>
                      <a:pt x="38" y="937"/>
                    </a:lnTo>
                    <a:lnTo>
                      <a:pt x="142" y="4"/>
                    </a:lnTo>
                    <a:lnTo>
                      <a:pt x="142" y="4"/>
                    </a:lnTo>
                    <a:lnTo>
                      <a:pt x="104" y="0"/>
                    </a:lnTo>
                    <a:lnTo>
                      <a:pt x="104"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6" name="Freeform 12"/>
              <p:cNvSpPr>
                <a:spLocks/>
              </p:cNvSpPr>
              <p:nvPr/>
            </p:nvSpPr>
            <p:spPr bwMode="auto">
              <a:xfrm>
                <a:off x="942" y="1783"/>
                <a:ext cx="142" cy="956"/>
              </a:xfrm>
              <a:custGeom>
                <a:avLst/>
                <a:gdLst/>
                <a:ahLst/>
                <a:cxnLst>
                  <a:cxn ang="0">
                    <a:pos x="107" y="0"/>
                  </a:cxn>
                  <a:cxn ang="0">
                    <a:pos x="0" y="956"/>
                  </a:cxn>
                  <a:cxn ang="0">
                    <a:pos x="38" y="949"/>
                  </a:cxn>
                  <a:cxn ang="0">
                    <a:pos x="142" y="3"/>
                  </a:cxn>
                  <a:cxn ang="0">
                    <a:pos x="142" y="3"/>
                  </a:cxn>
                  <a:cxn ang="0">
                    <a:pos x="107" y="0"/>
                  </a:cxn>
                  <a:cxn ang="0">
                    <a:pos x="107" y="0"/>
                  </a:cxn>
                </a:cxnLst>
                <a:rect l="0" t="0" r="r" b="b"/>
                <a:pathLst>
                  <a:path w="142" h="956">
                    <a:moveTo>
                      <a:pt x="107" y="0"/>
                    </a:moveTo>
                    <a:lnTo>
                      <a:pt x="0" y="956"/>
                    </a:lnTo>
                    <a:lnTo>
                      <a:pt x="38" y="949"/>
                    </a:lnTo>
                    <a:lnTo>
                      <a:pt x="142" y="3"/>
                    </a:lnTo>
                    <a:lnTo>
                      <a:pt x="142" y="3"/>
                    </a:lnTo>
                    <a:lnTo>
                      <a:pt x="107" y="0"/>
                    </a:lnTo>
                    <a:lnTo>
                      <a:pt x="107"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7" name="Freeform 13"/>
              <p:cNvSpPr>
                <a:spLocks/>
              </p:cNvSpPr>
              <p:nvPr/>
            </p:nvSpPr>
            <p:spPr bwMode="auto">
              <a:xfrm>
                <a:off x="901" y="1777"/>
                <a:ext cx="148" cy="971"/>
              </a:xfrm>
              <a:custGeom>
                <a:avLst/>
                <a:gdLst/>
                <a:ahLst/>
                <a:cxnLst>
                  <a:cxn ang="0">
                    <a:pos x="110" y="0"/>
                  </a:cxn>
                  <a:cxn ang="0">
                    <a:pos x="0" y="971"/>
                  </a:cxn>
                  <a:cxn ang="0">
                    <a:pos x="41" y="962"/>
                  </a:cxn>
                  <a:cxn ang="0">
                    <a:pos x="148" y="6"/>
                  </a:cxn>
                  <a:cxn ang="0">
                    <a:pos x="148" y="6"/>
                  </a:cxn>
                  <a:cxn ang="0">
                    <a:pos x="110" y="0"/>
                  </a:cxn>
                  <a:cxn ang="0">
                    <a:pos x="110" y="0"/>
                  </a:cxn>
                </a:cxnLst>
                <a:rect l="0" t="0" r="r" b="b"/>
                <a:pathLst>
                  <a:path w="148" h="971">
                    <a:moveTo>
                      <a:pt x="110" y="0"/>
                    </a:moveTo>
                    <a:lnTo>
                      <a:pt x="0" y="971"/>
                    </a:lnTo>
                    <a:lnTo>
                      <a:pt x="41" y="962"/>
                    </a:lnTo>
                    <a:lnTo>
                      <a:pt x="148" y="6"/>
                    </a:lnTo>
                    <a:lnTo>
                      <a:pt x="148" y="6"/>
                    </a:lnTo>
                    <a:lnTo>
                      <a:pt x="110" y="0"/>
                    </a:lnTo>
                    <a:lnTo>
                      <a:pt x="110"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8" name="Freeform 14"/>
              <p:cNvSpPr>
                <a:spLocks/>
              </p:cNvSpPr>
              <p:nvPr/>
            </p:nvSpPr>
            <p:spPr bwMode="auto">
              <a:xfrm>
                <a:off x="863" y="1774"/>
                <a:ext cx="148" cy="981"/>
              </a:xfrm>
              <a:custGeom>
                <a:avLst/>
                <a:gdLst/>
                <a:ahLst/>
                <a:cxnLst>
                  <a:cxn ang="0">
                    <a:pos x="111" y="0"/>
                  </a:cxn>
                  <a:cxn ang="0">
                    <a:pos x="0" y="981"/>
                  </a:cxn>
                  <a:cxn ang="0">
                    <a:pos x="38" y="974"/>
                  </a:cxn>
                  <a:cxn ang="0">
                    <a:pos x="148" y="3"/>
                  </a:cxn>
                  <a:cxn ang="0">
                    <a:pos x="148" y="3"/>
                  </a:cxn>
                  <a:cxn ang="0">
                    <a:pos x="111" y="0"/>
                  </a:cxn>
                  <a:cxn ang="0">
                    <a:pos x="111" y="0"/>
                  </a:cxn>
                </a:cxnLst>
                <a:rect l="0" t="0" r="r" b="b"/>
                <a:pathLst>
                  <a:path w="148" h="981">
                    <a:moveTo>
                      <a:pt x="111" y="0"/>
                    </a:moveTo>
                    <a:lnTo>
                      <a:pt x="0" y="981"/>
                    </a:lnTo>
                    <a:lnTo>
                      <a:pt x="38" y="974"/>
                    </a:lnTo>
                    <a:lnTo>
                      <a:pt x="148" y="3"/>
                    </a:lnTo>
                    <a:lnTo>
                      <a:pt x="148" y="3"/>
                    </a:lnTo>
                    <a:lnTo>
                      <a:pt x="111" y="0"/>
                    </a:lnTo>
                    <a:lnTo>
                      <a:pt x="111"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9" name="Freeform 15"/>
              <p:cNvSpPr>
                <a:spLocks/>
              </p:cNvSpPr>
              <p:nvPr/>
            </p:nvSpPr>
            <p:spPr bwMode="auto">
              <a:xfrm>
                <a:off x="825" y="1767"/>
                <a:ext cx="149" cy="997"/>
              </a:xfrm>
              <a:custGeom>
                <a:avLst/>
                <a:gdLst/>
                <a:ahLst/>
                <a:cxnLst>
                  <a:cxn ang="0">
                    <a:pos x="111" y="0"/>
                  </a:cxn>
                  <a:cxn ang="0">
                    <a:pos x="0" y="997"/>
                  </a:cxn>
                  <a:cxn ang="0">
                    <a:pos x="38" y="988"/>
                  </a:cxn>
                  <a:cxn ang="0">
                    <a:pos x="149" y="7"/>
                  </a:cxn>
                  <a:cxn ang="0">
                    <a:pos x="149" y="7"/>
                  </a:cxn>
                  <a:cxn ang="0">
                    <a:pos x="111" y="0"/>
                  </a:cxn>
                  <a:cxn ang="0">
                    <a:pos x="111" y="0"/>
                  </a:cxn>
                </a:cxnLst>
                <a:rect l="0" t="0" r="r" b="b"/>
                <a:pathLst>
                  <a:path w="149" h="997">
                    <a:moveTo>
                      <a:pt x="111" y="0"/>
                    </a:moveTo>
                    <a:lnTo>
                      <a:pt x="0" y="997"/>
                    </a:lnTo>
                    <a:lnTo>
                      <a:pt x="38" y="988"/>
                    </a:lnTo>
                    <a:lnTo>
                      <a:pt x="149" y="7"/>
                    </a:lnTo>
                    <a:lnTo>
                      <a:pt x="149" y="7"/>
                    </a:lnTo>
                    <a:lnTo>
                      <a:pt x="111" y="0"/>
                    </a:lnTo>
                    <a:lnTo>
                      <a:pt x="111"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0" name="Freeform 16"/>
              <p:cNvSpPr>
                <a:spLocks/>
              </p:cNvSpPr>
              <p:nvPr/>
            </p:nvSpPr>
            <p:spPr bwMode="auto">
              <a:xfrm>
                <a:off x="787" y="1764"/>
                <a:ext cx="149" cy="1010"/>
              </a:xfrm>
              <a:custGeom>
                <a:avLst/>
                <a:gdLst/>
                <a:ahLst/>
                <a:cxnLst>
                  <a:cxn ang="0">
                    <a:pos x="114" y="0"/>
                  </a:cxn>
                  <a:cxn ang="0">
                    <a:pos x="0" y="1010"/>
                  </a:cxn>
                  <a:cxn ang="0">
                    <a:pos x="38" y="1000"/>
                  </a:cxn>
                  <a:cxn ang="0">
                    <a:pos x="149" y="3"/>
                  </a:cxn>
                  <a:cxn ang="0">
                    <a:pos x="149" y="3"/>
                  </a:cxn>
                  <a:cxn ang="0">
                    <a:pos x="114" y="0"/>
                  </a:cxn>
                  <a:cxn ang="0">
                    <a:pos x="114" y="0"/>
                  </a:cxn>
                </a:cxnLst>
                <a:rect l="0" t="0" r="r" b="b"/>
                <a:pathLst>
                  <a:path w="149" h="1010">
                    <a:moveTo>
                      <a:pt x="114" y="0"/>
                    </a:moveTo>
                    <a:lnTo>
                      <a:pt x="0" y="1010"/>
                    </a:lnTo>
                    <a:lnTo>
                      <a:pt x="38" y="1000"/>
                    </a:lnTo>
                    <a:lnTo>
                      <a:pt x="149" y="3"/>
                    </a:lnTo>
                    <a:lnTo>
                      <a:pt x="149" y="3"/>
                    </a:lnTo>
                    <a:lnTo>
                      <a:pt x="114" y="0"/>
                    </a:lnTo>
                    <a:lnTo>
                      <a:pt x="114"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1" name="Freeform 17"/>
              <p:cNvSpPr>
                <a:spLocks/>
              </p:cNvSpPr>
              <p:nvPr/>
            </p:nvSpPr>
            <p:spPr bwMode="auto">
              <a:xfrm>
                <a:off x="749" y="1761"/>
                <a:ext cx="152" cy="1019"/>
              </a:xfrm>
              <a:custGeom>
                <a:avLst/>
                <a:gdLst/>
                <a:ahLst/>
                <a:cxnLst>
                  <a:cxn ang="0">
                    <a:pos x="114" y="0"/>
                  </a:cxn>
                  <a:cxn ang="0">
                    <a:pos x="0" y="1019"/>
                  </a:cxn>
                  <a:cxn ang="0">
                    <a:pos x="38" y="1013"/>
                  </a:cxn>
                  <a:cxn ang="0">
                    <a:pos x="152" y="3"/>
                  </a:cxn>
                  <a:cxn ang="0">
                    <a:pos x="152" y="3"/>
                  </a:cxn>
                  <a:cxn ang="0">
                    <a:pos x="114" y="0"/>
                  </a:cxn>
                  <a:cxn ang="0">
                    <a:pos x="114" y="0"/>
                  </a:cxn>
                </a:cxnLst>
                <a:rect l="0" t="0" r="r" b="b"/>
                <a:pathLst>
                  <a:path w="152" h="1019">
                    <a:moveTo>
                      <a:pt x="114" y="0"/>
                    </a:moveTo>
                    <a:lnTo>
                      <a:pt x="0" y="1019"/>
                    </a:lnTo>
                    <a:lnTo>
                      <a:pt x="38" y="1013"/>
                    </a:lnTo>
                    <a:lnTo>
                      <a:pt x="152" y="3"/>
                    </a:lnTo>
                    <a:lnTo>
                      <a:pt x="152" y="3"/>
                    </a:lnTo>
                    <a:lnTo>
                      <a:pt x="114" y="0"/>
                    </a:lnTo>
                    <a:lnTo>
                      <a:pt x="114"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2" name="Freeform 18"/>
              <p:cNvSpPr>
                <a:spLocks/>
              </p:cNvSpPr>
              <p:nvPr/>
            </p:nvSpPr>
            <p:spPr bwMode="auto">
              <a:xfrm>
                <a:off x="711" y="1755"/>
                <a:ext cx="152" cy="1034"/>
              </a:xfrm>
              <a:custGeom>
                <a:avLst/>
                <a:gdLst/>
                <a:ahLst/>
                <a:cxnLst>
                  <a:cxn ang="0">
                    <a:pos x="114" y="0"/>
                  </a:cxn>
                  <a:cxn ang="0">
                    <a:pos x="0" y="1034"/>
                  </a:cxn>
                  <a:cxn ang="0">
                    <a:pos x="38" y="1025"/>
                  </a:cxn>
                  <a:cxn ang="0">
                    <a:pos x="152" y="6"/>
                  </a:cxn>
                  <a:cxn ang="0">
                    <a:pos x="152" y="6"/>
                  </a:cxn>
                  <a:cxn ang="0">
                    <a:pos x="114" y="0"/>
                  </a:cxn>
                  <a:cxn ang="0">
                    <a:pos x="114" y="0"/>
                  </a:cxn>
                </a:cxnLst>
                <a:rect l="0" t="0" r="r" b="b"/>
                <a:pathLst>
                  <a:path w="152" h="1034">
                    <a:moveTo>
                      <a:pt x="114" y="0"/>
                    </a:moveTo>
                    <a:lnTo>
                      <a:pt x="0" y="1034"/>
                    </a:lnTo>
                    <a:lnTo>
                      <a:pt x="38" y="1025"/>
                    </a:lnTo>
                    <a:lnTo>
                      <a:pt x="152" y="6"/>
                    </a:lnTo>
                    <a:lnTo>
                      <a:pt x="152" y="6"/>
                    </a:lnTo>
                    <a:lnTo>
                      <a:pt x="114" y="0"/>
                    </a:lnTo>
                    <a:lnTo>
                      <a:pt x="114"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3" name="Freeform 19"/>
              <p:cNvSpPr>
                <a:spLocks/>
              </p:cNvSpPr>
              <p:nvPr/>
            </p:nvSpPr>
            <p:spPr bwMode="auto">
              <a:xfrm>
                <a:off x="673" y="1752"/>
                <a:ext cx="152" cy="1044"/>
              </a:xfrm>
              <a:custGeom>
                <a:avLst/>
                <a:gdLst/>
                <a:ahLst/>
                <a:cxnLst>
                  <a:cxn ang="0">
                    <a:pos x="117" y="0"/>
                  </a:cxn>
                  <a:cxn ang="0">
                    <a:pos x="0" y="1044"/>
                  </a:cxn>
                  <a:cxn ang="0">
                    <a:pos x="38" y="1037"/>
                  </a:cxn>
                  <a:cxn ang="0">
                    <a:pos x="152" y="3"/>
                  </a:cxn>
                  <a:cxn ang="0">
                    <a:pos x="152" y="3"/>
                  </a:cxn>
                  <a:cxn ang="0">
                    <a:pos x="117" y="0"/>
                  </a:cxn>
                  <a:cxn ang="0">
                    <a:pos x="117" y="0"/>
                  </a:cxn>
                </a:cxnLst>
                <a:rect l="0" t="0" r="r" b="b"/>
                <a:pathLst>
                  <a:path w="152" h="1044">
                    <a:moveTo>
                      <a:pt x="117" y="0"/>
                    </a:moveTo>
                    <a:lnTo>
                      <a:pt x="0" y="1044"/>
                    </a:lnTo>
                    <a:lnTo>
                      <a:pt x="38" y="1037"/>
                    </a:lnTo>
                    <a:lnTo>
                      <a:pt x="152" y="3"/>
                    </a:lnTo>
                    <a:lnTo>
                      <a:pt x="152" y="3"/>
                    </a:lnTo>
                    <a:lnTo>
                      <a:pt x="117" y="0"/>
                    </a:lnTo>
                    <a:lnTo>
                      <a:pt x="117"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4" name="Freeform 20"/>
              <p:cNvSpPr>
                <a:spLocks/>
              </p:cNvSpPr>
              <p:nvPr/>
            </p:nvSpPr>
            <p:spPr bwMode="auto">
              <a:xfrm>
                <a:off x="632" y="1745"/>
                <a:ext cx="158" cy="1060"/>
              </a:xfrm>
              <a:custGeom>
                <a:avLst/>
                <a:gdLst/>
                <a:ahLst/>
                <a:cxnLst>
                  <a:cxn ang="0">
                    <a:pos x="120" y="0"/>
                  </a:cxn>
                  <a:cxn ang="0">
                    <a:pos x="0" y="1060"/>
                  </a:cxn>
                  <a:cxn ang="0">
                    <a:pos x="41" y="1051"/>
                  </a:cxn>
                  <a:cxn ang="0">
                    <a:pos x="158" y="7"/>
                  </a:cxn>
                  <a:cxn ang="0">
                    <a:pos x="158" y="7"/>
                  </a:cxn>
                  <a:cxn ang="0">
                    <a:pos x="120" y="0"/>
                  </a:cxn>
                  <a:cxn ang="0">
                    <a:pos x="120" y="0"/>
                  </a:cxn>
                </a:cxnLst>
                <a:rect l="0" t="0" r="r" b="b"/>
                <a:pathLst>
                  <a:path w="158" h="1060">
                    <a:moveTo>
                      <a:pt x="120" y="0"/>
                    </a:moveTo>
                    <a:lnTo>
                      <a:pt x="0" y="1060"/>
                    </a:lnTo>
                    <a:lnTo>
                      <a:pt x="41" y="1051"/>
                    </a:lnTo>
                    <a:lnTo>
                      <a:pt x="158" y="7"/>
                    </a:lnTo>
                    <a:lnTo>
                      <a:pt x="158" y="7"/>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5" name="Freeform 21"/>
              <p:cNvSpPr>
                <a:spLocks/>
              </p:cNvSpPr>
              <p:nvPr/>
            </p:nvSpPr>
            <p:spPr bwMode="auto">
              <a:xfrm>
                <a:off x="594" y="1742"/>
                <a:ext cx="158" cy="1070"/>
              </a:xfrm>
              <a:custGeom>
                <a:avLst/>
                <a:gdLst/>
                <a:ahLst/>
                <a:cxnLst>
                  <a:cxn ang="0">
                    <a:pos x="120" y="0"/>
                  </a:cxn>
                  <a:cxn ang="0">
                    <a:pos x="0" y="1070"/>
                  </a:cxn>
                  <a:cxn ang="0">
                    <a:pos x="38" y="1063"/>
                  </a:cxn>
                  <a:cxn ang="0">
                    <a:pos x="158" y="3"/>
                  </a:cxn>
                  <a:cxn ang="0">
                    <a:pos x="158" y="3"/>
                  </a:cxn>
                  <a:cxn ang="0">
                    <a:pos x="120" y="0"/>
                  </a:cxn>
                  <a:cxn ang="0">
                    <a:pos x="120" y="0"/>
                  </a:cxn>
                </a:cxnLst>
                <a:rect l="0" t="0" r="r" b="b"/>
                <a:pathLst>
                  <a:path w="158" h="1070">
                    <a:moveTo>
                      <a:pt x="120" y="0"/>
                    </a:moveTo>
                    <a:lnTo>
                      <a:pt x="0" y="1070"/>
                    </a:lnTo>
                    <a:lnTo>
                      <a:pt x="38" y="1063"/>
                    </a:lnTo>
                    <a:lnTo>
                      <a:pt x="158" y="3"/>
                    </a:lnTo>
                    <a:lnTo>
                      <a:pt x="158" y="3"/>
                    </a:lnTo>
                    <a:lnTo>
                      <a:pt x="120" y="0"/>
                    </a:lnTo>
                    <a:lnTo>
                      <a:pt x="12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6" name="Freeform 22"/>
              <p:cNvSpPr>
                <a:spLocks/>
              </p:cNvSpPr>
              <p:nvPr/>
            </p:nvSpPr>
            <p:spPr bwMode="auto">
              <a:xfrm>
                <a:off x="556" y="1736"/>
                <a:ext cx="158" cy="1085"/>
              </a:xfrm>
              <a:custGeom>
                <a:avLst/>
                <a:gdLst/>
                <a:ahLst/>
                <a:cxnLst>
                  <a:cxn ang="0">
                    <a:pos x="123" y="0"/>
                  </a:cxn>
                  <a:cxn ang="0">
                    <a:pos x="0" y="1085"/>
                  </a:cxn>
                  <a:cxn ang="0">
                    <a:pos x="38" y="1076"/>
                  </a:cxn>
                  <a:cxn ang="0">
                    <a:pos x="158" y="6"/>
                  </a:cxn>
                  <a:cxn ang="0">
                    <a:pos x="158" y="6"/>
                  </a:cxn>
                  <a:cxn ang="0">
                    <a:pos x="123" y="0"/>
                  </a:cxn>
                  <a:cxn ang="0">
                    <a:pos x="123" y="0"/>
                  </a:cxn>
                </a:cxnLst>
                <a:rect l="0" t="0" r="r" b="b"/>
                <a:pathLst>
                  <a:path w="158" h="1085">
                    <a:moveTo>
                      <a:pt x="123" y="0"/>
                    </a:moveTo>
                    <a:lnTo>
                      <a:pt x="0" y="1085"/>
                    </a:lnTo>
                    <a:lnTo>
                      <a:pt x="38" y="1076"/>
                    </a:lnTo>
                    <a:lnTo>
                      <a:pt x="158" y="6"/>
                    </a:lnTo>
                    <a:lnTo>
                      <a:pt x="158" y="6"/>
                    </a:lnTo>
                    <a:lnTo>
                      <a:pt x="123" y="0"/>
                    </a:lnTo>
                    <a:lnTo>
                      <a:pt x="1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23"/>
              <p:cNvSpPr>
                <a:spLocks/>
              </p:cNvSpPr>
              <p:nvPr/>
            </p:nvSpPr>
            <p:spPr bwMode="auto">
              <a:xfrm>
                <a:off x="518" y="1733"/>
                <a:ext cx="161" cy="1094"/>
              </a:xfrm>
              <a:custGeom>
                <a:avLst/>
                <a:gdLst/>
                <a:ahLst/>
                <a:cxnLst>
                  <a:cxn ang="0">
                    <a:pos x="123" y="0"/>
                  </a:cxn>
                  <a:cxn ang="0">
                    <a:pos x="0" y="1094"/>
                  </a:cxn>
                  <a:cxn ang="0">
                    <a:pos x="38" y="1088"/>
                  </a:cxn>
                  <a:cxn ang="0">
                    <a:pos x="161" y="3"/>
                  </a:cxn>
                  <a:cxn ang="0">
                    <a:pos x="161" y="3"/>
                  </a:cxn>
                  <a:cxn ang="0">
                    <a:pos x="123" y="0"/>
                  </a:cxn>
                  <a:cxn ang="0">
                    <a:pos x="123" y="0"/>
                  </a:cxn>
                </a:cxnLst>
                <a:rect l="0" t="0" r="r" b="b"/>
                <a:pathLst>
                  <a:path w="161" h="1094">
                    <a:moveTo>
                      <a:pt x="123" y="0"/>
                    </a:moveTo>
                    <a:lnTo>
                      <a:pt x="0" y="1094"/>
                    </a:lnTo>
                    <a:lnTo>
                      <a:pt x="38" y="1088"/>
                    </a:lnTo>
                    <a:lnTo>
                      <a:pt x="161" y="3"/>
                    </a:lnTo>
                    <a:lnTo>
                      <a:pt x="161" y="3"/>
                    </a:lnTo>
                    <a:lnTo>
                      <a:pt x="123" y="0"/>
                    </a:lnTo>
                    <a:lnTo>
                      <a:pt x="123" y="0"/>
                    </a:lnTo>
                    <a:close/>
                  </a:path>
                </a:pathLst>
              </a:custGeom>
              <a:solidFill>
                <a:srgbClr val="EAEAE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24"/>
              <p:cNvSpPr>
                <a:spLocks/>
              </p:cNvSpPr>
              <p:nvPr/>
            </p:nvSpPr>
            <p:spPr bwMode="auto">
              <a:xfrm>
                <a:off x="480" y="1729"/>
                <a:ext cx="161" cy="1108"/>
              </a:xfrm>
              <a:custGeom>
                <a:avLst/>
                <a:gdLst/>
                <a:ahLst/>
                <a:cxnLst>
                  <a:cxn ang="0">
                    <a:pos x="123" y="0"/>
                  </a:cxn>
                  <a:cxn ang="0">
                    <a:pos x="0" y="1108"/>
                  </a:cxn>
                  <a:cxn ang="0">
                    <a:pos x="38" y="1098"/>
                  </a:cxn>
                  <a:cxn ang="0">
                    <a:pos x="161" y="4"/>
                  </a:cxn>
                  <a:cxn ang="0">
                    <a:pos x="161" y="4"/>
                  </a:cxn>
                  <a:cxn ang="0">
                    <a:pos x="123" y="0"/>
                  </a:cxn>
                  <a:cxn ang="0">
                    <a:pos x="123" y="0"/>
                  </a:cxn>
                </a:cxnLst>
                <a:rect l="0" t="0" r="r" b="b"/>
                <a:pathLst>
                  <a:path w="161" h="1108">
                    <a:moveTo>
                      <a:pt x="123" y="0"/>
                    </a:moveTo>
                    <a:lnTo>
                      <a:pt x="0" y="1108"/>
                    </a:lnTo>
                    <a:lnTo>
                      <a:pt x="38" y="1098"/>
                    </a:lnTo>
                    <a:lnTo>
                      <a:pt x="161" y="4"/>
                    </a:lnTo>
                    <a:lnTo>
                      <a:pt x="161" y="4"/>
                    </a:lnTo>
                    <a:lnTo>
                      <a:pt x="123" y="0"/>
                    </a:lnTo>
                    <a:lnTo>
                      <a:pt x="123"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25"/>
              <p:cNvSpPr>
                <a:spLocks/>
              </p:cNvSpPr>
              <p:nvPr/>
            </p:nvSpPr>
            <p:spPr bwMode="auto">
              <a:xfrm>
                <a:off x="442" y="1723"/>
                <a:ext cx="161" cy="1120"/>
              </a:xfrm>
              <a:custGeom>
                <a:avLst/>
                <a:gdLst/>
                <a:ahLst/>
                <a:cxnLst>
                  <a:cxn ang="0">
                    <a:pos x="123" y="0"/>
                  </a:cxn>
                  <a:cxn ang="0">
                    <a:pos x="0" y="1120"/>
                  </a:cxn>
                  <a:cxn ang="0">
                    <a:pos x="38" y="1114"/>
                  </a:cxn>
                  <a:cxn ang="0">
                    <a:pos x="161" y="6"/>
                  </a:cxn>
                  <a:cxn ang="0">
                    <a:pos x="161" y="6"/>
                  </a:cxn>
                  <a:cxn ang="0">
                    <a:pos x="123" y="0"/>
                  </a:cxn>
                  <a:cxn ang="0">
                    <a:pos x="123" y="0"/>
                  </a:cxn>
                </a:cxnLst>
                <a:rect l="0" t="0" r="r" b="b"/>
                <a:pathLst>
                  <a:path w="161" h="1120">
                    <a:moveTo>
                      <a:pt x="123" y="0"/>
                    </a:moveTo>
                    <a:lnTo>
                      <a:pt x="0" y="1120"/>
                    </a:lnTo>
                    <a:lnTo>
                      <a:pt x="38" y="1114"/>
                    </a:lnTo>
                    <a:lnTo>
                      <a:pt x="161" y="6"/>
                    </a:lnTo>
                    <a:lnTo>
                      <a:pt x="161" y="6"/>
                    </a:lnTo>
                    <a:lnTo>
                      <a:pt x="123" y="0"/>
                    </a:lnTo>
                    <a:lnTo>
                      <a:pt x="1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26"/>
              <p:cNvSpPr>
                <a:spLocks/>
              </p:cNvSpPr>
              <p:nvPr/>
            </p:nvSpPr>
            <p:spPr bwMode="auto">
              <a:xfrm>
                <a:off x="404" y="1720"/>
                <a:ext cx="161" cy="1133"/>
              </a:xfrm>
              <a:custGeom>
                <a:avLst/>
                <a:gdLst/>
                <a:ahLst/>
                <a:cxnLst>
                  <a:cxn ang="0">
                    <a:pos x="127" y="0"/>
                  </a:cxn>
                  <a:cxn ang="0">
                    <a:pos x="0" y="1133"/>
                  </a:cxn>
                  <a:cxn ang="0">
                    <a:pos x="38" y="1123"/>
                  </a:cxn>
                  <a:cxn ang="0">
                    <a:pos x="161" y="3"/>
                  </a:cxn>
                  <a:cxn ang="0">
                    <a:pos x="161" y="3"/>
                  </a:cxn>
                  <a:cxn ang="0">
                    <a:pos x="127" y="0"/>
                  </a:cxn>
                  <a:cxn ang="0">
                    <a:pos x="127" y="0"/>
                  </a:cxn>
                </a:cxnLst>
                <a:rect l="0" t="0" r="r" b="b"/>
                <a:pathLst>
                  <a:path w="161" h="1133">
                    <a:moveTo>
                      <a:pt x="127" y="0"/>
                    </a:moveTo>
                    <a:lnTo>
                      <a:pt x="0" y="1133"/>
                    </a:lnTo>
                    <a:lnTo>
                      <a:pt x="38" y="1123"/>
                    </a:lnTo>
                    <a:lnTo>
                      <a:pt x="161" y="3"/>
                    </a:lnTo>
                    <a:lnTo>
                      <a:pt x="161" y="3"/>
                    </a:lnTo>
                    <a:lnTo>
                      <a:pt x="127" y="0"/>
                    </a:lnTo>
                    <a:lnTo>
                      <a:pt x="127" y="0"/>
                    </a:lnTo>
                    <a:close/>
                  </a:path>
                </a:pathLst>
              </a:custGeom>
              <a:solidFill>
                <a:srgbClr val="CACAC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1" name="Freeform 27"/>
              <p:cNvSpPr>
                <a:spLocks/>
              </p:cNvSpPr>
              <p:nvPr/>
            </p:nvSpPr>
            <p:spPr bwMode="auto">
              <a:xfrm>
                <a:off x="363" y="1714"/>
                <a:ext cx="168" cy="1145"/>
              </a:xfrm>
              <a:custGeom>
                <a:avLst/>
                <a:gdLst/>
                <a:ahLst/>
                <a:cxnLst>
                  <a:cxn ang="0">
                    <a:pos x="130" y="0"/>
                  </a:cxn>
                  <a:cxn ang="0">
                    <a:pos x="0" y="1145"/>
                  </a:cxn>
                  <a:cxn ang="0">
                    <a:pos x="0" y="1145"/>
                  </a:cxn>
                  <a:cxn ang="0">
                    <a:pos x="3" y="1145"/>
                  </a:cxn>
                  <a:cxn ang="0">
                    <a:pos x="41" y="1139"/>
                  </a:cxn>
                  <a:cxn ang="0">
                    <a:pos x="168" y="6"/>
                  </a:cxn>
                  <a:cxn ang="0">
                    <a:pos x="168" y="6"/>
                  </a:cxn>
                  <a:cxn ang="0">
                    <a:pos x="130" y="0"/>
                  </a:cxn>
                  <a:cxn ang="0">
                    <a:pos x="130" y="0"/>
                  </a:cxn>
                </a:cxnLst>
                <a:rect l="0" t="0" r="r" b="b"/>
                <a:pathLst>
                  <a:path w="168" h="1145">
                    <a:moveTo>
                      <a:pt x="130" y="0"/>
                    </a:moveTo>
                    <a:lnTo>
                      <a:pt x="0" y="1145"/>
                    </a:lnTo>
                    <a:lnTo>
                      <a:pt x="0" y="1145"/>
                    </a:lnTo>
                    <a:lnTo>
                      <a:pt x="3" y="1145"/>
                    </a:lnTo>
                    <a:lnTo>
                      <a:pt x="41" y="1139"/>
                    </a:lnTo>
                    <a:lnTo>
                      <a:pt x="168" y="6"/>
                    </a:lnTo>
                    <a:lnTo>
                      <a:pt x="168" y="6"/>
                    </a:lnTo>
                    <a:lnTo>
                      <a:pt x="130" y="0"/>
                    </a:lnTo>
                    <a:lnTo>
                      <a:pt x="130"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28"/>
              <p:cNvSpPr>
                <a:spLocks/>
              </p:cNvSpPr>
              <p:nvPr/>
            </p:nvSpPr>
            <p:spPr bwMode="auto">
              <a:xfrm>
                <a:off x="347" y="1710"/>
                <a:ext cx="146" cy="1149"/>
              </a:xfrm>
              <a:custGeom>
                <a:avLst/>
                <a:gdLst/>
                <a:ahLst/>
                <a:cxnLst>
                  <a:cxn ang="0">
                    <a:pos x="108" y="0"/>
                  </a:cxn>
                  <a:cxn ang="0">
                    <a:pos x="0" y="965"/>
                  </a:cxn>
                  <a:cxn ang="0">
                    <a:pos x="16" y="1149"/>
                  </a:cxn>
                  <a:cxn ang="0">
                    <a:pos x="16" y="1149"/>
                  </a:cxn>
                  <a:cxn ang="0">
                    <a:pos x="16" y="1149"/>
                  </a:cxn>
                  <a:cxn ang="0">
                    <a:pos x="146" y="4"/>
                  </a:cxn>
                  <a:cxn ang="0">
                    <a:pos x="146" y="4"/>
                  </a:cxn>
                  <a:cxn ang="0">
                    <a:pos x="108" y="0"/>
                  </a:cxn>
                  <a:cxn ang="0">
                    <a:pos x="108" y="0"/>
                  </a:cxn>
                </a:cxnLst>
                <a:rect l="0" t="0" r="r" b="b"/>
                <a:pathLst>
                  <a:path w="146" h="1149">
                    <a:moveTo>
                      <a:pt x="108" y="0"/>
                    </a:moveTo>
                    <a:lnTo>
                      <a:pt x="0" y="965"/>
                    </a:lnTo>
                    <a:lnTo>
                      <a:pt x="16" y="1149"/>
                    </a:lnTo>
                    <a:lnTo>
                      <a:pt x="16" y="1149"/>
                    </a:lnTo>
                    <a:lnTo>
                      <a:pt x="16" y="1149"/>
                    </a:lnTo>
                    <a:lnTo>
                      <a:pt x="146" y="4"/>
                    </a:lnTo>
                    <a:lnTo>
                      <a:pt x="146" y="4"/>
                    </a:lnTo>
                    <a:lnTo>
                      <a:pt x="108" y="0"/>
                    </a:lnTo>
                    <a:lnTo>
                      <a:pt x="108" y="0"/>
                    </a:lnTo>
                    <a:close/>
                  </a:path>
                </a:pathLst>
              </a:custGeom>
              <a:solidFill>
                <a:srgbClr val="B5B5B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3" name="Freeform 29"/>
              <p:cNvSpPr>
                <a:spLocks/>
              </p:cNvSpPr>
              <p:nvPr/>
            </p:nvSpPr>
            <p:spPr bwMode="auto">
              <a:xfrm>
                <a:off x="331" y="1707"/>
                <a:ext cx="124" cy="968"/>
              </a:xfrm>
              <a:custGeom>
                <a:avLst/>
                <a:gdLst/>
                <a:ahLst/>
                <a:cxnLst>
                  <a:cxn ang="0">
                    <a:pos x="89" y="0"/>
                  </a:cxn>
                  <a:cxn ang="0">
                    <a:pos x="0" y="779"/>
                  </a:cxn>
                  <a:cxn ang="0">
                    <a:pos x="16" y="968"/>
                  </a:cxn>
                  <a:cxn ang="0">
                    <a:pos x="124" y="3"/>
                  </a:cxn>
                  <a:cxn ang="0">
                    <a:pos x="124" y="3"/>
                  </a:cxn>
                  <a:cxn ang="0">
                    <a:pos x="89" y="0"/>
                  </a:cxn>
                  <a:cxn ang="0">
                    <a:pos x="89" y="0"/>
                  </a:cxn>
                </a:cxnLst>
                <a:rect l="0" t="0" r="r" b="b"/>
                <a:pathLst>
                  <a:path w="124" h="968">
                    <a:moveTo>
                      <a:pt x="89" y="0"/>
                    </a:moveTo>
                    <a:lnTo>
                      <a:pt x="0" y="779"/>
                    </a:lnTo>
                    <a:lnTo>
                      <a:pt x="16" y="968"/>
                    </a:lnTo>
                    <a:lnTo>
                      <a:pt x="124" y="3"/>
                    </a:lnTo>
                    <a:lnTo>
                      <a:pt x="124" y="3"/>
                    </a:lnTo>
                    <a:lnTo>
                      <a:pt x="89" y="0"/>
                    </a:lnTo>
                    <a:lnTo>
                      <a:pt x="89" y="0"/>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4" name="Freeform 30"/>
              <p:cNvSpPr>
                <a:spLocks/>
              </p:cNvSpPr>
              <p:nvPr/>
            </p:nvSpPr>
            <p:spPr bwMode="auto">
              <a:xfrm>
                <a:off x="315" y="1701"/>
                <a:ext cx="105" cy="785"/>
              </a:xfrm>
              <a:custGeom>
                <a:avLst/>
                <a:gdLst/>
                <a:ahLst/>
                <a:cxnLst>
                  <a:cxn ang="0">
                    <a:pos x="67" y="0"/>
                  </a:cxn>
                  <a:cxn ang="0">
                    <a:pos x="0" y="595"/>
                  </a:cxn>
                  <a:cxn ang="0">
                    <a:pos x="16" y="785"/>
                  </a:cxn>
                  <a:cxn ang="0">
                    <a:pos x="105" y="6"/>
                  </a:cxn>
                  <a:cxn ang="0">
                    <a:pos x="105" y="6"/>
                  </a:cxn>
                  <a:cxn ang="0">
                    <a:pos x="67" y="0"/>
                  </a:cxn>
                  <a:cxn ang="0">
                    <a:pos x="67" y="0"/>
                  </a:cxn>
                </a:cxnLst>
                <a:rect l="0" t="0" r="r" b="b"/>
                <a:pathLst>
                  <a:path w="105" h="785">
                    <a:moveTo>
                      <a:pt x="67" y="0"/>
                    </a:moveTo>
                    <a:lnTo>
                      <a:pt x="0" y="595"/>
                    </a:lnTo>
                    <a:lnTo>
                      <a:pt x="16" y="785"/>
                    </a:lnTo>
                    <a:lnTo>
                      <a:pt x="105" y="6"/>
                    </a:lnTo>
                    <a:lnTo>
                      <a:pt x="105" y="6"/>
                    </a:lnTo>
                    <a:lnTo>
                      <a:pt x="67" y="0"/>
                    </a:lnTo>
                    <a:lnTo>
                      <a:pt x="67" y="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5" name="Freeform 31"/>
              <p:cNvSpPr>
                <a:spLocks/>
              </p:cNvSpPr>
              <p:nvPr/>
            </p:nvSpPr>
            <p:spPr bwMode="auto">
              <a:xfrm>
                <a:off x="300" y="1698"/>
                <a:ext cx="82" cy="598"/>
              </a:xfrm>
              <a:custGeom>
                <a:avLst/>
                <a:gdLst/>
                <a:ahLst/>
                <a:cxnLst>
                  <a:cxn ang="0">
                    <a:pos x="44" y="0"/>
                  </a:cxn>
                  <a:cxn ang="0">
                    <a:pos x="0" y="408"/>
                  </a:cxn>
                  <a:cxn ang="0">
                    <a:pos x="15" y="598"/>
                  </a:cxn>
                  <a:cxn ang="0">
                    <a:pos x="82" y="3"/>
                  </a:cxn>
                  <a:cxn ang="0">
                    <a:pos x="82" y="3"/>
                  </a:cxn>
                  <a:cxn ang="0">
                    <a:pos x="44" y="0"/>
                  </a:cxn>
                  <a:cxn ang="0">
                    <a:pos x="44" y="0"/>
                  </a:cxn>
                </a:cxnLst>
                <a:rect l="0" t="0" r="r" b="b"/>
                <a:pathLst>
                  <a:path w="82" h="598">
                    <a:moveTo>
                      <a:pt x="44" y="0"/>
                    </a:moveTo>
                    <a:lnTo>
                      <a:pt x="0" y="408"/>
                    </a:lnTo>
                    <a:lnTo>
                      <a:pt x="15" y="598"/>
                    </a:lnTo>
                    <a:lnTo>
                      <a:pt x="82" y="3"/>
                    </a:lnTo>
                    <a:lnTo>
                      <a:pt x="82" y="3"/>
                    </a:lnTo>
                    <a:lnTo>
                      <a:pt x="44" y="0"/>
                    </a:lnTo>
                    <a:lnTo>
                      <a:pt x="44" y="0"/>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6" name="Freeform 32"/>
              <p:cNvSpPr>
                <a:spLocks/>
              </p:cNvSpPr>
              <p:nvPr/>
            </p:nvSpPr>
            <p:spPr bwMode="auto">
              <a:xfrm>
                <a:off x="284" y="1691"/>
                <a:ext cx="60" cy="415"/>
              </a:xfrm>
              <a:custGeom>
                <a:avLst/>
                <a:gdLst/>
                <a:ahLst/>
                <a:cxnLst>
                  <a:cxn ang="0">
                    <a:pos x="22" y="0"/>
                  </a:cxn>
                  <a:cxn ang="0">
                    <a:pos x="0" y="222"/>
                  </a:cxn>
                  <a:cxn ang="0">
                    <a:pos x="16" y="415"/>
                  </a:cxn>
                  <a:cxn ang="0">
                    <a:pos x="60" y="7"/>
                  </a:cxn>
                  <a:cxn ang="0">
                    <a:pos x="60" y="7"/>
                  </a:cxn>
                  <a:cxn ang="0">
                    <a:pos x="22" y="0"/>
                  </a:cxn>
                  <a:cxn ang="0">
                    <a:pos x="22" y="0"/>
                  </a:cxn>
                </a:cxnLst>
                <a:rect l="0" t="0" r="r" b="b"/>
                <a:pathLst>
                  <a:path w="60" h="415">
                    <a:moveTo>
                      <a:pt x="22" y="0"/>
                    </a:moveTo>
                    <a:lnTo>
                      <a:pt x="0" y="222"/>
                    </a:lnTo>
                    <a:lnTo>
                      <a:pt x="16" y="415"/>
                    </a:lnTo>
                    <a:lnTo>
                      <a:pt x="60" y="7"/>
                    </a:lnTo>
                    <a:lnTo>
                      <a:pt x="60" y="7"/>
                    </a:lnTo>
                    <a:lnTo>
                      <a:pt x="22" y="0"/>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7" name="Freeform 33"/>
              <p:cNvSpPr>
                <a:spLocks/>
              </p:cNvSpPr>
              <p:nvPr/>
            </p:nvSpPr>
            <p:spPr bwMode="auto">
              <a:xfrm>
                <a:off x="265" y="1691"/>
                <a:ext cx="41" cy="222"/>
              </a:xfrm>
              <a:custGeom>
                <a:avLst/>
                <a:gdLst/>
                <a:ahLst/>
                <a:cxnLst>
                  <a:cxn ang="0">
                    <a:pos x="28" y="0"/>
                  </a:cxn>
                  <a:cxn ang="0">
                    <a:pos x="28" y="0"/>
                  </a:cxn>
                  <a:cxn ang="0">
                    <a:pos x="28" y="0"/>
                  </a:cxn>
                  <a:cxn ang="0">
                    <a:pos x="19" y="4"/>
                  </a:cxn>
                  <a:cxn ang="0">
                    <a:pos x="9" y="10"/>
                  </a:cxn>
                  <a:cxn ang="0">
                    <a:pos x="6" y="13"/>
                  </a:cxn>
                  <a:cxn ang="0">
                    <a:pos x="3" y="19"/>
                  </a:cxn>
                  <a:cxn ang="0">
                    <a:pos x="0" y="32"/>
                  </a:cxn>
                  <a:cxn ang="0">
                    <a:pos x="19" y="222"/>
                  </a:cxn>
                  <a:cxn ang="0">
                    <a:pos x="41" y="0"/>
                  </a:cxn>
                  <a:cxn ang="0">
                    <a:pos x="41" y="0"/>
                  </a:cxn>
                  <a:cxn ang="0">
                    <a:pos x="28" y="0"/>
                  </a:cxn>
                  <a:cxn ang="0">
                    <a:pos x="28" y="0"/>
                  </a:cxn>
                </a:cxnLst>
                <a:rect l="0" t="0" r="r" b="b"/>
                <a:pathLst>
                  <a:path w="41" h="222">
                    <a:moveTo>
                      <a:pt x="28" y="0"/>
                    </a:moveTo>
                    <a:lnTo>
                      <a:pt x="28" y="0"/>
                    </a:lnTo>
                    <a:lnTo>
                      <a:pt x="28" y="0"/>
                    </a:lnTo>
                    <a:lnTo>
                      <a:pt x="19" y="4"/>
                    </a:lnTo>
                    <a:lnTo>
                      <a:pt x="9" y="10"/>
                    </a:lnTo>
                    <a:lnTo>
                      <a:pt x="6" y="13"/>
                    </a:lnTo>
                    <a:lnTo>
                      <a:pt x="3" y="19"/>
                    </a:lnTo>
                    <a:lnTo>
                      <a:pt x="0" y="32"/>
                    </a:lnTo>
                    <a:lnTo>
                      <a:pt x="19" y="222"/>
                    </a:lnTo>
                    <a:lnTo>
                      <a:pt x="41" y="0"/>
                    </a:lnTo>
                    <a:lnTo>
                      <a:pt x="41" y="0"/>
                    </a:lnTo>
                    <a:lnTo>
                      <a:pt x="28" y="0"/>
                    </a:lnTo>
                    <a:lnTo>
                      <a:pt x="28"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8" name="Freeform 34"/>
              <p:cNvSpPr>
                <a:spLocks/>
              </p:cNvSpPr>
              <p:nvPr/>
            </p:nvSpPr>
            <p:spPr bwMode="auto">
              <a:xfrm>
                <a:off x="265" y="1710"/>
                <a:ext cx="3" cy="13"/>
              </a:xfrm>
              <a:custGeom>
                <a:avLst/>
                <a:gdLst/>
                <a:ahLst/>
                <a:cxnLst>
                  <a:cxn ang="0">
                    <a:pos x="0" y="13"/>
                  </a:cxn>
                  <a:cxn ang="0">
                    <a:pos x="0" y="13"/>
                  </a:cxn>
                  <a:cxn ang="0">
                    <a:pos x="3" y="0"/>
                  </a:cxn>
                  <a:cxn ang="0">
                    <a:pos x="3" y="0"/>
                  </a:cxn>
                  <a:cxn ang="0">
                    <a:pos x="0" y="10"/>
                  </a:cxn>
                  <a:cxn ang="0">
                    <a:pos x="0" y="13"/>
                  </a:cxn>
                  <a:cxn ang="0">
                    <a:pos x="0" y="13"/>
                  </a:cxn>
                </a:cxnLst>
                <a:rect l="0" t="0" r="r" b="b"/>
                <a:pathLst>
                  <a:path w="3" h="13">
                    <a:moveTo>
                      <a:pt x="0" y="13"/>
                    </a:moveTo>
                    <a:lnTo>
                      <a:pt x="0" y="13"/>
                    </a:lnTo>
                    <a:lnTo>
                      <a:pt x="3" y="0"/>
                    </a:lnTo>
                    <a:lnTo>
                      <a:pt x="3" y="0"/>
                    </a:lnTo>
                    <a:lnTo>
                      <a:pt x="0" y="10"/>
                    </a:lnTo>
                    <a:lnTo>
                      <a:pt x="0" y="13"/>
                    </a:lnTo>
                    <a:lnTo>
                      <a:pt x="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9" name="Freeform 35"/>
              <p:cNvSpPr>
                <a:spLocks/>
              </p:cNvSpPr>
              <p:nvPr/>
            </p:nvSpPr>
            <p:spPr bwMode="auto">
              <a:xfrm>
                <a:off x="236" y="1688"/>
                <a:ext cx="127" cy="1171"/>
              </a:xfrm>
              <a:custGeom>
                <a:avLst/>
                <a:gdLst/>
                <a:ahLst/>
                <a:cxnLst>
                  <a:cxn ang="0">
                    <a:pos x="48" y="0"/>
                  </a:cxn>
                  <a:cxn ang="0">
                    <a:pos x="48" y="0"/>
                  </a:cxn>
                  <a:cxn ang="0">
                    <a:pos x="57" y="3"/>
                  </a:cxn>
                  <a:cxn ang="0">
                    <a:pos x="57" y="3"/>
                  </a:cxn>
                  <a:cxn ang="0">
                    <a:pos x="48" y="7"/>
                  </a:cxn>
                  <a:cxn ang="0">
                    <a:pos x="41" y="10"/>
                  </a:cxn>
                  <a:cxn ang="0">
                    <a:pos x="35" y="16"/>
                  </a:cxn>
                  <a:cxn ang="0">
                    <a:pos x="32" y="22"/>
                  </a:cxn>
                  <a:cxn ang="0">
                    <a:pos x="29" y="32"/>
                  </a:cxn>
                  <a:cxn ang="0">
                    <a:pos x="29" y="35"/>
                  </a:cxn>
                  <a:cxn ang="0">
                    <a:pos x="127" y="1171"/>
                  </a:cxn>
                  <a:cxn ang="0">
                    <a:pos x="127" y="1171"/>
                  </a:cxn>
                  <a:cxn ang="0">
                    <a:pos x="117" y="1168"/>
                  </a:cxn>
                  <a:cxn ang="0">
                    <a:pos x="102" y="1165"/>
                  </a:cxn>
                  <a:cxn ang="0">
                    <a:pos x="92" y="1158"/>
                  </a:cxn>
                  <a:cxn ang="0">
                    <a:pos x="86" y="1155"/>
                  </a:cxn>
                  <a:cxn ang="0">
                    <a:pos x="83" y="1149"/>
                  </a:cxn>
                  <a:cxn ang="0">
                    <a:pos x="83" y="1149"/>
                  </a:cxn>
                  <a:cxn ang="0">
                    <a:pos x="70" y="972"/>
                  </a:cxn>
                  <a:cxn ang="0">
                    <a:pos x="41" y="601"/>
                  </a:cxn>
                  <a:cxn ang="0">
                    <a:pos x="0" y="67"/>
                  </a:cxn>
                  <a:cxn ang="0">
                    <a:pos x="0" y="67"/>
                  </a:cxn>
                  <a:cxn ang="0">
                    <a:pos x="0" y="45"/>
                  </a:cxn>
                  <a:cxn ang="0">
                    <a:pos x="3" y="35"/>
                  </a:cxn>
                  <a:cxn ang="0">
                    <a:pos x="7" y="22"/>
                  </a:cxn>
                  <a:cxn ang="0">
                    <a:pos x="10" y="13"/>
                  </a:cxn>
                  <a:cxn ang="0">
                    <a:pos x="19" y="7"/>
                  </a:cxn>
                  <a:cxn ang="0">
                    <a:pos x="32" y="3"/>
                  </a:cxn>
                  <a:cxn ang="0">
                    <a:pos x="48" y="0"/>
                  </a:cxn>
                  <a:cxn ang="0">
                    <a:pos x="48" y="0"/>
                  </a:cxn>
                </a:cxnLst>
                <a:rect l="0" t="0" r="r" b="b"/>
                <a:pathLst>
                  <a:path w="127" h="1171">
                    <a:moveTo>
                      <a:pt x="48" y="0"/>
                    </a:moveTo>
                    <a:lnTo>
                      <a:pt x="48" y="0"/>
                    </a:lnTo>
                    <a:lnTo>
                      <a:pt x="57" y="3"/>
                    </a:lnTo>
                    <a:lnTo>
                      <a:pt x="57" y="3"/>
                    </a:lnTo>
                    <a:lnTo>
                      <a:pt x="48" y="7"/>
                    </a:lnTo>
                    <a:lnTo>
                      <a:pt x="41" y="10"/>
                    </a:lnTo>
                    <a:lnTo>
                      <a:pt x="35" y="16"/>
                    </a:lnTo>
                    <a:lnTo>
                      <a:pt x="32" y="22"/>
                    </a:lnTo>
                    <a:lnTo>
                      <a:pt x="29" y="32"/>
                    </a:lnTo>
                    <a:lnTo>
                      <a:pt x="29" y="35"/>
                    </a:lnTo>
                    <a:lnTo>
                      <a:pt x="127" y="1171"/>
                    </a:lnTo>
                    <a:lnTo>
                      <a:pt x="127" y="1171"/>
                    </a:lnTo>
                    <a:lnTo>
                      <a:pt x="117" y="1168"/>
                    </a:lnTo>
                    <a:lnTo>
                      <a:pt x="102" y="1165"/>
                    </a:lnTo>
                    <a:lnTo>
                      <a:pt x="92" y="1158"/>
                    </a:lnTo>
                    <a:lnTo>
                      <a:pt x="86" y="1155"/>
                    </a:lnTo>
                    <a:lnTo>
                      <a:pt x="83" y="1149"/>
                    </a:lnTo>
                    <a:lnTo>
                      <a:pt x="83" y="1149"/>
                    </a:lnTo>
                    <a:lnTo>
                      <a:pt x="70" y="972"/>
                    </a:lnTo>
                    <a:lnTo>
                      <a:pt x="41" y="601"/>
                    </a:lnTo>
                    <a:lnTo>
                      <a:pt x="0" y="67"/>
                    </a:lnTo>
                    <a:lnTo>
                      <a:pt x="0" y="67"/>
                    </a:lnTo>
                    <a:lnTo>
                      <a:pt x="0" y="45"/>
                    </a:lnTo>
                    <a:lnTo>
                      <a:pt x="3" y="35"/>
                    </a:lnTo>
                    <a:lnTo>
                      <a:pt x="7" y="22"/>
                    </a:lnTo>
                    <a:lnTo>
                      <a:pt x="10" y="13"/>
                    </a:lnTo>
                    <a:lnTo>
                      <a:pt x="19" y="7"/>
                    </a:lnTo>
                    <a:lnTo>
                      <a:pt x="32" y="3"/>
                    </a:lnTo>
                    <a:lnTo>
                      <a:pt x="48" y="0"/>
                    </a:lnTo>
                    <a:lnTo>
                      <a:pt x="48"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0" name="Freeform 36"/>
              <p:cNvSpPr>
                <a:spLocks/>
              </p:cNvSpPr>
              <p:nvPr/>
            </p:nvSpPr>
            <p:spPr bwMode="auto">
              <a:xfrm>
                <a:off x="236" y="1688"/>
                <a:ext cx="127" cy="1171"/>
              </a:xfrm>
              <a:custGeom>
                <a:avLst/>
                <a:gdLst/>
                <a:ahLst/>
                <a:cxnLst>
                  <a:cxn ang="0">
                    <a:pos x="124" y="1143"/>
                  </a:cxn>
                  <a:cxn ang="0">
                    <a:pos x="121" y="1105"/>
                  </a:cxn>
                  <a:cxn ang="0">
                    <a:pos x="117" y="1070"/>
                  </a:cxn>
                  <a:cxn ang="0">
                    <a:pos x="114" y="1035"/>
                  </a:cxn>
                  <a:cxn ang="0">
                    <a:pos x="111" y="1000"/>
                  </a:cxn>
                  <a:cxn ang="0">
                    <a:pos x="108" y="946"/>
                  </a:cxn>
                  <a:cxn ang="0">
                    <a:pos x="95" y="807"/>
                  </a:cxn>
                  <a:cxn ang="0">
                    <a:pos x="83" y="668"/>
                  </a:cxn>
                  <a:cxn ang="0">
                    <a:pos x="73" y="529"/>
                  </a:cxn>
                  <a:cxn ang="0">
                    <a:pos x="60" y="389"/>
                  </a:cxn>
                  <a:cxn ang="0">
                    <a:pos x="48" y="250"/>
                  </a:cxn>
                  <a:cxn ang="0">
                    <a:pos x="35" y="111"/>
                  </a:cxn>
                  <a:cxn ang="0">
                    <a:pos x="29" y="35"/>
                  </a:cxn>
                  <a:cxn ang="0">
                    <a:pos x="29" y="32"/>
                  </a:cxn>
                  <a:cxn ang="0">
                    <a:pos x="35" y="16"/>
                  </a:cxn>
                  <a:cxn ang="0">
                    <a:pos x="48" y="7"/>
                  </a:cxn>
                  <a:cxn ang="0">
                    <a:pos x="57" y="3"/>
                  </a:cxn>
                  <a:cxn ang="0">
                    <a:pos x="48" y="0"/>
                  </a:cxn>
                  <a:cxn ang="0">
                    <a:pos x="26" y="3"/>
                  </a:cxn>
                  <a:cxn ang="0">
                    <a:pos x="13" y="13"/>
                  </a:cxn>
                  <a:cxn ang="0">
                    <a:pos x="0" y="45"/>
                  </a:cxn>
                  <a:cxn ang="0">
                    <a:pos x="0" y="67"/>
                  </a:cxn>
                  <a:cxn ang="0">
                    <a:pos x="3" y="114"/>
                  </a:cxn>
                  <a:cxn ang="0">
                    <a:pos x="10" y="184"/>
                  </a:cxn>
                  <a:cxn ang="0">
                    <a:pos x="16" y="253"/>
                  </a:cxn>
                  <a:cxn ang="0">
                    <a:pos x="19" y="323"/>
                  </a:cxn>
                  <a:cxn ang="0">
                    <a:pos x="26" y="393"/>
                  </a:cxn>
                  <a:cxn ang="0">
                    <a:pos x="29" y="462"/>
                  </a:cxn>
                  <a:cxn ang="0">
                    <a:pos x="35" y="532"/>
                  </a:cxn>
                  <a:cxn ang="0">
                    <a:pos x="41" y="601"/>
                  </a:cxn>
                  <a:cxn ang="0">
                    <a:pos x="45" y="671"/>
                  </a:cxn>
                  <a:cxn ang="0">
                    <a:pos x="51" y="741"/>
                  </a:cxn>
                  <a:cxn ang="0">
                    <a:pos x="57" y="810"/>
                  </a:cxn>
                  <a:cxn ang="0">
                    <a:pos x="60" y="880"/>
                  </a:cxn>
                  <a:cxn ang="0">
                    <a:pos x="67" y="950"/>
                  </a:cxn>
                  <a:cxn ang="0">
                    <a:pos x="70" y="969"/>
                  </a:cxn>
                  <a:cxn ang="0">
                    <a:pos x="70" y="984"/>
                  </a:cxn>
                  <a:cxn ang="0">
                    <a:pos x="70" y="1003"/>
                  </a:cxn>
                  <a:cxn ang="0">
                    <a:pos x="73" y="1019"/>
                  </a:cxn>
                  <a:cxn ang="0">
                    <a:pos x="73" y="1038"/>
                  </a:cxn>
                  <a:cxn ang="0">
                    <a:pos x="76" y="1054"/>
                  </a:cxn>
                  <a:cxn ang="0">
                    <a:pos x="76" y="1073"/>
                  </a:cxn>
                  <a:cxn ang="0">
                    <a:pos x="79" y="1092"/>
                  </a:cxn>
                  <a:cxn ang="0">
                    <a:pos x="79" y="1108"/>
                  </a:cxn>
                  <a:cxn ang="0">
                    <a:pos x="83" y="1127"/>
                  </a:cxn>
                  <a:cxn ang="0">
                    <a:pos x="83" y="1143"/>
                  </a:cxn>
                  <a:cxn ang="0">
                    <a:pos x="83" y="1149"/>
                  </a:cxn>
                  <a:cxn ang="0">
                    <a:pos x="89" y="1155"/>
                  </a:cxn>
                  <a:cxn ang="0">
                    <a:pos x="92" y="1162"/>
                  </a:cxn>
                  <a:cxn ang="0">
                    <a:pos x="127" y="1171"/>
                  </a:cxn>
                </a:cxnLst>
                <a:rect l="0" t="0" r="r" b="b"/>
                <a:pathLst>
                  <a:path w="127" h="1171">
                    <a:moveTo>
                      <a:pt x="127" y="1158"/>
                    </a:moveTo>
                    <a:lnTo>
                      <a:pt x="124" y="1143"/>
                    </a:lnTo>
                    <a:lnTo>
                      <a:pt x="124" y="1124"/>
                    </a:lnTo>
                    <a:lnTo>
                      <a:pt x="121" y="1105"/>
                    </a:lnTo>
                    <a:lnTo>
                      <a:pt x="121" y="1089"/>
                    </a:lnTo>
                    <a:lnTo>
                      <a:pt x="117" y="1070"/>
                    </a:lnTo>
                    <a:lnTo>
                      <a:pt x="117" y="1054"/>
                    </a:lnTo>
                    <a:lnTo>
                      <a:pt x="114" y="1035"/>
                    </a:lnTo>
                    <a:lnTo>
                      <a:pt x="114" y="1019"/>
                    </a:lnTo>
                    <a:lnTo>
                      <a:pt x="111" y="1000"/>
                    </a:lnTo>
                    <a:lnTo>
                      <a:pt x="108" y="965"/>
                    </a:lnTo>
                    <a:lnTo>
                      <a:pt x="108" y="946"/>
                    </a:lnTo>
                    <a:lnTo>
                      <a:pt x="102" y="877"/>
                    </a:lnTo>
                    <a:lnTo>
                      <a:pt x="95" y="807"/>
                    </a:lnTo>
                    <a:lnTo>
                      <a:pt x="89" y="738"/>
                    </a:lnTo>
                    <a:lnTo>
                      <a:pt x="83" y="668"/>
                    </a:lnTo>
                    <a:lnTo>
                      <a:pt x="79" y="598"/>
                    </a:lnTo>
                    <a:lnTo>
                      <a:pt x="73" y="529"/>
                    </a:lnTo>
                    <a:lnTo>
                      <a:pt x="67" y="459"/>
                    </a:lnTo>
                    <a:lnTo>
                      <a:pt x="60" y="389"/>
                    </a:lnTo>
                    <a:lnTo>
                      <a:pt x="54" y="320"/>
                    </a:lnTo>
                    <a:lnTo>
                      <a:pt x="48" y="250"/>
                    </a:lnTo>
                    <a:lnTo>
                      <a:pt x="41" y="181"/>
                    </a:lnTo>
                    <a:lnTo>
                      <a:pt x="35" y="111"/>
                    </a:lnTo>
                    <a:lnTo>
                      <a:pt x="32" y="41"/>
                    </a:lnTo>
                    <a:lnTo>
                      <a:pt x="29" y="35"/>
                    </a:lnTo>
                    <a:lnTo>
                      <a:pt x="29" y="35"/>
                    </a:lnTo>
                    <a:lnTo>
                      <a:pt x="29" y="32"/>
                    </a:lnTo>
                    <a:lnTo>
                      <a:pt x="32" y="22"/>
                    </a:lnTo>
                    <a:lnTo>
                      <a:pt x="35" y="16"/>
                    </a:lnTo>
                    <a:lnTo>
                      <a:pt x="41" y="10"/>
                    </a:lnTo>
                    <a:lnTo>
                      <a:pt x="48" y="7"/>
                    </a:lnTo>
                    <a:lnTo>
                      <a:pt x="57" y="3"/>
                    </a:lnTo>
                    <a:lnTo>
                      <a:pt x="57" y="3"/>
                    </a:lnTo>
                    <a:lnTo>
                      <a:pt x="48" y="0"/>
                    </a:lnTo>
                    <a:lnTo>
                      <a:pt x="48" y="0"/>
                    </a:lnTo>
                    <a:lnTo>
                      <a:pt x="35" y="0"/>
                    </a:lnTo>
                    <a:lnTo>
                      <a:pt x="26" y="3"/>
                    </a:lnTo>
                    <a:lnTo>
                      <a:pt x="19" y="7"/>
                    </a:lnTo>
                    <a:lnTo>
                      <a:pt x="13" y="13"/>
                    </a:lnTo>
                    <a:lnTo>
                      <a:pt x="3" y="26"/>
                    </a:lnTo>
                    <a:lnTo>
                      <a:pt x="0" y="45"/>
                    </a:lnTo>
                    <a:lnTo>
                      <a:pt x="0" y="45"/>
                    </a:lnTo>
                    <a:lnTo>
                      <a:pt x="0" y="67"/>
                    </a:lnTo>
                    <a:lnTo>
                      <a:pt x="0" y="67"/>
                    </a:lnTo>
                    <a:lnTo>
                      <a:pt x="3" y="114"/>
                    </a:lnTo>
                    <a:lnTo>
                      <a:pt x="3" y="114"/>
                    </a:lnTo>
                    <a:lnTo>
                      <a:pt x="10" y="184"/>
                    </a:lnTo>
                    <a:lnTo>
                      <a:pt x="10" y="184"/>
                    </a:lnTo>
                    <a:lnTo>
                      <a:pt x="16" y="253"/>
                    </a:lnTo>
                    <a:lnTo>
                      <a:pt x="16" y="253"/>
                    </a:lnTo>
                    <a:lnTo>
                      <a:pt x="19" y="323"/>
                    </a:lnTo>
                    <a:lnTo>
                      <a:pt x="19" y="323"/>
                    </a:lnTo>
                    <a:lnTo>
                      <a:pt x="26" y="393"/>
                    </a:lnTo>
                    <a:lnTo>
                      <a:pt x="26" y="393"/>
                    </a:lnTo>
                    <a:lnTo>
                      <a:pt x="29" y="462"/>
                    </a:lnTo>
                    <a:lnTo>
                      <a:pt x="29" y="462"/>
                    </a:lnTo>
                    <a:lnTo>
                      <a:pt x="35" y="532"/>
                    </a:lnTo>
                    <a:lnTo>
                      <a:pt x="35" y="532"/>
                    </a:lnTo>
                    <a:lnTo>
                      <a:pt x="41" y="601"/>
                    </a:lnTo>
                    <a:lnTo>
                      <a:pt x="41" y="601"/>
                    </a:lnTo>
                    <a:lnTo>
                      <a:pt x="45" y="671"/>
                    </a:lnTo>
                    <a:lnTo>
                      <a:pt x="45" y="671"/>
                    </a:lnTo>
                    <a:lnTo>
                      <a:pt x="51" y="741"/>
                    </a:lnTo>
                    <a:lnTo>
                      <a:pt x="51" y="741"/>
                    </a:lnTo>
                    <a:lnTo>
                      <a:pt x="57" y="810"/>
                    </a:lnTo>
                    <a:lnTo>
                      <a:pt x="57" y="810"/>
                    </a:lnTo>
                    <a:lnTo>
                      <a:pt x="60" y="880"/>
                    </a:lnTo>
                    <a:lnTo>
                      <a:pt x="60" y="880"/>
                    </a:lnTo>
                    <a:lnTo>
                      <a:pt x="67" y="950"/>
                    </a:lnTo>
                    <a:lnTo>
                      <a:pt x="67" y="950"/>
                    </a:lnTo>
                    <a:lnTo>
                      <a:pt x="70" y="969"/>
                    </a:lnTo>
                    <a:lnTo>
                      <a:pt x="70" y="969"/>
                    </a:lnTo>
                    <a:lnTo>
                      <a:pt x="70" y="984"/>
                    </a:lnTo>
                    <a:lnTo>
                      <a:pt x="70" y="984"/>
                    </a:lnTo>
                    <a:lnTo>
                      <a:pt x="70" y="1003"/>
                    </a:lnTo>
                    <a:lnTo>
                      <a:pt x="70" y="1003"/>
                    </a:lnTo>
                    <a:lnTo>
                      <a:pt x="73" y="1019"/>
                    </a:lnTo>
                    <a:lnTo>
                      <a:pt x="73" y="1019"/>
                    </a:lnTo>
                    <a:lnTo>
                      <a:pt x="73" y="1038"/>
                    </a:lnTo>
                    <a:lnTo>
                      <a:pt x="73" y="1038"/>
                    </a:lnTo>
                    <a:lnTo>
                      <a:pt x="76" y="1054"/>
                    </a:lnTo>
                    <a:lnTo>
                      <a:pt x="76" y="1054"/>
                    </a:lnTo>
                    <a:lnTo>
                      <a:pt x="76" y="1073"/>
                    </a:lnTo>
                    <a:lnTo>
                      <a:pt x="76" y="1073"/>
                    </a:lnTo>
                    <a:lnTo>
                      <a:pt x="79" y="1092"/>
                    </a:lnTo>
                    <a:lnTo>
                      <a:pt x="79" y="1092"/>
                    </a:lnTo>
                    <a:lnTo>
                      <a:pt x="79" y="1108"/>
                    </a:lnTo>
                    <a:lnTo>
                      <a:pt x="79" y="1108"/>
                    </a:lnTo>
                    <a:lnTo>
                      <a:pt x="83" y="1127"/>
                    </a:lnTo>
                    <a:lnTo>
                      <a:pt x="83" y="1127"/>
                    </a:lnTo>
                    <a:lnTo>
                      <a:pt x="83" y="1143"/>
                    </a:lnTo>
                    <a:lnTo>
                      <a:pt x="83" y="1143"/>
                    </a:lnTo>
                    <a:lnTo>
                      <a:pt x="83" y="1149"/>
                    </a:lnTo>
                    <a:lnTo>
                      <a:pt x="83" y="1149"/>
                    </a:lnTo>
                    <a:lnTo>
                      <a:pt x="89" y="1155"/>
                    </a:lnTo>
                    <a:lnTo>
                      <a:pt x="92" y="1162"/>
                    </a:lnTo>
                    <a:lnTo>
                      <a:pt x="92" y="1162"/>
                    </a:lnTo>
                    <a:lnTo>
                      <a:pt x="111" y="1168"/>
                    </a:lnTo>
                    <a:lnTo>
                      <a:pt x="127" y="1171"/>
                    </a:lnTo>
                    <a:lnTo>
                      <a:pt x="127" y="1158"/>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1" name="Freeform 37"/>
              <p:cNvSpPr>
                <a:spLocks/>
              </p:cNvSpPr>
              <p:nvPr/>
            </p:nvSpPr>
            <p:spPr bwMode="auto">
              <a:xfrm>
                <a:off x="296" y="1733"/>
                <a:ext cx="956" cy="1041"/>
              </a:xfrm>
              <a:custGeom>
                <a:avLst/>
                <a:gdLst/>
                <a:ahLst/>
                <a:cxnLst>
                  <a:cxn ang="0">
                    <a:pos x="937" y="613"/>
                  </a:cxn>
                  <a:cxn ang="0">
                    <a:pos x="915" y="310"/>
                  </a:cxn>
                  <a:cxn ang="0">
                    <a:pos x="902" y="98"/>
                  </a:cxn>
                  <a:cxn ang="0">
                    <a:pos x="880" y="95"/>
                  </a:cxn>
                  <a:cxn ang="0">
                    <a:pos x="807" y="88"/>
                  </a:cxn>
                  <a:cxn ang="0">
                    <a:pos x="731" y="79"/>
                  </a:cxn>
                  <a:cxn ang="0">
                    <a:pos x="659" y="72"/>
                  </a:cxn>
                  <a:cxn ang="0">
                    <a:pos x="586" y="63"/>
                  </a:cxn>
                  <a:cxn ang="0">
                    <a:pos x="513" y="57"/>
                  </a:cxn>
                  <a:cxn ang="0">
                    <a:pos x="440" y="47"/>
                  </a:cxn>
                  <a:cxn ang="0">
                    <a:pos x="219" y="22"/>
                  </a:cxn>
                  <a:cxn ang="0">
                    <a:pos x="146" y="15"/>
                  </a:cxn>
                  <a:cxn ang="0">
                    <a:pos x="73" y="6"/>
                  </a:cxn>
                  <a:cxn ang="0">
                    <a:pos x="0" y="0"/>
                  </a:cxn>
                  <a:cxn ang="0">
                    <a:pos x="0" y="0"/>
                  </a:cxn>
                  <a:cxn ang="0">
                    <a:pos x="0" y="0"/>
                  </a:cxn>
                  <a:cxn ang="0">
                    <a:pos x="0" y="0"/>
                  </a:cxn>
                  <a:cxn ang="0">
                    <a:pos x="23" y="297"/>
                  </a:cxn>
                  <a:cxn ang="0">
                    <a:pos x="45" y="594"/>
                  </a:cxn>
                  <a:cxn ang="0">
                    <a:pos x="67" y="895"/>
                  </a:cxn>
                  <a:cxn ang="0">
                    <a:pos x="76" y="1041"/>
                  </a:cxn>
                  <a:cxn ang="0">
                    <a:pos x="76" y="1041"/>
                  </a:cxn>
                  <a:cxn ang="0">
                    <a:pos x="117" y="1037"/>
                  </a:cxn>
                  <a:cxn ang="0">
                    <a:pos x="193" y="1025"/>
                  </a:cxn>
                  <a:cxn ang="0">
                    <a:pos x="269" y="1015"/>
                  </a:cxn>
                  <a:cxn ang="0">
                    <a:pos x="345" y="1006"/>
                  </a:cxn>
                  <a:cxn ang="0">
                    <a:pos x="421" y="993"/>
                  </a:cxn>
                  <a:cxn ang="0">
                    <a:pos x="497" y="984"/>
                  </a:cxn>
                  <a:cxn ang="0">
                    <a:pos x="576" y="971"/>
                  </a:cxn>
                  <a:cxn ang="0">
                    <a:pos x="652" y="961"/>
                  </a:cxn>
                  <a:cxn ang="0">
                    <a:pos x="728" y="952"/>
                  </a:cxn>
                  <a:cxn ang="0">
                    <a:pos x="804" y="939"/>
                  </a:cxn>
                  <a:cxn ang="0">
                    <a:pos x="880" y="930"/>
                  </a:cxn>
                  <a:cxn ang="0">
                    <a:pos x="956" y="920"/>
                  </a:cxn>
                  <a:cxn ang="0">
                    <a:pos x="956" y="917"/>
                  </a:cxn>
                  <a:cxn ang="0">
                    <a:pos x="937" y="613"/>
                  </a:cxn>
                </a:cxnLst>
                <a:rect l="0" t="0" r="r" b="b"/>
                <a:pathLst>
                  <a:path w="956" h="1041">
                    <a:moveTo>
                      <a:pt x="937" y="613"/>
                    </a:moveTo>
                    <a:lnTo>
                      <a:pt x="915" y="310"/>
                    </a:lnTo>
                    <a:lnTo>
                      <a:pt x="902" y="98"/>
                    </a:lnTo>
                    <a:lnTo>
                      <a:pt x="880" y="95"/>
                    </a:lnTo>
                    <a:lnTo>
                      <a:pt x="807" y="88"/>
                    </a:lnTo>
                    <a:lnTo>
                      <a:pt x="731" y="79"/>
                    </a:lnTo>
                    <a:lnTo>
                      <a:pt x="659" y="72"/>
                    </a:lnTo>
                    <a:lnTo>
                      <a:pt x="586" y="63"/>
                    </a:lnTo>
                    <a:lnTo>
                      <a:pt x="513" y="57"/>
                    </a:lnTo>
                    <a:lnTo>
                      <a:pt x="440" y="47"/>
                    </a:lnTo>
                    <a:lnTo>
                      <a:pt x="219" y="22"/>
                    </a:lnTo>
                    <a:lnTo>
                      <a:pt x="146" y="15"/>
                    </a:lnTo>
                    <a:lnTo>
                      <a:pt x="73" y="6"/>
                    </a:lnTo>
                    <a:lnTo>
                      <a:pt x="0" y="0"/>
                    </a:lnTo>
                    <a:lnTo>
                      <a:pt x="0" y="0"/>
                    </a:lnTo>
                    <a:lnTo>
                      <a:pt x="0" y="0"/>
                    </a:lnTo>
                    <a:lnTo>
                      <a:pt x="0" y="0"/>
                    </a:lnTo>
                    <a:lnTo>
                      <a:pt x="23" y="297"/>
                    </a:lnTo>
                    <a:lnTo>
                      <a:pt x="45" y="594"/>
                    </a:lnTo>
                    <a:lnTo>
                      <a:pt x="67" y="895"/>
                    </a:lnTo>
                    <a:lnTo>
                      <a:pt x="76" y="1041"/>
                    </a:lnTo>
                    <a:lnTo>
                      <a:pt x="76" y="1041"/>
                    </a:lnTo>
                    <a:lnTo>
                      <a:pt x="117" y="1037"/>
                    </a:lnTo>
                    <a:lnTo>
                      <a:pt x="193" y="1025"/>
                    </a:lnTo>
                    <a:lnTo>
                      <a:pt x="269" y="1015"/>
                    </a:lnTo>
                    <a:lnTo>
                      <a:pt x="345" y="1006"/>
                    </a:lnTo>
                    <a:lnTo>
                      <a:pt x="421" y="993"/>
                    </a:lnTo>
                    <a:lnTo>
                      <a:pt x="497" y="984"/>
                    </a:lnTo>
                    <a:lnTo>
                      <a:pt x="576" y="971"/>
                    </a:lnTo>
                    <a:lnTo>
                      <a:pt x="652" y="961"/>
                    </a:lnTo>
                    <a:lnTo>
                      <a:pt x="728" y="952"/>
                    </a:lnTo>
                    <a:lnTo>
                      <a:pt x="804" y="939"/>
                    </a:lnTo>
                    <a:lnTo>
                      <a:pt x="880" y="930"/>
                    </a:lnTo>
                    <a:lnTo>
                      <a:pt x="956" y="920"/>
                    </a:lnTo>
                    <a:lnTo>
                      <a:pt x="956" y="917"/>
                    </a:lnTo>
                    <a:lnTo>
                      <a:pt x="937" y="613"/>
                    </a:lnTo>
                    <a:close/>
                  </a:path>
                </a:pathLst>
              </a:custGeom>
              <a:solidFill>
                <a:schemeClr val="tx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2" name="Freeform 38"/>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3" name="Freeform 39"/>
              <p:cNvSpPr>
                <a:spLocks/>
              </p:cNvSpPr>
              <p:nvPr/>
            </p:nvSpPr>
            <p:spPr bwMode="auto">
              <a:xfrm>
                <a:off x="901" y="2660"/>
                <a:ext cx="636" cy="500"/>
              </a:xfrm>
              <a:custGeom>
                <a:avLst/>
                <a:gdLst/>
                <a:ahLst/>
                <a:cxnLst>
                  <a:cxn ang="0">
                    <a:pos x="376" y="0"/>
                  </a:cxn>
                  <a:cxn ang="0">
                    <a:pos x="120" y="41"/>
                  </a:cxn>
                  <a:cxn ang="0">
                    <a:pos x="0" y="345"/>
                  </a:cxn>
                  <a:cxn ang="0">
                    <a:pos x="0" y="345"/>
                  </a:cxn>
                  <a:cxn ang="0">
                    <a:pos x="364" y="484"/>
                  </a:cxn>
                  <a:cxn ang="0">
                    <a:pos x="364" y="484"/>
                  </a:cxn>
                  <a:cxn ang="0">
                    <a:pos x="402" y="496"/>
                  </a:cxn>
                  <a:cxn ang="0">
                    <a:pos x="427" y="500"/>
                  </a:cxn>
                  <a:cxn ang="0">
                    <a:pos x="449" y="496"/>
                  </a:cxn>
                  <a:cxn ang="0">
                    <a:pos x="465" y="490"/>
                  </a:cxn>
                  <a:cxn ang="0">
                    <a:pos x="465" y="490"/>
                  </a:cxn>
                  <a:cxn ang="0">
                    <a:pos x="474" y="487"/>
                  </a:cxn>
                  <a:cxn ang="0">
                    <a:pos x="636" y="76"/>
                  </a:cxn>
                  <a:cxn ang="0">
                    <a:pos x="636" y="76"/>
                  </a:cxn>
                  <a:cxn ang="0">
                    <a:pos x="376" y="0"/>
                  </a:cxn>
                  <a:cxn ang="0">
                    <a:pos x="376" y="0"/>
                  </a:cxn>
                </a:cxnLst>
                <a:rect l="0" t="0" r="r" b="b"/>
                <a:pathLst>
                  <a:path w="636" h="500">
                    <a:moveTo>
                      <a:pt x="376" y="0"/>
                    </a:moveTo>
                    <a:lnTo>
                      <a:pt x="120" y="41"/>
                    </a:lnTo>
                    <a:lnTo>
                      <a:pt x="0" y="345"/>
                    </a:lnTo>
                    <a:lnTo>
                      <a:pt x="0" y="345"/>
                    </a:lnTo>
                    <a:lnTo>
                      <a:pt x="364" y="484"/>
                    </a:lnTo>
                    <a:lnTo>
                      <a:pt x="364" y="484"/>
                    </a:lnTo>
                    <a:lnTo>
                      <a:pt x="402" y="496"/>
                    </a:lnTo>
                    <a:lnTo>
                      <a:pt x="427" y="500"/>
                    </a:lnTo>
                    <a:lnTo>
                      <a:pt x="449" y="496"/>
                    </a:lnTo>
                    <a:lnTo>
                      <a:pt x="465" y="490"/>
                    </a:lnTo>
                    <a:lnTo>
                      <a:pt x="465" y="490"/>
                    </a:lnTo>
                    <a:lnTo>
                      <a:pt x="474" y="487"/>
                    </a:lnTo>
                    <a:lnTo>
                      <a:pt x="636" y="76"/>
                    </a:lnTo>
                    <a:lnTo>
                      <a:pt x="636" y="76"/>
                    </a:lnTo>
                    <a:lnTo>
                      <a:pt x="376" y="0"/>
                    </a:lnTo>
                    <a:lnTo>
                      <a:pt x="37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4" name="Freeform 40"/>
              <p:cNvSpPr>
                <a:spLocks/>
              </p:cNvSpPr>
              <p:nvPr/>
            </p:nvSpPr>
            <p:spPr bwMode="auto">
              <a:xfrm>
                <a:off x="439" y="2701"/>
                <a:ext cx="582" cy="304"/>
              </a:xfrm>
              <a:custGeom>
                <a:avLst/>
                <a:gdLst/>
                <a:ahLst/>
                <a:cxnLst>
                  <a:cxn ang="0">
                    <a:pos x="16" y="85"/>
                  </a:cxn>
                  <a:cxn ang="0">
                    <a:pos x="0" y="123"/>
                  </a:cxn>
                  <a:cxn ang="0">
                    <a:pos x="0" y="123"/>
                  </a:cxn>
                  <a:cxn ang="0">
                    <a:pos x="462" y="304"/>
                  </a:cxn>
                  <a:cxn ang="0">
                    <a:pos x="582" y="0"/>
                  </a:cxn>
                  <a:cxn ang="0">
                    <a:pos x="16" y="85"/>
                  </a:cxn>
                </a:cxnLst>
                <a:rect l="0" t="0" r="r" b="b"/>
                <a:pathLst>
                  <a:path w="582" h="304">
                    <a:moveTo>
                      <a:pt x="16" y="85"/>
                    </a:moveTo>
                    <a:lnTo>
                      <a:pt x="0" y="123"/>
                    </a:lnTo>
                    <a:lnTo>
                      <a:pt x="0" y="123"/>
                    </a:lnTo>
                    <a:lnTo>
                      <a:pt x="462" y="304"/>
                    </a:lnTo>
                    <a:lnTo>
                      <a:pt x="582" y="0"/>
                    </a:lnTo>
                    <a:lnTo>
                      <a:pt x="16" y="8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5" name="Freeform 41"/>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6" name="Freeform 42"/>
              <p:cNvSpPr>
                <a:spLocks/>
              </p:cNvSpPr>
              <p:nvPr/>
            </p:nvSpPr>
            <p:spPr bwMode="auto">
              <a:xfrm>
                <a:off x="1375" y="2736"/>
                <a:ext cx="757" cy="411"/>
              </a:xfrm>
              <a:custGeom>
                <a:avLst/>
                <a:gdLst/>
                <a:ahLst/>
                <a:cxnLst>
                  <a:cxn ang="0">
                    <a:pos x="734" y="164"/>
                  </a:cxn>
                  <a:cxn ang="0">
                    <a:pos x="734" y="164"/>
                  </a:cxn>
                  <a:cxn ang="0">
                    <a:pos x="162" y="0"/>
                  </a:cxn>
                  <a:cxn ang="0">
                    <a:pos x="0" y="411"/>
                  </a:cxn>
                  <a:cxn ang="0">
                    <a:pos x="0" y="411"/>
                  </a:cxn>
                  <a:cxn ang="0">
                    <a:pos x="757" y="180"/>
                  </a:cxn>
                  <a:cxn ang="0">
                    <a:pos x="757" y="180"/>
                  </a:cxn>
                  <a:cxn ang="0">
                    <a:pos x="747" y="170"/>
                  </a:cxn>
                  <a:cxn ang="0">
                    <a:pos x="734" y="164"/>
                  </a:cxn>
                  <a:cxn ang="0">
                    <a:pos x="734" y="164"/>
                  </a:cxn>
                </a:cxnLst>
                <a:rect l="0" t="0" r="r" b="b"/>
                <a:pathLst>
                  <a:path w="757" h="411">
                    <a:moveTo>
                      <a:pt x="734" y="164"/>
                    </a:moveTo>
                    <a:lnTo>
                      <a:pt x="734" y="164"/>
                    </a:lnTo>
                    <a:lnTo>
                      <a:pt x="162" y="0"/>
                    </a:lnTo>
                    <a:lnTo>
                      <a:pt x="0" y="411"/>
                    </a:lnTo>
                    <a:lnTo>
                      <a:pt x="0" y="411"/>
                    </a:lnTo>
                    <a:lnTo>
                      <a:pt x="757" y="180"/>
                    </a:lnTo>
                    <a:lnTo>
                      <a:pt x="757" y="180"/>
                    </a:lnTo>
                    <a:lnTo>
                      <a:pt x="747" y="170"/>
                    </a:lnTo>
                    <a:lnTo>
                      <a:pt x="734" y="164"/>
                    </a:lnTo>
                    <a:lnTo>
                      <a:pt x="734" y="164"/>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7" name="Freeform 43"/>
              <p:cNvSpPr>
                <a:spLocks/>
              </p:cNvSpPr>
              <p:nvPr/>
            </p:nvSpPr>
            <p:spPr bwMode="auto">
              <a:xfrm>
                <a:off x="1325" y="2723"/>
                <a:ext cx="212" cy="437"/>
              </a:xfrm>
              <a:custGeom>
                <a:avLst/>
                <a:gdLst/>
                <a:ahLst/>
                <a:cxnLst>
                  <a:cxn ang="0">
                    <a:pos x="171" y="0"/>
                  </a:cxn>
                  <a:cxn ang="0">
                    <a:pos x="0" y="437"/>
                  </a:cxn>
                  <a:cxn ang="0">
                    <a:pos x="0" y="437"/>
                  </a:cxn>
                  <a:cxn ang="0">
                    <a:pos x="22" y="433"/>
                  </a:cxn>
                  <a:cxn ang="0">
                    <a:pos x="41" y="427"/>
                  </a:cxn>
                  <a:cxn ang="0">
                    <a:pos x="41" y="427"/>
                  </a:cxn>
                  <a:cxn ang="0">
                    <a:pos x="50" y="424"/>
                  </a:cxn>
                  <a:cxn ang="0">
                    <a:pos x="212" y="13"/>
                  </a:cxn>
                  <a:cxn ang="0">
                    <a:pos x="212" y="13"/>
                  </a:cxn>
                  <a:cxn ang="0">
                    <a:pos x="171" y="0"/>
                  </a:cxn>
                  <a:cxn ang="0">
                    <a:pos x="171" y="0"/>
                  </a:cxn>
                </a:cxnLst>
                <a:rect l="0" t="0" r="r" b="b"/>
                <a:pathLst>
                  <a:path w="212" h="437">
                    <a:moveTo>
                      <a:pt x="171" y="0"/>
                    </a:moveTo>
                    <a:lnTo>
                      <a:pt x="0" y="437"/>
                    </a:lnTo>
                    <a:lnTo>
                      <a:pt x="0" y="437"/>
                    </a:lnTo>
                    <a:lnTo>
                      <a:pt x="22" y="433"/>
                    </a:lnTo>
                    <a:lnTo>
                      <a:pt x="41" y="427"/>
                    </a:lnTo>
                    <a:lnTo>
                      <a:pt x="41" y="427"/>
                    </a:lnTo>
                    <a:lnTo>
                      <a:pt x="50" y="424"/>
                    </a:lnTo>
                    <a:lnTo>
                      <a:pt x="212" y="13"/>
                    </a:lnTo>
                    <a:lnTo>
                      <a:pt x="212" y="13"/>
                    </a:lnTo>
                    <a:lnTo>
                      <a:pt x="171" y="0"/>
                    </a:lnTo>
                    <a:lnTo>
                      <a:pt x="171"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8" name="Freeform 44"/>
              <p:cNvSpPr>
                <a:spLocks/>
              </p:cNvSpPr>
              <p:nvPr/>
            </p:nvSpPr>
            <p:spPr bwMode="auto">
              <a:xfrm>
                <a:off x="1284" y="2710"/>
                <a:ext cx="212" cy="450"/>
              </a:xfrm>
              <a:custGeom>
                <a:avLst/>
                <a:gdLst/>
                <a:ahLst/>
                <a:cxnLst>
                  <a:cxn ang="0">
                    <a:pos x="170" y="0"/>
                  </a:cxn>
                  <a:cxn ang="0">
                    <a:pos x="0" y="440"/>
                  </a:cxn>
                  <a:cxn ang="0">
                    <a:pos x="0" y="440"/>
                  </a:cxn>
                  <a:cxn ang="0">
                    <a:pos x="25" y="446"/>
                  </a:cxn>
                  <a:cxn ang="0">
                    <a:pos x="41" y="450"/>
                  </a:cxn>
                  <a:cxn ang="0">
                    <a:pos x="212" y="13"/>
                  </a:cxn>
                  <a:cxn ang="0">
                    <a:pos x="212" y="13"/>
                  </a:cxn>
                  <a:cxn ang="0">
                    <a:pos x="170" y="0"/>
                  </a:cxn>
                  <a:cxn ang="0">
                    <a:pos x="170" y="0"/>
                  </a:cxn>
                </a:cxnLst>
                <a:rect l="0" t="0" r="r" b="b"/>
                <a:pathLst>
                  <a:path w="212" h="450">
                    <a:moveTo>
                      <a:pt x="170" y="0"/>
                    </a:moveTo>
                    <a:lnTo>
                      <a:pt x="0" y="440"/>
                    </a:lnTo>
                    <a:lnTo>
                      <a:pt x="0" y="440"/>
                    </a:lnTo>
                    <a:lnTo>
                      <a:pt x="25" y="446"/>
                    </a:lnTo>
                    <a:lnTo>
                      <a:pt x="41" y="450"/>
                    </a:lnTo>
                    <a:lnTo>
                      <a:pt x="212" y="13"/>
                    </a:lnTo>
                    <a:lnTo>
                      <a:pt x="212" y="13"/>
                    </a:lnTo>
                    <a:lnTo>
                      <a:pt x="170" y="0"/>
                    </a:lnTo>
                    <a:lnTo>
                      <a:pt x="170"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9" name="Freeform 45"/>
              <p:cNvSpPr>
                <a:spLocks/>
              </p:cNvSpPr>
              <p:nvPr/>
            </p:nvSpPr>
            <p:spPr bwMode="auto">
              <a:xfrm>
                <a:off x="1242" y="2701"/>
                <a:ext cx="212" cy="449"/>
              </a:xfrm>
              <a:custGeom>
                <a:avLst/>
                <a:gdLst/>
                <a:ahLst/>
                <a:cxnLst>
                  <a:cxn ang="0">
                    <a:pos x="171" y="0"/>
                  </a:cxn>
                  <a:cxn ang="0">
                    <a:pos x="0" y="436"/>
                  </a:cxn>
                  <a:cxn ang="0">
                    <a:pos x="0" y="436"/>
                  </a:cxn>
                  <a:cxn ang="0">
                    <a:pos x="23" y="443"/>
                  </a:cxn>
                  <a:cxn ang="0">
                    <a:pos x="23" y="443"/>
                  </a:cxn>
                  <a:cxn ang="0">
                    <a:pos x="42" y="449"/>
                  </a:cxn>
                  <a:cxn ang="0">
                    <a:pos x="212" y="9"/>
                  </a:cxn>
                  <a:cxn ang="0">
                    <a:pos x="212" y="9"/>
                  </a:cxn>
                  <a:cxn ang="0">
                    <a:pos x="171" y="0"/>
                  </a:cxn>
                  <a:cxn ang="0">
                    <a:pos x="171" y="0"/>
                  </a:cxn>
                </a:cxnLst>
                <a:rect l="0" t="0" r="r" b="b"/>
                <a:pathLst>
                  <a:path w="212" h="449">
                    <a:moveTo>
                      <a:pt x="171" y="0"/>
                    </a:moveTo>
                    <a:lnTo>
                      <a:pt x="0" y="436"/>
                    </a:lnTo>
                    <a:lnTo>
                      <a:pt x="0" y="436"/>
                    </a:lnTo>
                    <a:lnTo>
                      <a:pt x="23" y="443"/>
                    </a:lnTo>
                    <a:lnTo>
                      <a:pt x="23" y="443"/>
                    </a:lnTo>
                    <a:lnTo>
                      <a:pt x="42" y="449"/>
                    </a:lnTo>
                    <a:lnTo>
                      <a:pt x="212" y="9"/>
                    </a:lnTo>
                    <a:lnTo>
                      <a:pt x="212" y="9"/>
                    </a:lnTo>
                    <a:lnTo>
                      <a:pt x="171" y="0"/>
                    </a:lnTo>
                    <a:lnTo>
                      <a:pt x="171" y="0"/>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0" name="Freeform 46"/>
              <p:cNvSpPr>
                <a:spLocks/>
              </p:cNvSpPr>
              <p:nvPr/>
            </p:nvSpPr>
            <p:spPr bwMode="auto">
              <a:xfrm>
                <a:off x="1201" y="2688"/>
                <a:ext cx="212" cy="449"/>
              </a:xfrm>
              <a:custGeom>
                <a:avLst/>
                <a:gdLst/>
                <a:ahLst/>
                <a:cxnLst>
                  <a:cxn ang="0">
                    <a:pos x="171" y="0"/>
                  </a:cxn>
                  <a:cxn ang="0">
                    <a:pos x="0" y="434"/>
                  </a:cxn>
                  <a:cxn ang="0">
                    <a:pos x="0" y="434"/>
                  </a:cxn>
                  <a:cxn ang="0">
                    <a:pos x="41" y="449"/>
                  </a:cxn>
                  <a:cxn ang="0">
                    <a:pos x="212" y="13"/>
                  </a:cxn>
                  <a:cxn ang="0">
                    <a:pos x="212" y="13"/>
                  </a:cxn>
                  <a:cxn ang="0">
                    <a:pos x="171" y="0"/>
                  </a:cxn>
                  <a:cxn ang="0">
                    <a:pos x="171" y="0"/>
                  </a:cxn>
                </a:cxnLst>
                <a:rect l="0" t="0" r="r" b="b"/>
                <a:pathLst>
                  <a:path w="212" h="449">
                    <a:moveTo>
                      <a:pt x="171" y="0"/>
                    </a:moveTo>
                    <a:lnTo>
                      <a:pt x="0" y="434"/>
                    </a:lnTo>
                    <a:lnTo>
                      <a:pt x="0" y="434"/>
                    </a:lnTo>
                    <a:lnTo>
                      <a:pt x="41" y="449"/>
                    </a:lnTo>
                    <a:lnTo>
                      <a:pt x="212" y="13"/>
                    </a:lnTo>
                    <a:lnTo>
                      <a:pt x="212" y="13"/>
                    </a:lnTo>
                    <a:lnTo>
                      <a:pt x="171" y="0"/>
                    </a:lnTo>
                    <a:lnTo>
                      <a:pt x="171"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1" name="Freeform 47"/>
              <p:cNvSpPr>
                <a:spLocks/>
              </p:cNvSpPr>
              <p:nvPr/>
            </p:nvSpPr>
            <p:spPr bwMode="auto">
              <a:xfrm>
                <a:off x="1163" y="2675"/>
                <a:ext cx="209" cy="447"/>
              </a:xfrm>
              <a:custGeom>
                <a:avLst/>
                <a:gdLst/>
                <a:ahLst/>
                <a:cxnLst>
                  <a:cxn ang="0">
                    <a:pos x="168" y="0"/>
                  </a:cxn>
                  <a:cxn ang="0">
                    <a:pos x="0" y="431"/>
                  </a:cxn>
                  <a:cxn ang="0">
                    <a:pos x="0" y="431"/>
                  </a:cxn>
                  <a:cxn ang="0">
                    <a:pos x="38" y="447"/>
                  </a:cxn>
                  <a:cxn ang="0">
                    <a:pos x="209" y="13"/>
                  </a:cxn>
                  <a:cxn ang="0">
                    <a:pos x="209" y="13"/>
                  </a:cxn>
                  <a:cxn ang="0">
                    <a:pos x="168" y="0"/>
                  </a:cxn>
                  <a:cxn ang="0">
                    <a:pos x="168" y="0"/>
                  </a:cxn>
                </a:cxnLst>
                <a:rect l="0" t="0" r="r" b="b"/>
                <a:pathLst>
                  <a:path w="209" h="447">
                    <a:moveTo>
                      <a:pt x="168" y="0"/>
                    </a:moveTo>
                    <a:lnTo>
                      <a:pt x="0" y="431"/>
                    </a:lnTo>
                    <a:lnTo>
                      <a:pt x="0" y="431"/>
                    </a:lnTo>
                    <a:lnTo>
                      <a:pt x="38" y="447"/>
                    </a:lnTo>
                    <a:lnTo>
                      <a:pt x="209" y="13"/>
                    </a:lnTo>
                    <a:lnTo>
                      <a:pt x="209" y="13"/>
                    </a:lnTo>
                    <a:lnTo>
                      <a:pt x="168" y="0"/>
                    </a:lnTo>
                    <a:lnTo>
                      <a:pt x="168" y="0"/>
                    </a:lnTo>
                    <a:close/>
                  </a:path>
                </a:pathLst>
              </a:custGeom>
              <a:solidFill>
                <a:srgbClr val="C4C4C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2" name="Freeform 48"/>
              <p:cNvSpPr>
                <a:spLocks/>
              </p:cNvSpPr>
              <p:nvPr/>
            </p:nvSpPr>
            <p:spPr bwMode="auto">
              <a:xfrm>
                <a:off x="1122" y="2663"/>
                <a:ext cx="209" cy="443"/>
              </a:xfrm>
              <a:custGeom>
                <a:avLst/>
                <a:gdLst/>
                <a:ahLst/>
                <a:cxnLst>
                  <a:cxn ang="0">
                    <a:pos x="168" y="0"/>
                  </a:cxn>
                  <a:cxn ang="0">
                    <a:pos x="0" y="427"/>
                  </a:cxn>
                  <a:cxn ang="0">
                    <a:pos x="0" y="427"/>
                  </a:cxn>
                  <a:cxn ang="0">
                    <a:pos x="41" y="443"/>
                  </a:cxn>
                  <a:cxn ang="0">
                    <a:pos x="209" y="12"/>
                  </a:cxn>
                  <a:cxn ang="0">
                    <a:pos x="209" y="12"/>
                  </a:cxn>
                  <a:cxn ang="0">
                    <a:pos x="168" y="0"/>
                  </a:cxn>
                  <a:cxn ang="0">
                    <a:pos x="168" y="0"/>
                  </a:cxn>
                </a:cxnLst>
                <a:rect l="0" t="0" r="r" b="b"/>
                <a:pathLst>
                  <a:path w="209" h="443">
                    <a:moveTo>
                      <a:pt x="168" y="0"/>
                    </a:moveTo>
                    <a:lnTo>
                      <a:pt x="0" y="427"/>
                    </a:lnTo>
                    <a:lnTo>
                      <a:pt x="0" y="427"/>
                    </a:lnTo>
                    <a:lnTo>
                      <a:pt x="41" y="443"/>
                    </a:lnTo>
                    <a:lnTo>
                      <a:pt x="209" y="12"/>
                    </a:lnTo>
                    <a:lnTo>
                      <a:pt x="209" y="12"/>
                    </a:lnTo>
                    <a:lnTo>
                      <a:pt x="168" y="0"/>
                    </a:lnTo>
                    <a:lnTo>
                      <a:pt x="168"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3" name="Freeform 49"/>
              <p:cNvSpPr>
                <a:spLocks/>
              </p:cNvSpPr>
              <p:nvPr/>
            </p:nvSpPr>
            <p:spPr bwMode="auto">
              <a:xfrm>
                <a:off x="1081" y="2660"/>
                <a:ext cx="209" cy="430"/>
              </a:xfrm>
              <a:custGeom>
                <a:avLst/>
                <a:gdLst/>
                <a:ahLst/>
                <a:cxnLst>
                  <a:cxn ang="0">
                    <a:pos x="196" y="0"/>
                  </a:cxn>
                  <a:cxn ang="0">
                    <a:pos x="161" y="6"/>
                  </a:cxn>
                  <a:cxn ang="0">
                    <a:pos x="0" y="414"/>
                  </a:cxn>
                  <a:cxn ang="0">
                    <a:pos x="0" y="414"/>
                  </a:cxn>
                  <a:cxn ang="0">
                    <a:pos x="41" y="430"/>
                  </a:cxn>
                  <a:cxn ang="0">
                    <a:pos x="209" y="3"/>
                  </a:cxn>
                  <a:cxn ang="0">
                    <a:pos x="209" y="3"/>
                  </a:cxn>
                  <a:cxn ang="0">
                    <a:pos x="196" y="0"/>
                  </a:cxn>
                  <a:cxn ang="0">
                    <a:pos x="196" y="0"/>
                  </a:cxn>
                </a:cxnLst>
                <a:rect l="0" t="0" r="r" b="b"/>
                <a:pathLst>
                  <a:path w="209" h="430">
                    <a:moveTo>
                      <a:pt x="196" y="0"/>
                    </a:moveTo>
                    <a:lnTo>
                      <a:pt x="161" y="6"/>
                    </a:lnTo>
                    <a:lnTo>
                      <a:pt x="0" y="414"/>
                    </a:lnTo>
                    <a:lnTo>
                      <a:pt x="0" y="414"/>
                    </a:lnTo>
                    <a:lnTo>
                      <a:pt x="41" y="430"/>
                    </a:lnTo>
                    <a:lnTo>
                      <a:pt x="209" y="3"/>
                    </a:lnTo>
                    <a:lnTo>
                      <a:pt x="209" y="3"/>
                    </a:lnTo>
                    <a:lnTo>
                      <a:pt x="196" y="0"/>
                    </a:lnTo>
                    <a:lnTo>
                      <a:pt x="196" y="0"/>
                    </a:lnTo>
                    <a:close/>
                  </a:path>
                </a:pathLst>
              </a:custGeom>
              <a:solidFill>
                <a:srgbClr val="B9B9B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4" name="Freeform 50"/>
              <p:cNvSpPr>
                <a:spLocks/>
              </p:cNvSpPr>
              <p:nvPr/>
            </p:nvSpPr>
            <p:spPr bwMode="auto">
              <a:xfrm>
                <a:off x="1040" y="2666"/>
                <a:ext cx="202" cy="408"/>
              </a:xfrm>
              <a:custGeom>
                <a:avLst/>
                <a:gdLst/>
                <a:ahLst/>
                <a:cxnLst>
                  <a:cxn ang="0">
                    <a:pos x="152" y="6"/>
                  </a:cxn>
                  <a:cxn ang="0">
                    <a:pos x="0" y="392"/>
                  </a:cxn>
                  <a:cxn ang="0">
                    <a:pos x="0" y="392"/>
                  </a:cxn>
                  <a:cxn ang="0">
                    <a:pos x="41" y="408"/>
                  </a:cxn>
                  <a:cxn ang="0">
                    <a:pos x="202" y="0"/>
                  </a:cxn>
                  <a:cxn ang="0">
                    <a:pos x="152" y="6"/>
                  </a:cxn>
                </a:cxnLst>
                <a:rect l="0" t="0" r="r" b="b"/>
                <a:pathLst>
                  <a:path w="202" h="408">
                    <a:moveTo>
                      <a:pt x="152" y="6"/>
                    </a:moveTo>
                    <a:lnTo>
                      <a:pt x="0" y="392"/>
                    </a:lnTo>
                    <a:lnTo>
                      <a:pt x="0" y="392"/>
                    </a:lnTo>
                    <a:lnTo>
                      <a:pt x="41" y="408"/>
                    </a:lnTo>
                    <a:lnTo>
                      <a:pt x="202" y="0"/>
                    </a:lnTo>
                    <a:lnTo>
                      <a:pt x="152" y="6"/>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5" name="Freeform 51"/>
              <p:cNvSpPr>
                <a:spLocks/>
              </p:cNvSpPr>
              <p:nvPr/>
            </p:nvSpPr>
            <p:spPr bwMode="auto">
              <a:xfrm>
                <a:off x="1002" y="2672"/>
                <a:ext cx="190" cy="386"/>
              </a:xfrm>
              <a:custGeom>
                <a:avLst/>
                <a:gdLst/>
                <a:ahLst/>
                <a:cxnLst>
                  <a:cxn ang="0">
                    <a:pos x="142" y="10"/>
                  </a:cxn>
                  <a:cxn ang="0">
                    <a:pos x="0" y="371"/>
                  </a:cxn>
                  <a:cxn ang="0">
                    <a:pos x="0" y="371"/>
                  </a:cxn>
                  <a:cxn ang="0">
                    <a:pos x="38" y="386"/>
                  </a:cxn>
                  <a:cxn ang="0">
                    <a:pos x="190" y="0"/>
                  </a:cxn>
                  <a:cxn ang="0">
                    <a:pos x="142" y="10"/>
                  </a:cxn>
                </a:cxnLst>
                <a:rect l="0" t="0" r="r" b="b"/>
                <a:pathLst>
                  <a:path w="190" h="386">
                    <a:moveTo>
                      <a:pt x="142" y="10"/>
                    </a:moveTo>
                    <a:lnTo>
                      <a:pt x="0" y="371"/>
                    </a:lnTo>
                    <a:lnTo>
                      <a:pt x="0" y="371"/>
                    </a:lnTo>
                    <a:lnTo>
                      <a:pt x="38" y="386"/>
                    </a:lnTo>
                    <a:lnTo>
                      <a:pt x="190" y="0"/>
                    </a:lnTo>
                    <a:lnTo>
                      <a:pt x="142"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6" name="Freeform 52"/>
              <p:cNvSpPr>
                <a:spLocks/>
              </p:cNvSpPr>
              <p:nvPr/>
            </p:nvSpPr>
            <p:spPr bwMode="auto">
              <a:xfrm>
                <a:off x="961" y="2682"/>
                <a:ext cx="183" cy="361"/>
              </a:xfrm>
              <a:custGeom>
                <a:avLst/>
                <a:gdLst/>
                <a:ahLst/>
                <a:cxnLst>
                  <a:cxn ang="0">
                    <a:pos x="133" y="6"/>
                  </a:cxn>
                  <a:cxn ang="0">
                    <a:pos x="0" y="345"/>
                  </a:cxn>
                  <a:cxn ang="0">
                    <a:pos x="0" y="345"/>
                  </a:cxn>
                  <a:cxn ang="0">
                    <a:pos x="41" y="361"/>
                  </a:cxn>
                  <a:cxn ang="0">
                    <a:pos x="183" y="0"/>
                  </a:cxn>
                  <a:cxn ang="0">
                    <a:pos x="133" y="6"/>
                  </a:cxn>
                </a:cxnLst>
                <a:rect l="0" t="0" r="r" b="b"/>
                <a:pathLst>
                  <a:path w="183" h="361">
                    <a:moveTo>
                      <a:pt x="133" y="6"/>
                    </a:moveTo>
                    <a:lnTo>
                      <a:pt x="0" y="345"/>
                    </a:lnTo>
                    <a:lnTo>
                      <a:pt x="0" y="345"/>
                    </a:lnTo>
                    <a:lnTo>
                      <a:pt x="41" y="361"/>
                    </a:lnTo>
                    <a:lnTo>
                      <a:pt x="183" y="0"/>
                    </a:lnTo>
                    <a:lnTo>
                      <a:pt x="133" y="6"/>
                    </a:lnTo>
                    <a:close/>
                  </a:path>
                </a:pathLst>
              </a:custGeom>
              <a:solidFill>
                <a:srgbClr val="AAAAA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7" name="Freeform 53"/>
              <p:cNvSpPr>
                <a:spLocks/>
              </p:cNvSpPr>
              <p:nvPr/>
            </p:nvSpPr>
            <p:spPr bwMode="auto">
              <a:xfrm>
                <a:off x="920" y="2688"/>
                <a:ext cx="174" cy="339"/>
              </a:xfrm>
              <a:custGeom>
                <a:avLst/>
                <a:gdLst/>
                <a:ahLst/>
                <a:cxnLst>
                  <a:cxn ang="0">
                    <a:pos x="126" y="6"/>
                  </a:cxn>
                  <a:cxn ang="0">
                    <a:pos x="0" y="323"/>
                  </a:cxn>
                  <a:cxn ang="0">
                    <a:pos x="0" y="323"/>
                  </a:cxn>
                  <a:cxn ang="0">
                    <a:pos x="41" y="339"/>
                  </a:cxn>
                  <a:cxn ang="0">
                    <a:pos x="174" y="0"/>
                  </a:cxn>
                  <a:cxn ang="0">
                    <a:pos x="126" y="6"/>
                  </a:cxn>
                </a:cxnLst>
                <a:rect l="0" t="0" r="r" b="b"/>
                <a:pathLst>
                  <a:path w="174" h="339">
                    <a:moveTo>
                      <a:pt x="126" y="6"/>
                    </a:moveTo>
                    <a:lnTo>
                      <a:pt x="0" y="323"/>
                    </a:lnTo>
                    <a:lnTo>
                      <a:pt x="0" y="323"/>
                    </a:lnTo>
                    <a:lnTo>
                      <a:pt x="41" y="339"/>
                    </a:lnTo>
                    <a:lnTo>
                      <a:pt x="174" y="0"/>
                    </a:lnTo>
                    <a:lnTo>
                      <a:pt x="126" y="6"/>
                    </a:lnTo>
                    <a:close/>
                  </a:path>
                </a:pathLst>
              </a:custGeom>
              <a:solidFill>
                <a:srgbClr val="A5A5A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8" name="Freeform 54"/>
              <p:cNvSpPr>
                <a:spLocks/>
              </p:cNvSpPr>
              <p:nvPr/>
            </p:nvSpPr>
            <p:spPr bwMode="auto">
              <a:xfrm>
                <a:off x="882" y="2694"/>
                <a:ext cx="164" cy="317"/>
              </a:xfrm>
              <a:custGeom>
                <a:avLst/>
                <a:gdLst/>
                <a:ahLst/>
                <a:cxnLst>
                  <a:cxn ang="0">
                    <a:pos x="114" y="10"/>
                  </a:cxn>
                  <a:cxn ang="0">
                    <a:pos x="0" y="304"/>
                  </a:cxn>
                  <a:cxn ang="0">
                    <a:pos x="0" y="304"/>
                  </a:cxn>
                  <a:cxn ang="0">
                    <a:pos x="38" y="317"/>
                  </a:cxn>
                  <a:cxn ang="0">
                    <a:pos x="164" y="0"/>
                  </a:cxn>
                  <a:cxn ang="0">
                    <a:pos x="114" y="10"/>
                  </a:cxn>
                </a:cxnLst>
                <a:rect l="0" t="0" r="r" b="b"/>
                <a:pathLst>
                  <a:path w="164" h="317">
                    <a:moveTo>
                      <a:pt x="114" y="10"/>
                    </a:moveTo>
                    <a:lnTo>
                      <a:pt x="0" y="304"/>
                    </a:lnTo>
                    <a:lnTo>
                      <a:pt x="0" y="304"/>
                    </a:lnTo>
                    <a:lnTo>
                      <a:pt x="38" y="317"/>
                    </a:lnTo>
                    <a:lnTo>
                      <a:pt x="164" y="0"/>
                    </a:lnTo>
                    <a:lnTo>
                      <a:pt x="114" y="10"/>
                    </a:lnTo>
                    <a:close/>
                  </a:path>
                </a:pathLst>
              </a:custGeom>
              <a:solidFill>
                <a:srgbClr val="9F9F9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9" name="Freeform 55"/>
              <p:cNvSpPr>
                <a:spLocks/>
              </p:cNvSpPr>
              <p:nvPr/>
            </p:nvSpPr>
            <p:spPr bwMode="auto">
              <a:xfrm>
                <a:off x="841" y="2704"/>
                <a:ext cx="155" cy="294"/>
              </a:xfrm>
              <a:custGeom>
                <a:avLst/>
                <a:gdLst/>
                <a:ahLst/>
                <a:cxnLst>
                  <a:cxn ang="0">
                    <a:pos x="107" y="6"/>
                  </a:cxn>
                  <a:cxn ang="0">
                    <a:pos x="0" y="278"/>
                  </a:cxn>
                  <a:cxn ang="0">
                    <a:pos x="0" y="278"/>
                  </a:cxn>
                  <a:cxn ang="0">
                    <a:pos x="41" y="294"/>
                  </a:cxn>
                  <a:cxn ang="0">
                    <a:pos x="155" y="0"/>
                  </a:cxn>
                  <a:cxn ang="0">
                    <a:pos x="107" y="6"/>
                  </a:cxn>
                </a:cxnLst>
                <a:rect l="0" t="0" r="r" b="b"/>
                <a:pathLst>
                  <a:path w="155" h="294">
                    <a:moveTo>
                      <a:pt x="107" y="6"/>
                    </a:moveTo>
                    <a:lnTo>
                      <a:pt x="0" y="278"/>
                    </a:lnTo>
                    <a:lnTo>
                      <a:pt x="0" y="278"/>
                    </a:lnTo>
                    <a:lnTo>
                      <a:pt x="41" y="294"/>
                    </a:lnTo>
                    <a:lnTo>
                      <a:pt x="155" y="0"/>
                    </a:lnTo>
                    <a:lnTo>
                      <a:pt x="107" y="6"/>
                    </a:lnTo>
                    <a:close/>
                  </a:path>
                </a:pathLst>
              </a:custGeom>
              <a:solidFill>
                <a:srgbClr val="9A9A9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0" name="Freeform 56"/>
              <p:cNvSpPr>
                <a:spLocks/>
              </p:cNvSpPr>
              <p:nvPr/>
            </p:nvSpPr>
            <p:spPr bwMode="auto">
              <a:xfrm>
                <a:off x="799" y="2710"/>
                <a:ext cx="149" cy="272"/>
              </a:xfrm>
              <a:custGeom>
                <a:avLst/>
                <a:gdLst/>
                <a:ahLst/>
                <a:cxnLst>
                  <a:cxn ang="0">
                    <a:pos x="99" y="7"/>
                  </a:cxn>
                  <a:cxn ang="0">
                    <a:pos x="0" y="257"/>
                  </a:cxn>
                  <a:cxn ang="0">
                    <a:pos x="0" y="257"/>
                  </a:cxn>
                  <a:cxn ang="0">
                    <a:pos x="42" y="272"/>
                  </a:cxn>
                  <a:cxn ang="0">
                    <a:pos x="149" y="0"/>
                  </a:cxn>
                  <a:cxn ang="0">
                    <a:pos x="99" y="7"/>
                  </a:cxn>
                </a:cxnLst>
                <a:rect l="0" t="0" r="r" b="b"/>
                <a:pathLst>
                  <a:path w="149" h="272">
                    <a:moveTo>
                      <a:pt x="99" y="7"/>
                    </a:moveTo>
                    <a:lnTo>
                      <a:pt x="0" y="257"/>
                    </a:lnTo>
                    <a:lnTo>
                      <a:pt x="0" y="257"/>
                    </a:lnTo>
                    <a:lnTo>
                      <a:pt x="42" y="272"/>
                    </a:lnTo>
                    <a:lnTo>
                      <a:pt x="149" y="0"/>
                    </a:lnTo>
                    <a:lnTo>
                      <a:pt x="99" y="7"/>
                    </a:lnTo>
                    <a:close/>
                  </a:path>
                </a:pathLst>
              </a:custGeom>
              <a:solidFill>
                <a:srgbClr val="95959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1" name="Freeform 57"/>
              <p:cNvSpPr>
                <a:spLocks/>
              </p:cNvSpPr>
              <p:nvPr/>
            </p:nvSpPr>
            <p:spPr bwMode="auto">
              <a:xfrm>
                <a:off x="762" y="2717"/>
                <a:ext cx="136" cy="250"/>
              </a:xfrm>
              <a:custGeom>
                <a:avLst/>
                <a:gdLst/>
                <a:ahLst/>
                <a:cxnLst>
                  <a:cxn ang="0">
                    <a:pos x="85" y="9"/>
                  </a:cxn>
                  <a:cxn ang="0">
                    <a:pos x="0" y="234"/>
                  </a:cxn>
                  <a:cxn ang="0">
                    <a:pos x="0" y="234"/>
                  </a:cxn>
                  <a:cxn ang="0">
                    <a:pos x="37" y="250"/>
                  </a:cxn>
                  <a:cxn ang="0">
                    <a:pos x="136" y="0"/>
                  </a:cxn>
                  <a:cxn ang="0">
                    <a:pos x="85" y="9"/>
                  </a:cxn>
                </a:cxnLst>
                <a:rect l="0" t="0" r="r" b="b"/>
                <a:pathLst>
                  <a:path w="136" h="250">
                    <a:moveTo>
                      <a:pt x="85" y="9"/>
                    </a:moveTo>
                    <a:lnTo>
                      <a:pt x="0" y="234"/>
                    </a:lnTo>
                    <a:lnTo>
                      <a:pt x="0" y="234"/>
                    </a:lnTo>
                    <a:lnTo>
                      <a:pt x="37" y="250"/>
                    </a:lnTo>
                    <a:lnTo>
                      <a:pt x="136" y="0"/>
                    </a:lnTo>
                    <a:lnTo>
                      <a:pt x="85"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2" name="Freeform 58"/>
              <p:cNvSpPr>
                <a:spLocks/>
              </p:cNvSpPr>
              <p:nvPr/>
            </p:nvSpPr>
            <p:spPr bwMode="auto">
              <a:xfrm>
                <a:off x="720" y="2726"/>
                <a:ext cx="127" cy="225"/>
              </a:xfrm>
              <a:custGeom>
                <a:avLst/>
                <a:gdLst/>
                <a:ahLst/>
                <a:cxnLst>
                  <a:cxn ang="0">
                    <a:pos x="79" y="6"/>
                  </a:cxn>
                  <a:cxn ang="0">
                    <a:pos x="0" y="209"/>
                  </a:cxn>
                  <a:cxn ang="0">
                    <a:pos x="0" y="209"/>
                  </a:cxn>
                  <a:cxn ang="0">
                    <a:pos x="42" y="225"/>
                  </a:cxn>
                  <a:cxn ang="0">
                    <a:pos x="127" y="0"/>
                  </a:cxn>
                  <a:cxn ang="0">
                    <a:pos x="79" y="6"/>
                  </a:cxn>
                </a:cxnLst>
                <a:rect l="0" t="0" r="r" b="b"/>
                <a:pathLst>
                  <a:path w="127" h="225">
                    <a:moveTo>
                      <a:pt x="79" y="6"/>
                    </a:moveTo>
                    <a:lnTo>
                      <a:pt x="0" y="209"/>
                    </a:lnTo>
                    <a:lnTo>
                      <a:pt x="0" y="209"/>
                    </a:lnTo>
                    <a:lnTo>
                      <a:pt x="42" y="225"/>
                    </a:lnTo>
                    <a:lnTo>
                      <a:pt x="127" y="0"/>
                    </a:lnTo>
                    <a:lnTo>
                      <a:pt x="79" y="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3" name="Freeform 59"/>
              <p:cNvSpPr>
                <a:spLocks/>
              </p:cNvSpPr>
              <p:nvPr/>
            </p:nvSpPr>
            <p:spPr bwMode="auto">
              <a:xfrm>
                <a:off x="679" y="2732"/>
                <a:ext cx="120" cy="203"/>
              </a:xfrm>
              <a:custGeom>
                <a:avLst/>
                <a:gdLst/>
                <a:ahLst/>
                <a:cxnLst>
                  <a:cxn ang="0">
                    <a:pos x="70" y="10"/>
                  </a:cxn>
                  <a:cxn ang="0">
                    <a:pos x="0" y="187"/>
                  </a:cxn>
                  <a:cxn ang="0">
                    <a:pos x="0" y="187"/>
                  </a:cxn>
                  <a:cxn ang="0">
                    <a:pos x="41" y="203"/>
                  </a:cxn>
                  <a:cxn ang="0">
                    <a:pos x="120" y="0"/>
                  </a:cxn>
                  <a:cxn ang="0">
                    <a:pos x="70" y="10"/>
                  </a:cxn>
                </a:cxnLst>
                <a:rect l="0" t="0" r="r" b="b"/>
                <a:pathLst>
                  <a:path w="120" h="203">
                    <a:moveTo>
                      <a:pt x="70" y="10"/>
                    </a:moveTo>
                    <a:lnTo>
                      <a:pt x="0" y="187"/>
                    </a:lnTo>
                    <a:lnTo>
                      <a:pt x="0" y="187"/>
                    </a:lnTo>
                    <a:lnTo>
                      <a:pt x="41" y="203"/>
                    </a:lnTo>
                    <a:lnTo>
                      <a:pt x="120" y="0"/>
                    </a:lnTo>
                    <a:lnTo>
                      <a:pt x="70" y="1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4" name="Freeform 60"/>
              <p:cNvSpPr>
                <a:spLocks/>
              </p:cNvSpPr>
              <p:nvPr/>
            </p:nvSpPr>
            <p:spPr bwMode="auto">
              <a:xfrm>
                <a:off x="641" y="2742"/>
                <a:ext cx="108" cy="177"/>
              </a:xfrm>
              <a:custGeom>
                <a:avLst/>
                <a:gdLst/>
                <a:ahLst/>
                <a:cxnLst>
                  <a:cxn ang="0">
                    <a:pos x="60" y="6"/>
                  </a:cxn>
                  <a:cxn ang="0">
                    <a:pos x="0" y="161"/>
                  </a:cxn>
                  <a:cxn ang="0">
                    <a:pos x="0" y="161"/>
                  </a:cxn>
                  <a:cxn ang="0">
                    <a:pos x="38" y="177"/>
                  </a:cxn>
                  <a:cxn ang="0">
                    <a:pos x="108" y="0"/>
                  </a:cxn>
                  <a:cxn ang="0">
                    <a:pos x="60" y="6"/>
                  </a:cxn>
                </a:cxnLst>
                <a:rect l="0" t="0" r="r" b="b"/>
                <a:pathLst>
                  <a:path w="108" h="177">
                    <a:moveTo>
                      <a:pt x="60" y="6"/>
                    </a:moveTo>
                    <a:lnTo>
                      <a:pt x="0" y="161"/>
                    </a:lnTo>
                    <a:lnTo>
                      <a:pt x="0" y="161"/>
                    </a:lnTo>
                    <a:lnTo>
                      <a:pt x="38" y="177"/>
                    </a:lnTo>
                    <a:lnTo>
                      <a:pt x="108" y="0"/>
                    </a:lnTo>
                    <a:lnTo>
                      <a:pt x="6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5" name="Freeform 61"/>
              <p:cNvSpPr>
                <a:spLocks/>
              </p:cNvSpPr>
              <p:nvPr/>
            </p:nvSpPr>
            <p:spPr bwMode="auto">
              <a:xfrm>
                <a:off x="600" y="2748"/>
                <a:ext cx="101" cy="155"/>
              </a:xfrm>
              <a:custGeom>
                <a:avLst/>
                <a:gdLst/>
                <a:ahLst/>
                <a:cxnLst>
                  <a:cxn ang="0">
                    <a:pos x="51" y="7"/>
                  </a:cxn>
                  <a:cxn ang="0">
                    <a:pos x="0" y="139"/>
                  </a:cxn>
                  <a:cxn ang="0">
                    <a:pos x="0" y="139"/>
                  </a:cxn>
                  <a:cxn ang="0">
                    <a:pos x="41" y="155"/>
                  </a:cxn>
                  <a:cxn ang="0">
                    <a:pos x="101" y="0"/>
                  </a:cxn>
                  <a:cxn ang="0">
                    <a:pos x="51" y="7"/>
                  </a:cxn>
                </a:cxnLst>
                <a:rect l="0" t="0" r="r" b="b"/>
                <a:pathLst>
                  <a:path w="101" h="155">
                    <a:moveTo>
                      <a:pt x="51" y="7"/>
                    </a:moveTo>
                    <a:lnTo>
                      <a:pt x="0" y="139"/>
                    </a:lnTo>
                    <a:lnTo>
                      <a:pt x="0" y="139"/>
                    </a:lnTo>
                    <a:lnTo>
                      <a:pt x="41" y="155"/>
                    </a:lnTo>
                    <a:lnTo>
                      <a:pt x="101" y="0"/>
                    </a:lnTo>
                    <a:lnTo>
                      <a:pt x="51" y="7"/>
                    </a:lnTo>
                    <a:close/>
                  </a:path>
                </a:pathLst>
              </a:custGeom>
              <a:solidFill>
                <a:srgbClr val="7B7B7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6" name="Freeform 62"/>
              <p:cNvSpPr>
                <a:spLocks/>
              </p:cNvSpPr>
              <p:nvPr/>
            </p:nvSpPr>
            <p:spPr bwMode="auto">
              <a:xfrm>
                <a:off x="559" y="2755"/>
                <a:ext cx="92" cy="132"/>
              </a:xfrm>
              <a:custGeom>
                <a:avLst/>
                <a:gdLst/>
                <a:ahLst/>
                <a:cxnLst>
                  <a:cxn ang="0">
                    <a:pos x="44" y="9"/>
                  </a:cxn>
                  <a:cxn ang="0">
                    <a:pos x="0" y="117"/>
                  </a:cxn>
                  <a:cxn ang="0">
                    <a:pos x="0" y="117"/>
                  </a:cxn>
                  <a:cxn ang="0">
                    <a:pos x="41" y="132"/>
                  </a:cxn>
                  <a:cxn ang="0">
                    <a:pos x="92" y="0"/>
                  </a:cxn>
                  <a:cxn ang="0">
                    <a:pos x="44" y="9"/>
                  </a:cxn>
                </a:cxnLst>
                <a:rect l="0" t="0" r="r" b="b"/>
                <a:pathLst>
                  <a:path w="92" h="132">
                    <a:moveTo>
                      <a:pt x="44" y="9"/>
                    </a:moveTo>
                    <a:lnTo>
                      <a:pt x="0" y="117"/>
                    </a:lnTo>
                    <a:lnTo>
                      <a:pt x="0" y="117"/>
                    </a:lnTo>
                    <a:lnTo>
                      <a:pt x="41" y="132"/>
                    </a:lnTo>
                    <a:lnTo>
                      <a:pt x="92" y="0"/>
                    </a:lnTo>
                    <a:lnTo>
                      <a:pt x="44" y="9"/>
                    </a:lnTo>
                    <a:close/>
                  </a:path>
                </a:pathLst>
              </a:custGeom>
              <a:solidFill>
                <a:srgbClr val="76767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7" name="Freeform 63"/>
              <p:cNvSpPr>
                <a:spLocks/>
              </p:cNvSpPr>
              <p:nvPr/>
            </p:nvSpPr>
            <p:spPr bwMode="auto">
              <a:xfrm>
                <a:off x="521" y="2764"/>
                <a:ext cx="82" cy="108"/>
              </a:xfrm>
              <a:custGeom>
                <a:avLst/>
                <a:gdLst/>
                <a:ahLst/>
                <a:cxnLst>
                  <a:cxn ang="0">
                    <a:pos x="32" y="6"/>
                  </a:cxn>
                  <a:cxn ang="0">
                    <a:pos x="0" y="92"/>
                  </a:cxn>
                  <a:cxn ang="0">
                    <a:pos x="0" y="92"/>
                  </a:cxn>
                  <a:cxn ang="0">
                    <a:pos x="38" y="108"/>
                  </a:cxn>
                  <a:cxn ang="0">
                    <a:pos x="82" y="0"/>
                  </a:cxn>
                  <a:cxn ang="0">
                    <a:pos x="32" y="6"/>
                  </a:cxn>
                </a:cxnLst>
                <a:rect l="0" t="0" r="r" b="b"/>
                <a:pathLst>
                  <a:path w="82" h="108">
                    <a:moveTo>
                      <a:pt x="32" y="6"/>
                    </a:moveTo>
                    <a:lnTo>
                      <a:pt x="0" y="92"/>
                    </a:lnTo>
                    <a:lnTo>
                      <a:pt x="0" y="92"/>
                    </a:lnTo>
                    <a:lnTo>
                      <a:pt x="38" y="108"/>
                    </a:lnTo>
                    <a:lnTo>
                      <a:pt x="82" y="0"/>
                    </a:lnTo>
                    <a:lnTo>
                      <a:pt x="32" y="6"/>
                    </a:lnTo>
                    <a:close/>
                  </a:path>
                </a:pathLst>
              </a:custGeom>
              <a:solidFill>
                <a:srgbClr val="70707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8" name="Freeform 64"/>
              <p:cNvSpPr>
                <a:spLocks/>
              </p:cNvSpPr>
              <p:nvPr/>
            </p:nvSpPr>
            <p:spPr bwMode="auto">
              <a:xfrm>
                <a:off x="480" y="2770"/>
                <a:ext cx="73" cy="86"/>
              </a:xfrm>
              <a:custGeom>
                <a:avLst/>
                <a:gdLst/>
                <a:ahLst/>
                <a:cxnLst>
                  <a:cxn ang="0">
                    <a:pos x="25" y="7"/>
                  </a:cxn>
                  <a:cxn ang="0">
                    <a:pos x="0" y="70"/>
                  </a:cxn>
                  <a:cxn ang="0">
                    <a:pos x="0" y="70"/>
                  </a:cxn>
                  <a:cxn ang="0">
                    <a:pos x="41" y="86"/>
                  </a:cxn>
                  <a:cxn ang="0">
                    <a:pos x="73" y="0"/>
                  </a:cxn>
                  <a:cxn ang="0">
                    <a:pos x="25" y="7"/>
                  </a:cxn>
                </a:cxnLst>
                <a:rect l="0" t="0" r="r" b="b"/>
                <a:pathLst>
                  <a:path w="73" h="86">
                    <a:moveTo>
                      <a:pt x="25" y="7"/>
                    </a:moveTo>
                    <a:lnTo>
                      <a:pt x="0" y="70"/>
                    </a:lnTo>
                    <a:lnTo>
                      <a:pt x="0" y="70"/>
                    </a:lnTo>
                    <a:lnTo>
                      <a:pt x="41" y="86"/>
                    </a:lnTo>
                    <a:lnTo>
                      <a:pt x="73" y="0"/>
                    </a:lnTo>
                    <a:lnTo>
                      <a:pt x="25" y="7"/>
                    </a:lnTo>
                    <a:close/>
                  </a:path>
                </a:pathLst>
              </a:custGeom>
              <a:solidFill>
                <a:srgbClr val="6B6B6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9" name="Freeform 65"/>
              <p:cNvSpPr>
                <a:spLocks/>
              </p:cNvSpPr>
              <p:nvPr/>
            </p:nvSpPr>
            <p:spPr bwMode="auto">
              <a:xfrm>
                <a:off x="439" y="2777"/>
                <a:ext cx="66" cy="63"/>
              </a:xfrm>
              <a:custGeom>
                <a:avLst/>
                <a:gdLst/>
                <a:ahLst/>
                <a:cxnLst>
                  <a:cxn ang="0">
                    <a:pos x="16" y="9"/>
                  </a:cxn>
                  <a:cxn ang="0">
                    <a:pos x="0" y="47"/>
                  </a:cxn>
                  <a:cxn ang="0">
                    <a:pos x="0" y="47"/>
                  </a:cxn>
                  <a:cxn ang="0">
                    <a:pos x="41" y="63"/>
                  </a:cxn>
                  <a:cxn ang="0">
                    <a:pos x="66" y="0"/>
                  </a:cxn>
                  <a:cxn ang="0">
                    <a:pos x="16" y="9"/>
                  </a:cxn>
                </a:cxnLst>
                <a:rect l="0" t="0" r="r" b="b"/>
                <a:pathLst>
                  <a:path w="66" h="63">
                    <a:moveTo>
                      <a:pt x="16" y="9"/>
                    </a:moveTo>
                    <a:lnTo>
                      <a:pt x="0" y="47"/>
                    </a:lnTo>
                    <a:lnTo>
                      <a:pt x="0" y="47"/>
                    </a:lnTo>
                    <a:lnTo>
                      <a:pt x="41" y="63"/>
                    </a:lnTo>
                    <a:lnTo>
                      <a:pt x="66" y="0"/>
                    </a:lnTo>
                    <a:lnTo>
                      <a:pt x="16"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0" name="Freeform 66"/>
              <p:cNvSpPr>
                <a:spLocks/>
              </p:cNvSpPr>
              <p:nvPr/>
            </p:nvSpPr>
            <p:spPr bwMode="auto">
              <a:xfrm>
                <a:off x="372" y="2786"/>
                <a:ext cx="83" cy="38"/>
              </a:xfrm>
              <a:custGeom>
                <a:avLst/>
                <a:gdLst/>
                <a:ahLst/>
                <a:cxnLst>
                  <a:cxn ang="0">
                    <a:pos x="0" y="13"/>
                  </a:cxn>
                  <a:cxn ang="0">
                    <a:pos x="0" y="13"/>
                  </a:cxn>
                  <a:cxn ang="0">
                    <a:pos x="0" y="13"/>
                  </a:cxn>
                  <a:cxn ang="0">
                    <a:pos x="67" y="38"/>
                  </a:cxn>
                  <a:cxn ang="0">
                    <a:pos x="83" y="0"/>
                  </a:cxn>
                  <a:cxn ang="0">
                    <a:pos x="0" y="13"/>
                  </a:cxn>
                </a:cxnLst>
                <a:rect l="0" t="0" r="r" b="b"/>
                <a:pathLst>
                  <a:path w="83" h="38">
                    <a:moveTo>
                      <a:pt x="0" y="13"/>
                    </a:moveTo>
                    <a:lnTo>
                      <a:pt x="0" y="13"/>
                    </a:lnTo>
                    <a:lnTo>
                      <a:pt x="0" y="13"/>
                    </a:lnTo>
                    <a:lnTo>
                      <a:pt x="67" y="38"/>
                    </a:lnTo>
                    <a:lnTo>
                      <a:pt x="83" y="0"/>
                    </a:lnTo>
                    <a:lnTo>
                      <a:pt x="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1" name="Freeform 67"/>
              <p:cNvSpPr>
                <a:spLocks/>
              </p:cNvSpPr>
              <p:nvPr/>
            </p:nvSpPr>
            <p:spPr bwMode="auto">
              <a:xfrm>
                <a:off x="366" y="2799"/>
                <a:ext cx="1769" cy="440"/>
              </a:xfrm>
              <a:custGeom>
                <a:avLst/>
                <a:gdLst/>
                <a:ahLst/>
                <a:cxnLst>
                  <a:cxn ang="0">
                    <a:pos x="6" y="0"/>
                  </a:cxn>
                  <a:cxn ang="0">
                    <a:pos x="6" y="0"/>
                  </a:cxn>
                  <a:cxn ang="0">
                    <a:pos x="462" y="177"/>
                  </a:cxn>
                  <a:cxn ang="0">
                    <a:pos x="747" y="288"/>
                  </a:cxn>
                  <a:cxn ang="0">
                    <a:pos x="899" y="345"/>
                  </a:cxn>
                  <a:cxn ang="0">
                    <a:pos x="899" y="345"/>
                  </a:cxn>
                  <a:cxn ang="0">
                    <a:pos x="937" y="357"/>
                  </a:cxn>
                  <a:cxn ang="0">
                    <a:pos x="962" y="361"/>
                  </a:cxn>
                  <a:cxn ang="0">
                    <a:pos x="984" y="357"/>
                  </a:cxn>
                  <a:cxn ang="0">
                    <a:pos x="1000" y="351"/>
                  </a:cxn>
                  <a:cxn ang="0">
                    <a:pos x="1000" y="351"/>
                  </a:cxn>
                  <a:cxn ang="0">
                    <a:pos x="1766" y="117"/>
                  </a:cxn>
                  <a:cxn ang="0">
                    <a:pos x="1766" y="117"/>
                  </a:cxn>
                  <a:cxn ang="0">
                    <a:pos x="1769" y="123"/>
                  </a:cxn>
                  <a:cxn ang="0">
                    <a:pos x="1769" y="133"/>
                  </a:cxn>
                  <a:cxn ang="0">
                    <a:pos x="1769" y="133"/>
                  </a:cxn>
                  <a:cxn ang="0">
                    <a:pos x="1759" y="168"/>
                  </a:cxn>
                  <a:cxn ang="0">
                    <a:pos x="1759" y="168"/>
                  </a:cxn>
                  <a:cxn ang="0">
                    <a:pos x="1759" y="174"/>
                  </a:cxn>
                  <a:cxn ang="0">
                    <a:pos x="1753" y="180"/>
                  </a:cxn>
                  <a:cxn ang="0">
                    <a:pos x="1743" y="187"/>
                  </a:cxn>
                  <a:cxn ang="0">
                    <a:pos x="1731" y="193"/>
                  </a:cxn>
                  <a:cxn ang="0">
                    <a:pos x="1731" y="193"/>
                  </a:cxn>
                  <a:cxn ang="0">
                    <a:pos x="990" y="433"/>
                  </a:cxn>
                  <a:cxn ang="0">
                    <a:pos x="990" y="433"/>
                  </a:cxn>
                  <a:cxn ang="0">
                    <a:pos x="984" y="437"/>
                  </a:cxn>
                  <a:cxn ang="0">
                    <a:pos x="962" y="440"/>
                  </a:cxn>
                  <a:cxn ang="0">
                    <a:pos x="946" y="440"/>
                  </a:cxn>
                  <a:cxn ang="0">
                    <a:pos x="927" y="440"/>
                  </a:cxn>
                  <a:cxn ang="0">
                    <a:pos x="905" y="433"/>
                  </a:cxn>
                  <a:cxn ang="0">
                    <a:pos x="880" y="424"/>
                  </a:cxn>
                  <a:cxn ang="0">
                    <a:pos x="880" y="424"/>
                  </a:cxn>
                  <a:cxn ang="0">
                    <a:pos x="35" y="101"/>
                  </a:cxn>
                  <a:cxn ang="0">
                    <a:pos x="35" y="101"/>
                  </a:cxn>
                  <a:cxn ang="0">
                    <a:pos x="22" y="92"/>
                  </a:cxn>
                  <a:cxn ang="0">
                    <a:pos x="10" y="82"/>
                  </a:cxn>
                  <a:cxn ang="0">
                    <a:pos x="3" y="69"/>
                  </a:cxn>
                  <a:cxn ang="0">
                    <a:pos x="0" y="54"/>
                  </a:cxn>
                  <a:cxn ang="0">
                    <a:pos x="0" y="54"/>
                  </a:cxn>
                  <a:cxn ang="0">
                    <a:pos x="3" y="19"/>
                  </a:cxn>
                  <a:cxn ang="0">
                    <a:pos x="6" y="0"/>
                  </a:cxn>
                  <a:cxn ang="0">
                    <a:pos x="6" y="0"/>
                  </a:cxn>
                </a:cxnLst>
                <a:rect l="0" t="0" r="r" b="b"/>
                <a:pathLst>
                  <a:path w="1769" h="440">
                    <a:moveTo>
                      <a:pt x="6" y="0"/>
                    </a:moveTo>
                    <a:lnTo>
                      <a:pt x="6" y="0"/>
                    </a:lnTo>
                    <a:lnTo>
                      <a:pt x="462" y="177"/>
                    </a:lnTo>
                    <a:lnTo>
                      <a:pt x="747" y="288"/>
                    </a:lnTo>
                    <a:lnTo>
                      <a:pt x="899" y="345"/>
                    </a:lnTo>
                    <a:lnTo>
                      <a:pt x="899" y="345"/>
                    </a:lnTo>
                    <a:lnTo>
                      <a:pt x="937" y="357"/>
                    </a:lnTo>
                    <a:lnTo>
                      <a:pt x="962" y="361"/>
                    </a:lnTo>
                    <a:lnTo>
                      <a:pt x="984" y="357"/>
                    </a:lnTo>
                    <a:lnTo>
                      <a:pt x="1000" y="351"/>
                    </a:lnTo>
                    <a:lnTo>
                      <a:pt x="1000" y="351"/>
                    </a:lnTo>
                    <a:lnTo>
                      <a:pt x="1766" y="117"/>
                    </a:lnTo>
                    <a:lnTo>
                      <a:pt x="1766" y="117"/>
                    </a:lnTo>
                    <a:lnTo>
                      <a:pt x="1769" y="123"/>
                    </a:lnTo>
                    <a:lnTo>
                      <a:pt x="1769" y="133"/>
                    </a:lnTo>
                    <a:lnTo>
                      <a:pt x="1769" y="133"/>
                    </a:lnTo>
                    <a:lnTo>
                      <a:pt x="1759" y="168"/>
                    </a:lnTo>
                    <a:lnTo>
                      <a:pt x="1759" y="168"/>
                    </a:lnTo>
                    <a:lnTo>
                      <a:pt x="1759" y="174"/>
                    </a:lnTo>
                    <a:lnTo>
                      <a:pt x="1753" y="180"/>
                    </a:lnTo>
                    <a:lnTo>
                      <a:pt x="1743" y="187"/>
                    </a:lnTo>
                    <a:lnTo>
                      <a:pt x="1731" y="193"/>
                    </a:lnTo>
                    <a:lnTo>
                      <a:pt x="1731" y="193"/>
                    </a:lnTo>
                    <a:lnTo>
                      <a:pt x="990" y="433"/>
                    </a:lnTo>
                    <a:lnTo>
                      <a:pt x="990" y="433"/>
                    </a:lnTo>
                    <a:lnTo>
                      <a:pt x="984" y="437"/>
                    </a:lnTo>
                    <a:lnTo>
                      <a:pt x="962" y="440"/>
                    </a:lnTo>
                    <a:lnTo>
                      <a:pt x="946" y="440"/>
                    </a:lnTo>
                    <a:lnTo>
                      <a:pt x="927" y="440"/>
                    </a:lnTo>
                    <a:lnTo>
                      <a:pt x="905" y="433"/>
                    </a:lnTo>
                    <a:lnTo>
                      <a:pt x="880" y="424"/>
                    </a:lnTo>
                    <a:lnTo>
                      <a:pt x="880" y="424"/>
                    </a:lnTo>
                    <a:lnTo>
                      <a:pt x="35" y="101"/>
                    </a:lnTo>
                    <a:lnTo>
                      <a:pt x="35" y="101"/>
                    </a:lnTo>
                    <a:lnTo>
                      <a:pt x="22" y="92"/>
                    </a:lnTo>
                    <a:lnTo>
                      <a:pt x="10" y="82"/>
                    </a:lnTo>
                    <a:lnTo>
                      <a:pt x="3" y="69"/>
                    </a:lnTo>
                    <a:lnTo>
                      <a:pt x="0" y="54"/>
                    </a:lnTo>
                    <a:lnTo>
                      <a:pt x="0" y="54"/>
                    </a:lnTo>
                    <a:lnTo>
                      <a:pt x="3" y="19"/>
                    </a:lnTo>
                    <a:lnTo>
                      <a:pt x="6" y="0"/>
                    </a:lnTo>
                    <a:lnTo>
                      <a:pt x="6"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2" name="Freeform 68"/>
              <p:cNvSpPr>
                <a:spLocks/>
              </p:cNvSpPr>
              <p:nvPr/>
            </p:nvSpPr>
            <p:spPr bwMode="auto">
              <a:xfrm>
                <a:off x="2122" y="2916"/>
                <a:ext cx="13" cy="63"/>
              </a:xfrm>
              <a:custGeom>
                <a:avLst/>
                <a:gdLst/>
                <a:ahLst/>
                <a:cxnLst>
                  <a:cxn ang="0">
                    <a:pos x="3" y="51"/>
                  </a:cxn>
                  <a:cxn ang="0">
                    <a:pos x="3" y="51"/>
                  </a:cxn>
                  <a:cxn ang="0">
                    <a:pos x="13" y="16"/>
                  </a:cxn>
                  <a:cxn ang="0">
                    <a:pos x="13" y="16"/>
                  </a:cxn>
                  <a:cxn ang="0">
                    <a:pos x="13" y="6"/>
                  </a:cxn>
                  <a:cxn ang="0">
                    <a:pos x="10" y="0"/>
                  </a:cxn>
                  <a:cxn ang="0">
                    <a:pos x="10" y="0"/>
                  </a:cxn>
                  <a:cxn ang="0">
                    <a:pos x="10" y="0"/>
                  </a:cxn>
                  <a:cxn ang="0">
                    <a:pos x="0" y="63"/>
                  </a:cxn>
                  <a:cxn ang="0">
                    <a:pos x="0" y="63"/>
                  </a:cxn>
                  <a:cxn ang="0">
                    <a:pos x="3" y="57"/>
                  </a:cxn>
                  <a:cxn ang="0">
                    <a:pos x="3" y="51"/>
                  </a:cxn>
                  <a:cxn ang="0">
                    <a:pos x="3" y="51"/>
                  </a:cxn>
                </a:cxnLst>
                <a:rect l="0" t="0" r="r" b="b"/>
                <a:pathLst>
                  <a:path w="13" h="63">
                    <a:moveTo>
                      <a:pt x="3" y="51"/>
                    </a:moveTo>
                    <a:lnTo>
                      <a:pt x="3" y="51"/>
                    </a:lnTo>
                    <a:lnTo>
                      <a:pt x="13" y="16"/>
                    </a:lnTo>
                    <a:lnTo>
                      <a:pt x="13" y="16"/>
                    </a:lnTo>
                    <a:lnTo>
                      <a:pt x="13" y="6"/>
                    </a:lnTo>
                    <a:lnTo>
                      <a:pt x="10" y="0"/>
                    </a:lnTo>
                    <a:lnTo>
                      <a:pt x="10" y="0"/>
                    </a:lnTo>
                    <a:lnTo>
                      <a:pt x="10" y="0"/>
                    </a:lnTo>
                    <a:lnTo>
                      <a:pt x="0" y="63"/>
                    </a:lnTo>
                    <a:lnTo>
                      <a:pt x="0" y="63"/>
                    </a:lnTo>
                    <a:lnTo>
                      <a:pt x="3" y="57"/>
                    </a:lnTo>
                    <a:lnTo>
                      <a:pt x="3" y="51"/>
                    </a:lnTo>
                    <a:lnTo>
                      <a:pt x="3" y="51"/>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3" name="Freeform 69"/>
              <p:cNvSpPr>
                <a:spLocks/>
              </p:cNvSpPr>
              <p:nvPr/>
            </p:nvSpPr>
            <p:spPr bwMode="auto">
              <a:xfrm>
                <a:off x="2084" y="2916"/>
                <a:ext cx="48" cy="79"/>
              </a:xfrm>
              <a:custGeom>
                <a:avLst/>
                <a:gdLst/>
                <a:ahLst/>
                <a:cxnLst>
                  <a:cxn ang="0">
                    <a:pos x="0" y="79"/>
                  </a:cxn>
                  <a:cxn ang="0">
                    <a:pos x="0" y="79"/>
                  </a:cxn>
                  <a:cxn ang="0">
                    <a:pos x="13" y="76"/>
                  </a:cxn>
                  <a:cxn ang="0">
                    <a:pos x="13" y="76"/>
                  </a:cxn>
                  <a:cxn ang="0">
                    <a:pos x="29" y="70"/>
                  </a:cxn>
                  <a:cxn ang="0">
                    <a:pos x="38" y="63"/>
                  </a:cxn>
                  <a:cxn ang="0">
                    <a:pos x="48" y="0"/>
                  </a:cxn>
                  <a:cxn ang="0">
                    <a:pos x="48" y="0"/>
                  </a:cxn>
                  <a:cxn ang="0">
                    <a:pos x="13" y="9"/>
                  </a:cxn>
                  <a:cxn ang="0">
                    <a:pos x="0" y="79"/>
                  </a:cxn>
                </a:cxnLst>
                <a:rect l="0" t="0" r="r" b="b"/>
                <a:pathLst>
                  <a:path w="48" h="79">
                    <a:moveTo>
                      <a:pt x="0" y="79"/>
                    </a:moveTo>
                    <a:lnTo>
                      <a:pt x="0" y="79"/>
                    </a:lnTo>
                    <a:lnTo>
                      <a:pt x="13" y="76"/>
                    </a:lnTo>
                    <a:lnTo>
                      <a:pt x="13" y="76"/>
                    </a:lnTo>
                    <a:lnTo>
                      <a:pt x="29" y="70"/>
                    </a:lnTo>
                    <a:lnTo>
                      <a:pt x="38" y="63"/>
                    </a:lnTo>
                    <a:lnTo>
                      <a:pt x="48" y="0"/>
                    </a:lnTo>
                    <a:lnTo>
                      <a:pt x="48" y="0"/>
                    </a:lnTo>
                    <a:lnTo>
                      <a:pt x="13" y="9"/>
                    </a:lnTo>
                    <a:lnTo>
                      <a:pt x="0" y="7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4" name="Freeform 70"/>
              <p:cNvSpPr>
                <a:spLocks/>
              </p:cNvSpPr>
              <p:nvPr/>
            </p:nvSpPr>
            <p:spPr bwMode="auto">
              <a:xfrm>
                <a:off x="2052" y="2925"/>
                <a:ext cx="45" cy="83"/>
              </a:xfrm>
              <a:custGeom>
                <a:avLst/>
                <a:gdLst/>
                <a:ahLst/>
                <a:cxnLst>
                  <a:cxn ang="0">
                    <a:pos x="10" y="13"/>
                  </a:cxn>
                  <a:cxn ang="0">
                    <a:pos x="0" y="83"/>
                  </a:cxn>
                  <a:cxn ang="0">
                    <a:pos x="0" y="83"/>
                  </a:cxn>
                  <a:cxn ang="0">
                    <a:pos x="32" y="70"/>
                  </a:cxn>
                  <a:cxn ang="0">
                    <a:pos x="45" y="0"/>
                  </a:cxn>
                  <a:cxn ang="0">
                    <a:pos x="45" y="0"/>
                  </a:cxn>
                  <a:cxn ang="0">
                    <a:pos x="10" y="13"/>
                  </a:cxn>
                  <a:cxn ang="0">
                    <a:pos x="10" y="13"/>
                  </a:cxn>
                </a:cxnLst>
                <a:rect l="0" t="0" r="r" b="b"/>
                <a:pathLst>
                  <a:path w="45" h="83">
                    <a:moveTo>
                      <a:pt x="10" y="13"/>
                    </a:moveTo>
                    <a:lnTo>
                      <a:pt x="0" y="83"/>
                    </a:lnTo>
                    <a:lnTo>
                      <a:pt x="0" y="83"/>
                    </a:lnTo>
                    <a:lnTo>
                      <a:pt x="32" y="70"/>
                    </a:lnTo>
                    <a:lnTo>
                      <a:pt x="45" y="0"/>
                    </a:lnTo>
                    <a:lnTo>
                      <a:pt x="45" y="0"/>
                    </a:lnTo>
                    <a:lnTo>
                      <a:pt x="10" y="13"/>
                    </a:lnTo>
                    <a:lnTo>
                      <a:pt x="10"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5" name="Freeform 71"/>
              <p:cNvSpPr>
                <a:spLocks/>
              </p:cNvSpPr>
              <p:nvPr/>
            </p:nvSpPr>
            <p:spPr bwMode="auto">
              <a:xfrm>
                <a:off x="2018" y="2938"/>
                <a:ext cx="44" cy="79"/>
              </a:xfrm>
              <a:custGeom>
                <a:avLst/>
                <a:gdLst/>
                <a:ahLst/>
                <a:cxnLst>
                  <a:cxn ang="0">
                    <a:pos x="12" y="10"/>
                  </a:cxn>
                  <a:cxn ang="0">
                    <a:pos x="0" y="79"/>
                  </a:cxn>
                  <a:cxn ang="0">
                    <a:pos x="0" y="79"/>
                  </a:cxn>
                  <a:cxn ang="0">
                    <a:pos x="34" y="70"/>
                  </a:cxn>
                  <a:cxn ang="0">
                    <a:pos x="44" y="0"/>
                  </a:cxn>
                  <a:cxn ang="0">
                    <a:pos x="44" y="0"/>
                  </a:cxn>
                  <a:cxn ang="0">
                    <a:pos x="12" y="10"/>
                  </a:cxn>
                  <a:cxn ang="0">
                    <a:pos x="12" y="10"/>
                  </a:cxn>
                </a:cxnLst>
                <a:rect l="0" t="0" r="r" b="b"/>
                <a:pathLst>
                  <a:path w="44" h="79">
                    <a:moveTo>
                      <a:pt x="12" y="10"/>
                    </a:moveTo>
                    <a:lnTo>
                      <a:pt x="0" y="79"/>
                    </a:lnTo>
                    <a:lnTo>
                      <a:pt x="0" y="79"/>
                    </a:lnTo>
                    <a:lnTo>
                      <a:pt x="34" y="70"/>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6" name="Freeform 72"/>
              <p:cNvSpPr>
                <a:spLocks/>
              </p:cNvSpPr>
              <p:nvPr/>
            </p:nvSpPr>
            <p:spPr bwMode="auto">
              <a:xfrm>
                <a:off x="1983" y="2948"/>
                <a:ext cx="47" cy="82"/>
              </a:xfrm>
              <a:custGeom>
                <a:avLst/>
                <a:gdLst/>
                <a:ahLst/>
                <a:cxnLst>
                  <a:cxn ang="0">
                    <a:pos x="12" y="9"/>
                  </a:cxn>
                  <a:cxn ang="0">
                    <a:pos x="0" y="82"/>
                  </a:cxn>
                  <a:cxn ang="0">
                    <a:pos x="0" y="82"/>
                  </a:cxn>
                  <a:cxn ang="0">
                    <a:pos x="35" y="69"/>
                  </a:cxn>
                  <a:cxn ang="0">
                    <a:pos x="47" y="0"/>
                  </a:cxn>
                  <a:cxn ang="0">
                    <a:pos x="47" y="0"/>
                  </a:cxn>
                  <a:cxn ang="0">
                    <a:pos x="12" y="9"/>
                  </a:cxn>
                  <a:cxn ang="0">
                    <a:pos x="12" y="9"/>
                  </a:cxn>
                </a:cxnLst>
                <a:rect l="0" t="0" r="r" b="b"/>
                <a:pathLst>
                  <a:path w="47" h="82">
                    <a:moveTo>
                      <a:pt x="12" y="9"/>
                    </a:moveTo>
                    <a:lnTo>
                      <a:pt x="0" y="82"/>
                    </a:lnTo>
                    <a:lnTo>
                      <a:pt x="0" y="82"/>
                    </a:lnTo>
                    <a:lnTo>
                      <a:pt x="35" y="69"/>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7" name="Freeform 73"/>
              <p:cNvSpPr>
                <a:spLocks/>
              </p:cNvSpPr>
              <p:nvPr/>
            </p:nvSpPr>
            <p:spPr bwMode="auto">
              <a:xfrm>
                <a:off x="1948" y="2957"/>
                <a:ext cx="47" cy="82"/>
              </a:xfrm>
              <a:custGeom>
                <a:avLst/>
                <a:gdLst/>
                <a:ahLst/>
                <a:cxnLst>
                  <a:cxn ang="0">
                    <a:pos x="13" y="13"/>
                  </a:cxn>
                  <a:cxn ang="0">
                    <a:pos x="0" y="82"/>
                  </a:cxn>
                  <a:cxn ang="0">
                    <a:pos x="0" y="82"/>
                  </a:cxn>
                  <a:cxn ang="0">
                    <a:pos x="35" y="73"/>
                  </a:cxn>
                  <a:cxn ang="0">
                    <a:pos x="47" y="0"/>
                  </a:cxn>
                  <a:cxn ang="0">
                    <a:pos x="47" y="0"/>
                  </a:cxn>
                  <a:cxn ang="0">
                    <a:pos x="13" y="13"/>
                  </a:cxn>
                  <a:cxn ang="0">
                    <a:pos x="13" y="13"/>
                  </a:cxn>
                </a:cxnLst>
                <a:rect l="0" t="0" r="r" b="b"/>
                <a:pathLst>
                  <a:path w="47" h="82">
                    <a:moveTo>
                      <a:pt x="13" y="13"/>
                    </a:moveTo>
                    <a:lnTo>
                      <a:pt x="0" y="82"/>
                    </a:lnTo>
                    <a:lnTo>
                      <a:pt x="0" y="82"/>
                    </a:lnTo>
                    <a:lnTo>
                      <a:pt x="35" y="73"/>
                    </a:lnTo>
                    <a:lnTo>
                      <a:pt x="47" y="0"/>
                    </a:lnTo>
                    <a:lnTo>
                      <a:pt x="47" y="0"/>
                    </a:lnTo>
                    <a:lnTo>
                      <a:pt x="13" y="13"/>
                    </a:lnTo>
                    <a:lnTo>
                      <a:pt x="13" y="13"/>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8" name="Freeform 74"/>
              <p:cNvSpPr>
                <a:spLocks/>
              </p:cNvSpPr>
              <p:nvPr/>
            </p:nvSpPr>
            <p:spPr bwMode="auto">
              <a:xfrm>
                <a:off x="1913" y="2970"/>
                <a:ext cx="48" cy="82"/>
              </a:xfrm>
              <a:custGeom>
                <a:avLst/>
                <a:gdLst/>
                <a:ahLst/>
                <a:cxnLst>
                  <a:cxn ang="0">
                    <a:pos x="13" y="9"/>
                  </a:cxn>
                  <a:cxn ang="0">
                    <a:pos x="0" y="82"/>
                  </a:cxn>
                  <a:cxn ang="0">
                    <a:pos x="0" y="82"/>
                  </a:cxn>
                  <a:cxn ang="0">
                    <a:pos x="35" y="69"/>
                  </a:cxn>
                  <a:cxn ang="0">
                    <a:pos x="48" y="0"/>
                  </a:cxn>
                  <a:cxn ang="0">
                    <a:pos x="48" y="0"/>
                  </a:cxn>
                  <a:cxn ang="0">
                    <a:pos x="13" y="9"/>
                  </a:cxn>
                  <a:cxn ang="0">
                    <a:pos x="13" y="9"/>
                  </a:cxn>
                </a:cxnLst>
                <a:rect l="0" t="0" r="r" b="b"/>
                <a:pathLst>
                  <a:path w="48" h="82">
                    <a:moveTo>
                      <a:pt x="13" y="9"/>
                    </a:moveTo>
                    <a:lnTo>
                      <a:pt x="0" y="82"/>
                    </a:lnTo>
                    <a:lnTo>
                      <a:pt x="0" y="82"/>
                    </a:lnTo>
                    <a:lnTo>
                      <a:pt x="35" y="69"/>
                    </a:lnTo>
                    <a:lnTo>
                      <a:pt x="48" y="0"/>
                    </a:lnTo>
                    <a:lnTo>
                      <a:pt x="48" y="0"/>
                    </a:lnTo>
                    <a:lnTo>
                      <a:pt x="13" y="9"/>
                    </a:lnTo>
                    <a:lnTo>
                      <a:pt x="13"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9" name="Freeform 75"/>
              <p:cNvSpPr>
                <a:spLocks/>
              </p:cNvSpPr>
              <p:nvPr/>
            </p:nvSpPr>
            <p:spPr bwMode="auto">
              <a:xfrm>
                <a:off x="1882" y="2979"/>
                <a:ext cx="44" cy="83"/>
              </a:xfrm>
              <a:custGeom>
                <a:avLst/>
                <a:gdLst/>
                <a:ahLst/>
                <a:cxnLst>
                  <a:cxn ang="0">
                    <a:pos x="12" y="10"/>
                  </a:cxn>
                  <a:cxn ang="0">
                    <a:pos x="0" y="83"/>
                  </a:cxn>
                  <a:cxn ang="0">
                    <a:pos x="0" y="83"/>
                  </a:cxn>
                  <a:cxn ang="0">
                    <a:pos x="31" y="73"/>
                  </a:cxn>
                  <a:cxn ang="0">
                    <a:pos x="44" y="0"/>
                  </a:cxn>
                  <a:cxn ang="0">
                    <a:pos x="44" y="0"/>
                  </a:cxn>
                  <a:cxn ang="0">
                    <a:pos x="12" y="10"/>
                  </a:cxn>
                  <a:cxn ang="0">
                    <a:pos x="12" y="10"/>
                  </a:cxn>
                </a:cxnLst>
                <a:rect l="0" t="0" r="r" b="b"/>
                <a:pathLst>
                  <a:path w="44" h="83">
                    <a:moveTo>
                      <a:pt x="12" y="10"/>
                    </a:moveTo>
                    <a:lnTo>
                      <a:pt x="0" y="83"/>
                    </a:lnTo>
                    <a:lnTo>
                      <a:pt x="0" y="83"/>
                    </a:lnTo>
                    <a:lnTo>
                      <a:pt x="31" y="73"/>
                    </a:lnTo>
                    <a:lnTo>
                      <a:pt x="44" y="0"/>
                    </a:lnTo>
                    <a:lnTo>
                      <a:pt x="44" y="0"/>
                    </a:lnTo>
                    <a:lnTo>
                      <a:pt x="12" y="10"/>
                    </a:lnTo>
                    <a:lnTo>
                      <a:pt x="12"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0" name="Freeform 76"/>
              <p:cNvSpPr>
                <a:spLocks/>
              </p:cNvSpPr>
              <p:nvPr/>
            </p:nvSpPr>
            <p:spPr bwMode="auto">
              <a:xfrm>
                <a:off x="1847" y="2989"/>
                <a:ext cx="47" cy="85"/>
              </a:xfrm>
              <a:custGeom>
                <a:avLst/>
                <a:gdLst/>
                <a:ahLst/>
                <a:cxnLst>
                  <a:cxn ang="0">
                    <a:pos x="12" y="9"/>
                  </a:cxn>
                  <a:cxn ang="0">
                    <a:pos x="0" y="85"/>
                  </a:cxn>
                  <a:cxn ang="0">
                    <a:pos x="0" y="85"/>
                  </a:cxn>
                  <a:cxn ang="0">
                    <a:pos x="35" y="73"/>
                  </a:cxn>
                  <a:cxn ang="0">
                    <a:pos x="47" y="0"/>
                  </a:cxn>
                  <a:cxn ang="0">
                    <a:pos x="47" y="0"/>
                  </a:cxn>
                  <a:cxn ang="0">
                    <a:pos x="12" y="9"/>
                  </a:cxn>
                  <a:cxn ang="0">
                    <a:pos x="12" y="9"/>
                  </a:cxn>
                </a:cxnLst>
                <a:rect l="0" t="0" r="r" b="b"/>
                <a:pathLst>
                  <a:path w="47" h="85">
                    <a:moveTo>
                      <a:pt x="12" y="9"/>
                    </a:moveTo>
                    <a:lnTo>
                      <a:pt x="0" y="85"/>
                    </a:lnTo>
                    <a:lnTo>
                      <a:pt x="0" y="85"/>
                    </a:lnTo>
                    <a:lnTo>
                      <a:pt x="35" y="73"/>
                    </a:lnTo>
                    <a:lnTo>
                      <a:pt x="47" y="0"/>
                    </a:lnTo>
                    <a:lnTo>
                      <a:pt x="47" y="0"/>
                    </a:lnTo>
                    <a:lnTo>
                      <a:pt x="12" y="9"/>
                    </a:lnTo>
                    <a:lnTo>
                      <a:pt x="12" y="9"/>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1" name="Freeform 77"/>
              <p:cNvSpPr>
                <a:spLocks/>
              </p:cNvSpPr>
              <p:nvPr/>
            </p:nvSpPr>
            <p:spPr bwMode="auto">
              <a:xfrm>
                <a:off x="1812" y="2998"/>
                <a:ext cx="47" cy="86"/>
              </a:xfrm>
              <a:custGeom>
                <a:avLst/>
                <a:gdLst/>
                <a:ahLst/>
                <a:cxnLst>
                  <a:cxn ang="0">
                    <a:pos x="13" y="13"/>
                  </a:cxn>
                  <a:cxn ang="0">
                    <a:pos x="0" y="86"/>
                  </a:cxn>
                  <a:cxn ang="0">
                    <a:pos x="0" y="86"/>
                  </a:cxn>
                  <a:cxn ang="0">
                    <a:pos x="35" y="76"/>
                  </a:cxn>
                  <a:cxn ang="0">
                    <a:pos x="47" y="0"/>
                  </a:cxn>
                  <a:cxn ang="0">
                    <a:pos x="47" y="0"/>
                  </a:cxn>
                  <a:cxn ang="0">
                    <a:pos x="13" y="13"/>
                  </a:cxn>
                  <a:cxn ang="0">
                    <a:pos x="13" y="13"/>
                  </a:cxn>
                </a:cxnLst>
                <a:rect l="0" t="0" r="r" b="b"/>
                <a:pathLst>
                  <a:path w="47" h="86">
                    <a:moveTo>
                      <a:pt x="13" y="13"/>
                    </a:moveTo>
                    <a:lnTo>
                      <a:pt x="0" y="86"/>
                    </a:lnTo>
                    <a:lnTo>
                      <a:pt x="0" y="86"/>
                    </a:lnTo>
                    <a:lnTo>
                      <a:pt x="35" y="76"/>
                    </a:lnTo>
                    <a:lnTo>
                      <a:pt x="47" y="0"/>
                    </a:lnTo>
                    <a:lnTo>
                      <a:pt x="47" y="0"/>
                    </a:lnTo>
                    <a:lnTo>
                      <a:pt x="13" y="13"/>
                    </a:lnTo>
                    <a:lnTo>
                      <a:pt x="13" y="13"/>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2" name="Freeform 78"/>
              <p:cNvSpPr>
                <a:spLocks/>
              </p:cNvSpPr>
              <p:nvPr/>
            </p:nvSpPr>
            <p:spPr bwMode="auto">
              <a:xfrm>
                <a:off x="1777" y="3011"/>
                <a:ext cx="48" cy="85"/>
              </a:xfrm>
              <a:custGeom>
                <a:avLst/>
                <a:gdLst/>
                <a:ahLst/>
                <a:cxnLst>
                  <a:cxn ang="0">
                    <a:pos x="16" y="9"/>
                  </a:cxn>
                  <a:cxn ang="0">
                    <a:pos x="0" y="85"/>
                  </a:cxn>
                  <a:cxn ang="0">
                    <a:pos x="0" y="85"/>
                  </a:cxn>
                  <a:cxn ang="0">
                    <a:pos x="35" y="73"/>
                  </a:cxn>
                  <a:cxn ang="0">
                    <a:pos x="48" y="0"/>
                  </a:cxn>
                  <a:cxn ang="0">
                    <a:pos x="48" y="0"/>
                  </a:cxn>
                  <a:cxn ang="0">
                    <a:pos x="16" y="9"/>
                  </a:cxn>
                  <a:cxn ang="0">
                    <a:pos x="16" y="9"/>
                  </a:cxn>
                </a:cxnLst>
                <a:rect l="0" t="0" r="r" b="b"/>
                <a:pathLst>
                  <a:path w="48" h="85">
                    <a:moveTo>
                      <a:pt x="16" y="9"/>
                    </a:moveTo>
                    <a:lnTo>
                      <a:pt x="0" y="85"/>
                    </a:lnTo>
                    <a:lnTo>
                      <a:pt x="0" y="85"/>
                    </a:lnTo>
                    <a:lnTo>
                      <a:pt x="35" y="73"/>
                    </a:lnTo>
                    <a:lnTo>
                      <a:pt x="48" y="0"/>
                    </a:lnTo>
                    <a:lnTo>
                      <a:pt x="48" y="0"/>
                    </a:lnTo>
                    <a:lnTo>
                      <a:pt x="16" y="9"/>
                    </a:lnTo>
                    <a:lnTo>
                      <a:pt x="16" y="9"/>
                    </a:lnTo>
                    <a:close/>
                  </a:path>
                </a:pathLst>
              </a:custGeom>
              <a:solidFill>
                <a:srgbClr val="67676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3" name="Freeform 79"/>
              <p:cNvSpPr>
                <a:spLocks/>
              </p:cNvSpPr>
              <p:nvPr/>
            </p:nvSpPr>
            <p:spPr bwMode="auto">
              <a:xfrm>
                <a:off x="1746" y="3020"/>
                <a:ext cx="47" cy="86"/>
              </a:xfrm>
              <a:custGeom>
                <a:avLst/>
                <a:gdLst/>
                <a:ahLst/>
                <a:cxnLst>
                  <a:cxn ang="0">
                    <a:pos x="12" y="10"/>
                  </a:cxn>
                  <a:cxn ang="0">
                    <a:pos x="0" y="86"/>
                  </a:cxn>
                  <a:cxn ang="0">
                    <a:pos x="0" y="86"/>
                  </a:cxn>
                  <a:cxn ang="0">
                    <a:pos x="31" y="76"/>
                  </a:cxn>
                  <a:cxn ang="0">
                    <a:pos x="47" y="0"/>
                  </a:cxn>
                  <a:cxn ang="0">
                    <a:pos x="47" y="0"/>
                  </a:cxn>
                  <a:cxn ang="0">
                    <a:pos x="12" y="10"/>
                  </a:cxn>
                  <a:cxn ang="0">
                    <a:pos x="12" y="10"/>
                  </a:cxn>
                </a:cxnLst>
                <a:rect l="0" t="0" r="r" b="b"/>
                <a:pathLst>
                  <a:path w="47" h="86">
                    <a:moveTo>
                      <a:pt x="12" y="10"/>
                    </a:moveTo>
                    <a:lnTo>
                      <a:pt x="0" y="86"/>
                    </a:lnTo>
                    <a:lnTo>
                      <a:pt x="0" y="86"/>
                    </a:lnTo>
                    <a:lnTo>
                      <a:pt x="31" y="76"/>
                    </a:lnTo>
                    <a:lnTo>
                      <a:pt x="47" y="0"/>
                    </a:lnTo>
                    <a:lnTo>
                      <a:pt x="47" y="0"/>
                    </a:lnTo>
                    <a:lnTo>
                      <a:pt x="12" y="10"/>
                    </a:lnTo>
                    <a:lnTo>
                      <a:pt x="12" y="10"/>
                    </a:lnTo>
                    <a:close/>
                  </a:path>
                </a:pathLst>
              </a:custGeom>
              <a:solidFill>
                <a:srgbClr val="68686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4" name="Freeform 80"/>
              <p:cNvSpPr>
                <a:spLocks/>
              </p:cNvSpPr>
              <p:nvPr/>
            </p:nvSpPr>
            <p:spPr bwMode="auto">
              <a:xfrm>
                <a:off x="1711" y="3030"/>
                <a:ext cx="47" cy="88"/>
              </a:xfrm>
              <a:custGeom>
                <a:avLst/>
                <a:gdLst/>
                <a:ahLst/>
                <a:cxnLst>
                  <a:cxn ang="0">
                    <a:pos x="12" y="9"/>
                  </a:cxn>
                  <a:cxn ang="0">
                    <a:pos x="0" y="88"/>
                  </a:cxn>
                  <a:cxn ang="0">
                    <a:pos x="0" y="88"/>
                  </a:cxn>
                  <a:cxn ang="0">
                    <a:pos x="35" y="76"/>
                  </a:cxn>
                  <a:cxn ang="0">
                    <a:pos x="47" y="0"/>
                  </a:cxn>
                  <a:cxn ang="0">
                    <a:pos x="47" y="0"/>
                  </a:cxn>
                  <a:cxn ang="0">
                    <a:pos x="12" y="9"/>
                  </a:cxn>
                  <a:cxn ang="0">
                    <a:pos x="12" y="9"/>
                  </a:cxn>
                </a:cxnLst>
                <a:rect l="0" t="0" r="r" b="b"/>
                <a:pathLst>
                  <a:path w="47" h="88">
                    <a:moveTo>
                      <a:pt x="12" y="9"/>
                    </a:moveTo>
                    <a:lnTo>
                      <a:pt x="0" y="88"/>
                    </a:lnTo>
                    <a:lnTo>
                      <a:pt x="0" y="88"/>
                    </a:lnTo>
                    <a:lnTo>
                      <a:pt x="35" y="76"/>
                    </a:lnTo>
                    <a:lnTo>
                      <a:pt x="47" y="0"/>
                    </a:lnTo>
                    <a:lnTo>
                      <a:pt x="47" y="0"/>
                    </a:lnTo>
                    <a:lnTo>
                      <a:pt x="12" y="9"/>
                    </a:lnTo>
                    <a:lnTo>
                      <a:pt x="12" y="9"/>
                    </a:lnTo>
                    <a:close/>
                  </a:path>
                </a:pathLst>
              </a:custGeom>
              <a:solidFill>
                <a:srgbClr val="6A6A6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5" name="Freeform 81"/>
              <p:cNvSpPr>
                <a:spLocks/>
              </p:cNvSpPr>
              <p:nvPr/>
            </p:nvSpPr>
            <p:spPr bwMode="auto">
              <a:xfrm>
                <a:off x="1676" y="3039"/>
                <a:ext cx="47" cy="89"/>
              </a:xfrm>
              <a:custGeom>
                <a:avLst/>
                <a:gdLst/>
                <a:ahLst/>
                <a:cxnLst>
                  <a:cxn ang="0">
                    <a:pos x="13" y="13"/>
                  </a:cxn>
                  <a:cxn ang="0">
                    <a:pos x="0" y="89"/>
                  </a:cxn>
                  <a:cxn ang="0">
                    <a:pos x="0" y="89"/>
                  </a:cxn>
                  <a:cxn ang="0">
                    <a:pos x="35" y="79"/>
                  </a:cxn>
                  <a:cxn ang="0">
                    <a:pos x="47" y="0"/>
                  </a:cxn>
                  <a:cxn ang="0">
                    <a:pos x="47" y="0"/>
                  </a:cxn>
                  <a:cxn ang="0">
                    <a:pos x="13" y="13"/>
                  </a:cxn>
                  <a:cxn ang="0">
                    <a:pos x="13" y="13"/>
                  </a:cxn>
                </a:cxnLst>
                <a:rect l="0" t="0" r="r" b="b"/>
                <a:pathLst>
                  <a:path w="47" h="89">
                    <a:moveTo>
                      <a:pt x="13" y="13"/>
                    </a:moveTo>
                    <a:lnTo>
                      <a:pt x="0" y="89"/>
                    </a:lnTo>
                    <a:lnTo>
                      <a:pt x="0" y="89"/>
                    </a:lnTo>
                    <a:lnTo>
                      <a:pt x="35" y="79"/>
                    </a:lnTo>
                    <a:lnTo>
                      <a:pt x="47" y="0"/>
                    </a:lnTo>
                    <a:lnTo>
                      <a:pt x="47" y="0"/>
                    </a:lnTo>
                    <a:lnTo>
                      <a:pt x="13" y="13"/>
                    </a:lnTo>
                    <a:lnTo>
                      <a:pt x="13" y="13"/>
                    </a:lnTo>
                    <a:close/>
                  </a:path>
                </a:pathLst>
              </a:custGeom>
              <a:solidFill>
                <a:srgbClr val="6C6C6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6" name="Freeform 82"/>
              <p:cNvSpPr>
                <a:spLocks/>
              </p:cNvSpPr>
              <p:nvPr/>
            </p:nvSpPr>
            <p:spPr bwMode="auto">
              <a:xfrm>
                <a:off x="1641" y="3052"/>
                <a:ext cx="48" cy="89"/>
              </a:xfrm>
              <a:custGeom>
                <a:avLst/>
                <a:gdLst/>
                <a:ahLst/>
                <a:cxnLst>
                  <a:cxn ang="0">
                    <a:pos x="16" y="10"/>
                  </a:cxn>
                  <a:cxn ang="0">
                    <a:pos x="0" y="89"/>
                  </a:cxn>
                  <a:cxn ang="0">
                    <a:pos x="0" y="89"/>
                  </a:cxn>
                  <a:cxn ang="0">
                    <a:pos x="35" y="76"/>
                  </a:cxn>
                  <a:cxn ang="0">
                    <a:pos x="48" y="0"/>
                  </a:cxn>
                  <a:cxn ang="0">
                    <a:pos x="48" y="0"/>
                  </a:cxn>
                  <a:cxn ang="0">
                    <a:pos x="16" y="10"/>
                  </a:cxn>
                  <a:cxn ang="0">
                    <a:pos x="16" y="10"/>
                  </a:cxn>
                </a:cxnLst>
                <a:rect l="0" t="0" r="r" b="b"/>
                <a:pathLst>
                  <a:path w="48" h="89">
                    <a:moveTo>
                      <a:pt x="16" y="10"/>
                    </a:moveTo>
                    <a:lnTo>
                      <a:pt x="0" y="89"/>
                    </a:lnTo>
                    <a:lnTo>
                      <a:pt x="0" y="89"/>
                    </a:lnTo>
                    <a:lnTo>
                      <a:pt x="35" y="76"/>
                    </a:lnTo>
                    <a:lnTo>
                      <a:pt x="48" y="0"/>
                    </a:lnTo>
                    <a:lnTo>
                      <a:pt x="48" y="0"/>
                    </a:lnTo>
                    <a:lnTo>
                      <a:pt x="16" y="10"/>
                    </a:lnTo>
                    <a:lnTo>
                      <a:pt x="16" y="10"/>
                    </a:lnTo>
                    <a:close/>
                  </a:path>
                </a:pathLst>
              </a:custGeom>
              <a:solidFill>
                <a:srgbClr val="6E6E6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7" name="Freeform 83"/>
              <p:cNvSpPr>
                <a:spLocks/>
              </p:cNvSpPr>
              <p:nvPr/>
            </p:nvSpPr>
            <p:spPr bwMode="auto">
              <a:xfrm>
                <a:off x="1606" y="3062"/>
                <a:ext cx="51" cy="88"/>
              </a:xfrm>
              <a:custGeom>
                <a:avLst/>
                <a:gdLst/>
                <a:ahLst/>
                <a:cxnLst>
                  <a:cxn ang="0">
                    <a:pos x="16" y="9"/>
                  </a:cxn>
                  <a:cxn ang="0">
                    <a:pos x="0" y="88"/>
                  </a:cxn>
                  <a:cxn ang="0">
                    <a:pos x="0" y="88"/>
                  </a:cxn>
                  <a:cxn ang="0">
                    <a:pos x="35" y="79"/>
                  </a:cxn>
                  <a:cxn ang="0">
                    <a:pos x="51" y="0"/>
                  </a:cxn>
                  <a:cxn ang="0">
                    <a:pos x="51" y="0"/>
                  </a:cxn>
                  <a:cxn ang="0">
                    <a:pos x="16" y="9"/>
                  </a:cxn>
                  <a:cxn ang="0">
                    <a:pos x="16" y="9"/>
                  </a:cxn>
                </a:cxnLst>
                <a:rect l="0" t="0" r="r" b="b"/>
                <a:pathLst>
                  <a:path w="51" h="88">
                    <a:moveTo>
                      <a:pt x="16" y="9"/>
                    </a:moveTo>
                    <a:lnTo>
                      <a:pt x="0" y="88"/>
                    </a:lnTo>
                    <a:lnTo>
                      <a:pt x="0" y="88"/>
                    </a:lnTo>
                    <a:lnTo>
                      <a:pt x="35" y="79"/>
                    </a:lnTo>
                    <a:lnTo>
                      <a:pt x="51" y="0"/>
                    </a:lnTo>
                    <a:lnTo>
                      <a:pt x="51" y="0"/>
                    </a:lnTo>
                    <a:lnTo>
                      <a:pt x="16" y="9"/>
                    </a:lnTo>
                    <a:lnTo>
                      <a:pt x="16" y="9"/>
                    </a:lnTo>
                    <a:close/>
                  </a:path>
                </a:pathLst>
              </a:custGeom>
              <a:solidFill>
                <a:srgbClr val="72727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8" name="Freeform 84"/>
              <p:cNvSpPr>
                <a:spLocks/>
              </p:cNvSpPr>
              <p:nvPr/>
            </p:nvSpPr>
            <p:spPr bwMode="auto">
              <a:xfrm>
                <a:off x="1575" y="3071"/>
                <a:ext cx="47" cy="92"/>
              </a:xfrm>
              <a:custGeom>
                <a:avLst/>
                <a:gdLst/>
                <a:ahLst/>
                <a:cxnLst>
                  <a:cxn ang="0">
                    <a:pos x="12" y="13"/>
                  </a:cxn>
                  <a:cxn ang="0">
                    <a:pos x="0" y="92"/>
                  </a:cxn>
                  <a:cxn ang="0">
                    <a:pos x="0" y="92"/>
                  </a:cxn>
                  <a:cxn ang="0">
                    <a:pos x="31" y="79"/>
                  </a:cxn>
                  <a:cxn ang="0">
                    <a:pos x="47" y="0"/>
                  </a:cxn>
                  <a:cxn ang="0">
                    <a:pos x="47" y="0"/>
                  </a:cxn>
                  <a:cxn ang="0">
                    <a:pos x="12" y="13"/>
                  </a:cxn>
                  <a:cxn ang="0">
                    <a:pos x="12" y="13"/>
                  </a:cxn>
                </a:cxnLst>
                <a:rect l="0" t="0" r="r" b="b"/>
                <a:pathLst>
                  <a:path w="47" h="92">
                    <a:moveTo>
                      <a:pt x="12" y="13"/>
                    </a:moveTo>
                    <a:lnTo>
                      <a:pt x="0" y="92"/>
                    </a:lnTo>
                    <a:lnTo>
                      <a:pt x="0" y="92"/>
                    </a:lnTo>
                    <a:lnTo>
                      <a:pt x="31" y="79"/>
                    </a:lnTo>
                    <a:lnTo>
                      <a:pt x="47" y="0"/>
                    </a:lnTo>
                    <a:lnTo>
                      <a:pt x="47" y="0"/>
                    </a:lnTo>
                    <a:lnTo>
                      <a:pt x="12" y="13"/>
                    </a:lnTo>
                    <a:lnTo>
                      <a:pt x="12" y="13"/>
                    </a:lnTo>
                    <a:close/>
                  </a:path>
                </a:pathLst>
              </a:custGeom>
              <a:solidFill>
                <a:srgbClr val="77777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49" name="Freeform 85"/>
              <p:cNvSpPr>
                <a:spLocks/>
              </p:cNvSpPr>
              <p:nvPr/>
            </p:nvSpPr>
            <p:spPr bwMode="auto">
              <a:xfrm>
                <a:off x="1540" y="3084"/>
                <a:ext cx="47" cy="88"/>
              </a:xfrm>
              <a:custGeom>
                <a:avLst/>
                <a:gdLst/>
                <a:ahLst/>
                <a:cxnLst>
                  <a:cxn ang="0">
                    <a:pos x="13" y="9"/>
                  </a:cxn>
                  <a:cxn ang="0">
                    <a:pos x="0" y="88"/>
                  </a:cxn>
                  <a:cxn ang="0">
                    <a:pos x="0" y="88"/>
                  </a:cxn>
                  <a:cxn ang="0">
                    <a:pos x="35" y="79"/>
                  </a:cxn>
                  <a:cxn ang="0">
                    <a:pos x="47" y="0"/>
                  </a:cxn>
                  <a:cxn ang="0">
                    <a:pos x="47" y="0"/>
                  </a:cxn>
                  <a:cxn ang="0">
                    <a:pos x="13" y="9"/>
                  </a:cxn>
                  <a:cxn ang="0">
                    <a:pos x="13" y="9"/>
                  </a:cxn>
                </a:cxnLst>
                <a:rect l="0" t="0" r="r" b="b"/>
                <a:pathLst>
                  <a:path w="47" h="88">
                    <a:moveTo>
                      <a:pt x="13" y="9"/>
                    </a:moveTo>
                    <a:lnTo>
                      <a:pt x="0" y="88"/>
                    </a:lnTo>
                    <a:lnTo>
                      <a:pt x="0" y="88"/>
                    </a:lnTo>
                    <a:lnTo>
                      <a:pt x="35" y="79"/>
                    </a:lnTo>
                    <a:lnTo>
                      <a:pt x="47" y="0"/>
                    </a:lnTo>
                    <a:lnTo>
                      <a:pt x="47" y="0"/>
                    </a:lnTo>
                    <a:lnTo>
                      <a:pt x="13" y="9"/>
                    </a:lnTo>
                    <a:lnTo>
                      <a:pt x="13" y="9"/>
                    </a:lnTo>
                    <a:close/>
                  </a:path>
                </a:pathLst>
              </a:custGeom>
              <a:solidFill>
                <a:srgbClr val="7E7E7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0" name="Freeform 86"/>
              <p:cNvSpPr>
                <a:spLocks/>
              </p:cNvSpPr>
              <p:nvPr/>
            </p:nvSpPr>
            <p:spPr bwMode="auto">
              <a:xfrm>
                <a:off x="1505" y="3093"/>
                <a:ext cx="48" cy="92"/>
              </a:xfrm>
              <a:custGeom>
                <a:avLst/>
                <a:gdLst/>
                <a:ahLst/>
                <a:cxnLst>
                  <a:cxn ang="0">
                    <a:pos x="16" y="10"/>
                  </a:cxn>
                  <a:cxn ang="0">
                    <a:pos x="0" y="92"/>
                  </a:cxn>
                  <a:cxn ang="0">
                    <a:pos x="0" y="92"/>
                  </a:cxn>
                  <a:cxn ang="0">
                    <a:pos x="35" y="79"/>
                  </a:cxn>
                  <a:cxn ang="0">
                    <a:pos x="48" y="0"/>
                  </a:cxn>
                  <a:cxn ang="0">
                    <a:pos x="48" y="0"/>
                  </a:cxn>
                  <a:cxn ang="0">
                    <a:pos x="16" y="10"/>
                  </a:cxn>
                  <a:cxn ang="0">
                    <a:pos x="16" y="10"/>
                  </a:cxn>
                </a:cxnLst>
                <a:rect l="0" t="0" r="r" b="b"/>
                <a:pathLst>
                  <a:path w="48" h="92">
                    <a:moveTo>
                      <a:pt x="16" y="10"/>
                    </a:moveTo>
                    <a:lnTo>
                      <a:pt x="0" y="92"/>
                    </a:lnTo>
                    <a:lnTo>
                      <a:pt x="0" y="92"/>
                    </a:lnTo>
                    <a:lnTo>
                      <a:pt x="35" y="79"/>
                    </a:lnTo>
                    <a:lnTo>
                      <a:pt x="48" y="0"/>
                    </a:lnTo>
                    <a:lnTo>
                      <a:pt x="48" y="0"/>
                    </a:lnTo>
                    <a:lnTo>
                      <a:pt x="16" y="10"/>
                    </a:lnTo>
                    <a:lnTo>
                      <a:pt x="16" y="10"/>
                    </a:lnTo>
                    <a:close/>
                  </a:path>
                </a:pathLst>
              </a:custGeom>
              <a:solidFill>
                <a:srgbClr val="86868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1" name="Freeform 87"/>
              <p:cNvSpPr>
                <a:spLocks/>
              </p:cNvSpPr>
              <p:nvPr/>
            </p:nvSpPr>
            <p:spPr bwMode="auto">
              <a:xfrm>
                <a:off x="1470" y="3103"/>
                <a:ext cx="51" cy="91"/>
              </a:xfrm>
              <a:custGeom>
                <a:avLst/>
                <a:gdLst/>
                <a:ahLst/>
                <a:cxnLst>
                  <a:cxn ang="0">
                    <a:pos x="16" y="9"/>
                  </a:cxn>
                  <a:cxn ang="0">
                    <a:pos x="0" y="91"/>
                  </a:cxn>
                  <a:cxn ang="0">
                    <a:pos x="0" y="91"/>
                  </a:cxn>
                  <a:cxn ang="0">
                    <a:pos x="35" y="82"/>
                  </a:cxn>
                  <a:cxn ang="0">
                    <a:pos x="51" y="0"/>
                  </a:cxn>
                  <a:cxn ang="0">
                    <a:pos x="51" y="0"/>
                  </a:cxn>
                  <a:cxn ang="0">
                    <a:pos x="16" y="9"/>
                  </a:cxn>
                  <a:cxn ang="0">
                    <a:pos x="16" y="9"/>
                  </a:cxn>
                </a:cxnLst>
                <a:rect l="0" t="0" r="r" b="b"/>
                <a:pathLst>
                  <a:path w="51" h="91">
                    <a:moveTo>
                      <a:pt x="16" y="9"/>
                    </a:moveTo>
                    <a:lnTo>
                      <a:pt x="0" y="91"/>
                    </a:lnTo>
                    <a:lnTo>
                      <a:pt x="0" y="91"/>
                    </a:lnTo>
                    <a:lnTo>
                      <a:pt x="35" y="82"/>
                    </a:lnTo>
                    <a:lnTo>
                      <a:pt x="51" y="0"/>
                    </a:lnTo>
                    <a:lnTo>
                      <a:pt x="51" y="0"/>
                    </a:lnTo>
                    <a:lnTo>
                      <a:pt x="16" y="9"/>
                    </a:lnTo>
                    <a:lnTo>
                      <a:pt x="16" y="9"/>
                    </a:lnTo>
                    <a:close/>
                  </a:path>
                </a:pathLst>
              </a:custGeom>
              <a:solidFill>
                <a:srgbClr val="90909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2" name="Freeform 88"/>
              <p:cNvSpPr>
                <a:spLocks/>
              </p:cNvSpPr>
              <p:nvPr/>
            </p:nvSpPr>
            <p:spPr bwMode="auto">
              <a:xfrm>
                <a:off x="1435" y="3112"/>
                <a:ext cx="51" cy="95"/>
              </a:xfrm>
              <a:custGeom>
                <a:avLst/>
                <a:gdLst/>
                <a:ahLst/>
                <a:cxnLst>
                  <a:cxn ang="0">
                    <a:pos x="16" y="13"/>
                  </a:cxn>
                  <a:cxn ang="0">
                    <a:pos x="0" y="95"/>
                  </a:cxn>
                  <a:cxn ang="0">
                    <a:pos x="0" y="95"/>
                  </a:cxn>
                  <a:cxn ang="0">
                    <a:pos x="35" y="82"/>
                  </a:cxn>
                  <a:cxn ang="0">
                    <a:pos x="51" y="0"/>
                  </a:cxn>
                  <a:cxn ang="0">
                    <a:pos x="51" y="0"/>
                  </a:cxn>
                  <a:cxn ang="0">
                    <a:pos x="16" y="13"/>
                  </a:cxn>
                  <a:cxn ang="0">
                    <a:pos x="16" y="13"/>
                  </a:cxn>
                </a:cxnLst>
                <a:rect l="0" t="0" r="r" b="b"/>
                <a:pathLst>
                  <a:path w="51" h="95">
                    <a:moveTo>
                      <a:pt x="16" y="13"/>
                    </a:moveTo>
                    <a:lnTo>
                      <a:pt x="0" y="95"/>
                    </a:lnTo>
                    <a:lnTo>
                      <a:pt x="0" y="95"/>
                    </a:lnTo>
                    <a:lnTo>
                      <a:pt x="35" y="82"/>
                    </a:lnTo>
                    <a:lnTo>
                      <a:pt x="51" y="0"/>
                    </a:lnTo>
                    <a:lnTo>
                      <a:pt x="51" y="0"/>
                    </a:lnTo>
                    <a:lnTo>
                      <a:pt x="16" y="13"/>
                    </a:lnTo>
                    <a:lnTo>
                      <a:pt x="16" y="1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3" name="Freeform 89"/>
              <p:cNvSpPr>
                <a:spLocks/>
              </p:cNvSpPr>
              <p:nvPr/>
            </p:nvSpPr>
            <p:spPr bwMode="auto">
              <a:xfrm>
                <a:off x="1404" y="3125"/>
                <a:ext cx="47" cy="95"/>
              </a:xfrm>
              <a:custGeom>
                <a:avLst/>
                <a:gdLst/>
                <a:ahLst/>
                <a:cxnLst>
                  <a:cxn ang="0">
                    <a:pos x="12" y="9"/>
                  </a:cxn>
                  <a:cxn ang="0">
                    <a:pos x="0" y="95"/>
                  </a:cxn>
                  <a:cxn ang="0">
                    <a:pos x="0" y="95"/>
                  </a:cxn>
                  <a:cxn ang="0">
                    <a:pos x="31" y="82"/>
                  </a:cxn>
                  <a:cxn ang="0">
                    <a:pos x="47" y="0"/>
                  </a:cxn>
                  <a:cxn ang="0">
                    <a:pos x="47" y="0"/>
                  </a:cxn>
                  <a:cxn ang="0">
                    <a:pos x="12" y="9"/>
                  </a:cxn>
                  <a:cxn ang="0">
                    <a:pos x="12" y="9"/>
                  </a:cxn>
                </a:cxnLst>
                <a:rect l="0" t="0" r="r" b="b"/>
                <a:pathLst>
                  <a:path w="47" h="95">
                    <a:moveTo>
                      <a:pt x="12" y="9"/>
                    </a:moveTo>
                    <a:lnTo>
                      <a:pt x="0" y="95"/>
                    </a:lnTo>
                    <a:lnTo>
                      <a:pt x="0" y="95"/>
                    </a:lnTo>
                    <a:lnTo>
                      <a:pt x="31" y="82"/>
                    </a:lnTo>
                    <a:lnTo>
                      <a:pt x="47" y="0"/>
                    </a:lnTo>
                    <a:lnTo>
                      <a:pt x="47" y="0"/>
                    </a:lnTo>
                    <a:lnTo>
                      <a:pt x="12" y="9"/>
                    </a:lnTo>
                    <a:lnTo>
                      <a:pt x="12" y="9"/>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4" name="Freeform 90"/>
              <p:cNvSpPr>
                <a:spLocks/>
              </p:cNvSpPr>
              <p:nvPr/>
            </p:nvSpPr>
            <p:spPr bwMode="auto">
              <a:xfrm>
                <a:off x="1369" y="3134"/>
                <a:ext cx="47" cy="95"/>
              </a:xfrm>
              <a:custGeom>
                <a:avLst/>
                <a:gdLst/>
                <a:ahLst/>
                <a:cxnLst>
                  <a:cxn ang="0">
                    <a:pos x="13" y="10"/>
                  </a:cxn>
                  <a:cxn ang="0">
                    <a:pos x="0" y="95"/>
                  </a:cxn>
                  <a:cxn ang="0">
                    <a:pos x="0" y="95"/>
                  </a:cxn>
                  <a:cxn ang="0">
                    <a:pos x="35" y="86"/>
                  </a:cxn>
                  <a:cxn ang="0">
                    <a:pos x="47" y="0"/>
                  </a:cxn>
                  <a:cxn ang="0">
                    <a:pos x="47" y="0"/>
                  </a:cxn>
                  <a:cxn ang="0">
                    <a:pos x="13" y="10"/>
                  </a:cxn>
                  <a:cxn ang="0">
                    <a:pos x="13" y="10"/>
                  </a:cxn>
                </a:cxnLst>
                <a:rect l="0" t="0" r="r" b="b"/>
                <a:pathLst>
                  <a:path w="47" h="95">
                    <a:moveTo>
                      <a:pt x="13" y="10"/>
                    </a:moveTo>
                    <a:lnTo>
                      <a:pt x="0" y="95"/>
                    </a:lnTo>
                    <a:lnTo>
                      <a:pt x="0" y="95"/>
                    </a:lnTo>
                    <a:lnTo>
                      <a:pt x="35" y="86"/>
                    </a:lnTo>
                    <a:lnTo>
                      <a:pt x="47" y="0"/>
                    </a:lnTo>
                    <a:lnTo>
                      <a:pt x="47" y="0"/>
                    </a:lnTo>
                    <a:lnTo>
                      <a:pt x="13" y="10"/>
                    </a:lnTo>
                    <a:lnTo>
                      <a:pt x="13" y="10"/>
                    </a:lnTo>
                    <a:close/>
                  </a:path>
                </a:pathLst>
              </a:custGeom>
              <a:solidFill>
                <a:srgbClr val="C1C1C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5" name="Freeform 91"/>
              <p:cNvSpPr>
                <a:spLocks/>
              </p:cNvSpPr>
              <p:nvPr/>
            </p:nvSpPr>
            <p:spPr bwMode="auto">
              <a:xfrm>
                <a:off x="1334" y="3144"/>
                <a:ext cx="48" cy="95"/>
              </a:xfrm>
              <a:custGeom>
                <a:avLst/>
                <a:gdLst/>
                <a:ahLst/>
                <a:cxnLst>
                  <a:cxn ang="0">
                    <a:pos x="32" y="6"/>
                  </a:cxn>
                  <a:cxn ang="0">
                    <a:pos x="32" y="6"/>
                  </a:cxn>
                  <a:cxn ang="0">
                    <a:pos x="16" y="12"/>
                  </a:cxn>
                  <a:cxn ang="0">
                    <a:pos x="0" y="95"/>
                  </a:cxn>
                  <a:cxn ang="0">
                    <a:pos x="0" y="95"/>
                  </a:cxn>
                  <a:cxn ang="0">
                    <a:pos x="16" y="92"/>
                  </a:cxn>
                  <a:cxn ang="0">
                    <a:pos x="22" y="88"/>
                  </a:cxn>
                  <a:cxn ang="0">
                    <a:pos x="22" y="88"/>
                  </a:cxn>
                  <a:cxn ang="0">
                    <a:pos x="35" y="85"/>
                  </a:cxn>
                  <a:cxn ang="0">
                    <a:pos x="48" y="0"/>
                  </a:cxn>
                  <a:cxn ang="0">
                    <a:pos x="48" y="0"/>
                  </a:cxn>
                  <a:cxn ang="0">
                    <a:pos x="32" y="6"/>
                  </a:cxn>
                  <a:cxn ang="0">
                    <a:pos x="32" y="6"/>
                  </a:cxn>
                </a:cxnLst>
                <a:rect l="0" t="0" r="r" b="b"/>
                <a:pathLst>
                  <a:path w="48" h="95">
                    <a:moveTo>
                      <a:pt x="32" y="6"/>
                    </a:moveTo>
                    <a:lnTo>
                      <a:pt x="32" y="6"/>
                    </a:lnTo>
                    <a:lnTo>
                      <a:pt x="16" y="12"/>
                    </a:lnTo>
                    <a:lnTo>
                      <a:pt x="0" y="95"/>
                    </a:lnTo>
                    <a:lnTo>
                      <a:pt x="0" y="95"/>
                    </a:lnTo>
                    <a:lnTo>
                      <a:pt x="16" y="92"/>
                    </a:lnTo>
                    <a:lnTo>
                      <a:pt x="22" y="88"/>
                    </a:lnTo>
                    <a:lnTo>
                      <a:pt x="22" y="88"/>
                    </a:lnTo>
                    <a:lnTo>
                      <a:pt x="35" y="85"/>
                    </a:lnTo>
                    <a:lnTo>
                      <a:pt x="48" y="0"/>
                    </a:lnTo>
                    <a:lnTo>
                      <a:pt x="48" y="0"/>
                    </a:lnTo>
                    <a:lnTo>
                      <a:pt x="32" y="6"/>
                    </a:lnTo>
                    <a:lnTo>
                      <a:pt x="32" y="6"/>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6" name="Freeform 92"/>
              <p:cNvSpPr>
                <a:spLocks/>
              </p:cNvSpPr>
              <p:nvPr/>
            </p:nvSpPr>
            <p:spPr bwMode="auto">
              <a:xfrm>
                <a:off x="1328" y="3156"/>
                <a:ext cx="22" cy="83"/>
              </a:xfrm>
              <a:custGeom>
                <a:avLst/>
                <a:gdLst/>
                <a:ahLst/>
                <a:cxnLst>
                  <a:cxn ang="0">
                    <a:pos x="13" y="0"/>
                  </a:cxn>
                  <a:cxn ang="0">
                    <a:pos x="0" y="83"/>
                  </a:cxn>
                  <a:cxn ang="0">
                    <a:pos x="0" y="83"/>
                  </a:cxn>
                  <a:cxn ang="0">
                    <a:pos x="6" y="83"/>
                  </a:cxn>
                  <a:cxn ang="0">
                    <a:pos x="22" y="0"/>
                  </a:cxn>
                  <a:cxn ang="0">
                    <a:pos x="22" y="0"/>
                  </a:cxn>
                  <a:cxn ang="0">
                    <a:pos x="13" y="0"/>
                  </a:cxn>
                  <a:cxn ang="0">
                    <a:pos x="13" y="0"/>
                  </a:cxn>
                </a:cxnLst>
                <a:rect l="0" t="0" r="r" b="b"/>
                <a:pathLst>
                  <a:path w="22" h="83">
                    <a:moveTo>
                      <a:pt x="13" y="0"/>
                    </a:moveTo>
                    <a:lnTo>
                      <a:pt x="0" y="83"/>
                    </a:lnTo>
                    <a:lnTo>
                      <a:pt x="0" y="83"/>
                    </a:lnTo>
                    <a:lnTo>
                      <a:pt x="6" y="83"/>
                    </a:lnTo>
                    <a:lnTo>
                      <a:pt x="22" y="0"/>
                    </a:lnTo>
                    <a:lnTo>
                      <a:pt x="22" y="0"/>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7" name="Freeform 93"/>
              <p:cNvSpPr>
                <a:spLocks/>
              </p:cNvSpPr>
              <p:nvPr/>
            </p:nvSpPr>
            <p:spPr bwMode="auto">
              <a:xfrm>
                <a:off x="1322" y="3156"/>
                <a:ext cx="19" cy="83"/>
              </a:xfrm>
              <a:custGeom>
                <a:avLst/>
                <a:gdLst/>
                <a:ahLst/>
                <a:cxnLst>
                  <a:cxn ang="0">
                    <a:pos x="12" y="4"/>
                  </a:cxn>
                  <a:cxn ang="0">
                    <a:pos x="0" y="83"/>
                  </a:cxn>
                  <a:cxn ang="0">
                    <a:pos x="0" y="83"/>
                  </a:cxn>
                  <a:cxn ang="0">
                    <a:pos x="6" y="83"/>
                  </a:cxn>
                  <a:cxn ang="0">
                    <a:pos x="19" y="0"/>
                  </a:cxn>
                  <a:cxn ang="0">
                    <a:pos x="19" y="0"/>
                  </a:cxn>
                  <a:cxn ang="0">
                    <a:pos x="12" y="4"/>
                  </a:cxn>
                  <a:cxn ang="0">
                    <a:pos x="12" y="4"/>
                  </a:cxn>
                </a:cxnLst>
                <a:rect l="0" t="0" r="r" b="b"/>
                <a:pathLst>
                  <a:path w="19" h="83">
                    <a:moveTo>
                      <a:pt x="12" y="4"/>
                    </a:moveTo>
                    <a:lnTo>
                      <a:pt x="0" y="83"/>
                    </a:lnTo>
                    <a:lnTo>
                      <a:pt x="0" y="83"/>
                    </a:lnTo>
                    <a:lnTo>
                      <a:pt x="6" y="83"/>
                    </a:lnTo>
                    <a:lnTo>
                      <a:pt x="19" y="0"/>
                    </a:lnTo>
                    <a:lnTo>
                      <a:pt x="19" y="0"/>
                    </a:lnTo>
                    <a:lnTo>
                      <a:pt x="12" y="4"/>
                    </a:lnTo>
                    <a:lnTo>
                      <a:pt x="12" y="4"/>
                    </a:lnTo>
                    <a:close/>
                  </a:path>
                </a:pathLst>
              </a:custGeom>
              <a:solidFill>
                <a:srgbClr val="E2E2E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8" name="Freeform 94"/>
              <p:cNvSpPr>
                <a:spLocks/>
              </p:cNvSpPr>
              <p:nvPr/>
            </p:nvSpPr>
            <p:spPr bwMode="auto">
              <a:xfrm>
                <a:off x="1312" y="3160"/>
                <a:ext cx="22" cy="79"/>
              </a:xfrm>
              <a:custGeom>
                <a:avLst/>
                <a:gdLst/>
                <a:ahLst/>
                <a:cxnLst>
                  <a:cxn ang="0">
                    <a:pos x="16" y="0"/>
                  </a:cxn>
                  <a:cxn ang="0">
                    <a:pos x="0" y="79"/>
                  </a:cxn>
                  <a:cxn ang="0">
                    <a:pos x="0" y="79"/>
                  </a:cxn>
                  <a:cxn ang="0">
                    <a:pos x="10" y="79"/>
                  </a:cxn>
                  <a:cxn ang="0">
                    <a:pos x="22" y="0"/>
                  </a:cxn>
                  <a:cxn ang="0">
                    <a:pos x="22" y="0"/>
                  </a:cxn>
                  <a:cxn ang="0">
                    <a:pos x="16" y="0"/>
                  </a:cxn>
                  <a:cxn ang="0">
                    <a:pos x="16" y="0"/>
                  </a:cxn>
                </a:cxnLst>
                <a:rect l="0" t="0" r="r" b="b"/>
                <a:pathLst>
                  <a:path w="22" h="79">
                    <a:moveTo>
                      <a:pt x="16" y="0"/>
                    </a:moveTo>
                    <a:lnTo>
                      <a:pt x="0" y="79"/>
                    </a:lnTo>
                    <a:lnTo>
                      <a:pt x="0" y="79"/>
                    </a:lnTo>
                    <a:lnTo>
                      <a:pt x="10" y="79"/>
                    </a:lnTo>
                    <a:lnTo>
                      <a:pt x="22" y="0"/>
                    </a:lnTo>
                    <a:lnTo>
                      <a:pt x="22" y="0"/>
                    </a:lnTo>
                    <a:lnTo>
                      <a:pt x="16" y="0"/>
                    </a:lnTo>
                    <a:lnTo>
                      <a:pt x="16" y="0"/>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59" name="Freeform 95"/>
              <p:cNvSpPr>
                <a:spLocks/>
              </p:cNvSpPr>
              <p:nvPr/>
            </p:nvSpPr>
            <p:spPr bwMode="auto">
              <a:xfrm>
                <a:off x="1306" y="3156"/>
                <a:ext cx="22" cy="83"/>
              </a:xfrm>
              <a:custGeom>
                <a:avLst/>
                <a:gdLst/>
                <a:ahLst/>
                <a:cxnLst>
                  <a:cxn ang="0">
                    <a:pos x="16" y="0"/>
                  </a:cxn>
                  <a:cxn ang="0">
                    <a:pos x="0" y="83"/>
                  </a:cxn>
                  <a:cxn ang="0">
                    <a:pos x="0" y="83"/>
                  </a:cxn>
                  <a:cxn ang="0">
                    <a:pos x="6" y="83"/>
                  </a:cxn>
                  <a:cxn ang="0">
                    <a:pos x="22" y="4"/>
                  </a:cxn>
                  <a:cxn ang="0">
                    <a:pos x="22" y="4"/>
                  </a:cxn>
                  <a:cxn ang="0">
                    <a:pos x="16" y="0"/>
                  </a:cxn>
                  <a:cxn ang="0">
                    <a:pos x="16" y="0"/>
                  </a:cxn>
                </a:cxnLst>
                <a:rect l="0" t="0" r="r" b="b"/>
                <a:pathLst>
                  <a:path w="22" h="83">
                    <a:moveTo>
                      <a:pt x="16" y="0"/>
                    </a:moveTo>
                    <a:lnTo>
                      <a:pt x="0" y="83"/>
                    </a:lnTo>
                    <a:lnTo>
                      <a:pt x="0" y="83"/>
                    </a:lnTo>
                    <a:lnTo>
                      <a:pt x="6" y="83"/>
                    </a:lnTo>
                    <a:lnTo>
                      <a:pt x="22" y="4"/>
                    </a:lnTo>
                    <a:lnTo>
                      <a:pt x="22" y="4"/>
                    </a:lnTo>
                    <a:lnTo>
                      <a:pt x="16" y="0"/>
                    </a:lnTo>
                    <a:lnTo>
                      <a:pt x="16" y="0"/>
                    </a:lnTo>
                    <a:close/>
                  </a:path>
                </a:pathLst>
              </a:custGeom>
              <a:solidFill>
                <a:srgbClr val="F2F2F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0" name="Freeform 96"/>
              <p:cNvSpPr>
                <a:spLocks/>
              </p:cNvSpPr>
              <p:nvPr/>
            </p:nvSpPr>
            <p:spPr bwMode="auto">
              <a:xfrm>
                <a:off x="1299" y="3156"/>
                <a:ext cx="23" cy="83"/>
              </a:xfrm>
              <a:custGeom>
                <a:avLst/>
                <a:gdLst/>
                <a:ahLst/>
                <a:cxnLst>
                  <a:cxn ang="0">
                    <a:pos x="13" y="0"/>
                  </a:cxn>
                  <a:cxn ang="0">
                    <a:pos x="0" y="83"/>
                  </a:cxn>
                  <a:cxn ang="0">
                    <a:pos x="0" y="83"/>
                  </a:cxn>
                  <a:cxn ang="0">
                    <a:pos x="7" y="83"/>
                  </a:cxn>
                  <a:cxn ang="0">
                    <a:pos x="23" y="0"/>
                  </a:cxn>
                  <a:cxn ang="0">
                    <a:pos x="23" y="0"/>
                  </a:cxn>
                  <a:cxn ang="0">
                    <a:pos x="13" y="0"/>
                  </a:cxn>
                  <a:cxn ang="0">
                    <a:pos x="13" y="0"/>
                  </a:cxn>
                </a:cxnLst>
                <a:rect l="0" t="0" r="r" b="b"/>
                <a:pathLst>
                  <a:path w="23" h="83">
                    <a:moveTo>
                      <a:pt x="13" y="0"/>
                    </a:moveTo>
                    <a:lnTo>
                      <a:pt x="0" y="83"/>
                    </a:lnTo>
                    <a:lnTo>
                      <a:pt x="0" y="83"/>
                    </a:lnTo>
                    <a:lnTo>
                      <a:pt x="7" y="83"/>
                    </a:lnTo>
                    <a:lnTo>
                      <a:pt x="23" y="0"/>
                    </a:lnTo>
                    <a:lnTo>
                      <a:pt x="23" y="0"/>
                    </a:lnTo>
                    <a:lnTo>
                      <a:pt x="13" y="0"/>
                    </a:lnTo>
                    <a:lnTo>
                      <a:pt x="13" y="0"/>
                    </a:lnTo>
                    <a:close/>
                  </a:path>
                </a:pathLst>
              </a:custGeom>
              <a:solidFill>
                <a:srgbClr val="F8F8F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1" name="Freeform 97"/>
              <p:cNvSpPr>
                <a:spLocks/>
              </p:cNvSpPr>
              <p:nvPr/>
            </p:nvSpPr>
            <p:spPr bwMode="auto">
              <a:xfrm>
                <a:off x="1293" y="3156"/>
                <a:ext cx="19" cy="83"/>
              </a:xfrm>
              <a:custGeom>
                <a:avLst/>
                <a:gdLst/>
                <a:ahLst/>
                <a:cxnLst>
                  <a:cxn ang="0">
                    <a:pos x="13" y="0"/>
                  </a:cxn>
                  <a:cxn ang="0">
                    <a:pos x="0" y="83"/>
                  </a:cxn>
                  <a:cxn ang="0">
                    <a:pos x="0" y="83"/>
                  </a:cxn>
                  <a:cxn ang="0">
                    <a:pos x="6" y="83"/>
                  </a:cxn>
                  <a:cxn ang="0">
                    <a:pos x="19" y="0"/>
                  </a:cxn>
                  <a:cxn ang="0">
                    <a:pos x="19" y="0"/>
                  </a:cxn>
                  <a:cxn ang="0">
                    <a:pos x="13" y="0"/>
                  </a:cxn>
                  <a:cxn ang="0">
                    <a:pos x="13" y="0"/>
                  </a:cxn>
                </a:cxnLst>
                <a:rect l="0" t="0" r="r" b="b"/>
                <a:pathLst>
                  <a:path w="19" h="83">
                    <a:moveTo>
                      <a:pt x="13" y="0"/>
                    </a:moveTo>
                    <a:lnTo>
                      <a:pt x="0" y="83"/>
                    </a:lnTo>
                    <a:lnTo>
                      <a:pt x="0" y="83"/>
                    </a:lnTo>
                    <a:lnTo>
                      <a:pt x="6" y="83"/>
                    </a:lnTo>
                    <a:lnTo>
                      <a:pt x="19" y="0"/>
                    </a:lnTo>
                    <a:lnTo>
                      <a:pt x="19" y="0"/>
                    </a:lnTo>
                    <a:lnTo>
                      <a:pt x="13" y="0"/>
                    </a:lnTo>
                    <a:lnTo>
                      <a:pt x="13"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2" name="Freeform 98"/>
              <p:cNvSpPr>
                <a:spLocks/>
              </p:cNvSpPr>
              <p:nvPr/>
            </p:nvSpPr>
            <p:spPr bwMode="auto">
              <a:xfrm>
                <a:off x="1284" y="3153"/>
                <a:ext cx="22" cy="86"/>
              </a:xfrm>
              <a:custGeom>
                <a:avLst/>
                <a:gdLst/>
                <a:ahLst/>
                <a:cxnLst>
                  <a:cxn ang="0">
                    <a:pos x="15" y="0"/>
                  </a:cxn>
                  <a:cxn ang="0">
                    <a:pos x="0" y="83"/>
                  </a:cxn>
                  <a:cxn ang="0">
                    <a:pos x="0" y="83"/>
                  </a:cxn>
                  <a:cxn ang="0">
                    <a:pos x="9" y="86"/>
                  </a:cxn>
                  <a:cxn ang="0">
                    <a:pos x="22" y="3"/>
                  </a:cxn>
                  <a:cxn ang="0">
                    <a:pos x="22" y="3"/>
                  </a:cxn>
                  <a:cxn ang="0">
                    <a:pos x="15" y="0"/>
                  </a:cxn>
                  <a:cxn ang="0">
                    <a:pos x="15" y="0"/>
                  </a:cxn>
                </a:cxnLst>
                <a:rect l="0" t="0" r="r" b="b"/>
                <a:pathLst>
                  <a:path w="22" h="86">
                    <a:moveTo>
                      <a:pt x="15" y="0"/>
                    </a:moveTo>
                    <a:lnTo>
                      <a:pt x="0" y="83"/>
                    </a:lnTo>
                    <a:lnTo>
                      <a:pt x="0" y="83"/>
                    </a:lnTo>
                    <a:lnTo>
                      <a:pt x="9" y="86"/>
                    </a:lnTo>
                    <a:lnTo>
                      <a:pt x="22" y="3"/>
                    </a:lnTo>
                    <a:lnTo>
                      <a:pt x="22" y="3"/>
                    </a:lnTo>
                    <a:lnTo>
                      <a:pt x="15" y="0"/>
                    </a:lnTo>
                    <a:lnTo>
                      <a:pt x="15"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3" name="Freeform 99"/>
              <p:cNvSpPr>
                <a:spLocks/>
              </p:cNvSpPr>
              <p:nvPr/>
            </p:nvSpPr>
            <p:spPr bwMode="auto">
              <a:xfrm>
                <a:off x="1271" y="3150"/>
                <a:ext cx="28" cy="86"/>
              </a:xfrm>
              <a:custGeom>
                <a:avLst/>
                <a:gdLst/>
                <a:ahLst/>
                <a:cxnLst>
                  <a:cxn ang="0">
                    <a:pos x="13" y="0"/>
                  </a:cxn>
                  <a:cxn ang="0">
                    <a:pos x="0" y="82"/>
                  </a:cxn>
                  <a:cxn ang="0">
                    <a:pos x="0" y="82"/>
                  </a:cxn>
                  <a:cxn ang="0">
                    <a:pos x="13" y="86"/>
                  </a:cxn>
                  <a:cxn ang="0">
                    <a:pos x="28" y="3"/>
                  </a:cxn>
                  <a:cxn ang="0">
                    <a:pos x="28" y="3"/>
                  </a:cxn>
                  <a:cxn ang="0">
                    <a:pos x="13" y="0"/>
                  </a:cxn>
                  <a:cxn ang="0">
                    <a:pos x="13" y="0"/>
                  </a:cxn>
                </a:cxnLst>
                <a:rect l="0" t="0" r="r" b="b"/>
                <a:pathLst>
                  <a:path w="28" h="86">
                    <a:moveTo>
                      <a:pt x="13" y="0"/>
                    </a:moveTo>
                    <a:lnTo>
                      <a:pt x="0" y="82"/>
                    </a:lnTo>
                    <a:lnTo>
                      <a:pt x="0" y="82"/>
                    </a:lnTo>
                    <a:lnTo>
                      <a:pt x="13" y="86"/>
                    </a:lnTo>
                    <a:lnTo>
                      <a:pt x="28" y="3"/>
                    </a:lnTo>
                    <a:lnTo>
                      <a:pt x="28" y="3"/>
                    </a:lnTo>
                    <a:lnTo>
                      <a:pt x="13" y="0"/>
                    </a:lnTo>
                    <a:lnTo>
                      <a:pt x="13"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4" name="Freeform 100"/>
              <p:cNvSpPr>
                <a:spLocks/>
              </p:cNvSpPr>
              <p:nvPr/>
            </p:nvSpPr>
            <p:spPr bwMode="auto">
              <a:xfrm>
                <a:off x="1255" y="3147"/>
                <a:ext cx="29" cy="85"/>
              </a:xfrm>
              <a:custGeom>
                <a:avLst/>
                <a:gdLst/>
                <a:ahLst/>
                <a:cxnLst>
                  <a:cxn ang="0">
                    <a:pos x="16" y="0"/>
                  </a:cxn>
                  <a:cxn ang="0">
                    <a:pos x="0" y="82"/>
                  </a:cxn>
                  <a:cxn ang="0">
                    <a:pos x="0" y="82"/>
                  </a:cxn>
                  <a:cxn ang="0">
                    <a:pos x="16" y="85"/>
                  </a:cxn>
                  <a:cxn ang="0">
                    <a:pos x="29" y="3"/>
                  </a:cxn>
                  <a:cxn ang="0">
                    <a:pos x="29" y="3"/>
                  </a:cxn>
                  <a:cxn ang="0">
                    <a:pos x="16" y="0"/>
                  </a:cxn>
                  <a:cxn ang="0">
                    <a:pos x="16" y="0"/>
                  </a:cxn>
                </a:cxnLst>
                <a:rect l="0" t="0" r="r" b="b"/>
                <a:pathLst>
                  <a:path w="29" h="85">
                    <a:moveTo>
                      <a:pt x="16" y="0"/>
                    </a:moveTo>
                    <a:lnTo>
                      <a:pt x="0" y="82"/>
                    </a:lnTo>
                    <a:lnTo>
                      <a:pt x="0" y="82"/>
                    </a:lnTo>
                    <a:lnTo>
                      <a:pt x="16" y="85"/>
                    </a:lnTo>
                    <a:lnTo>
                      <a:pt x="29" y="3"/>
                    </a:lnTo>
                    <a:lnTo>
                      <a:pt x="29" y="3"/>
                    </a:lnTo>
                    <a:lnTo>
                      <a:pt x="16" y="0"/>
                    </a:lnTo>
                    <a:lnTo>
                      <a:pt x="16" y="0"/>
                    </a:lnTo>
                    <a:close/>
                  </a:path>
                </a:pathLst>
              </a:custGeom>
              <a:solidFill>
                <a:srgbClr val="E8E8E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5" name="Freeform 101"/>
              <p:cNvSpPr>
                <a:spLocks/>
              </p:cNvSpPr>
              <p:nvPr/>
            </p:nvSpPr>
            <p:spPr bwMode="auto">
              <a:xfrm>
                <a:off x="1239" y="3141"/>
                <a:ext cx="32" cy="88"/>
              </a:xfrm>
              <a:custGeom>
                <a:avLst/>
                <a:gdLst/>
                <a:ahLst/>
                <a:cxnLst>
                  <a:cxn ang="0">
                    <a:pos x="26" y="3"/>
                  </a:cxn>
                  <a:cxn ang="0">
                    <a:pos x="26" y="3"/>
                  </a:cxn>
                  <a:cxn ang="0">
                    <a:pos x="16" y="0"/>
                  </a:cxn>
                  <a:cxn ang="0">
                    <a:pos x="0" y="82"/>
                  </a:cxn>
                  <a:cxn ang="0">
                    <a:pos x="0" y="82"/>
                  </a:cxn>
                  <a:cxn ang="0">
                    <a:pos x="7" y="82"/>
                  </a:cxn>
                  <a:cxn ang="0">
                    <a:pos x="7" y="82"/>
                  </a:cxn>
                  <a:cxn ang="0">
                    <a:pos x="16" y="88"/>
                  </a:cxn>
                  <a:cxn ang="0">
                    <a:pos x="32" y="6"/>
                  </a:cxn>
                  <a:cxn ang="0">
                    <a:pos x="32" y="6"/>
                  </a:cxn>
                  <a:cxn ang="0">
                    <a:pos x="26" y="3"/>
                  </a:cxn>
                  <a:cxn ang="0">
                    <a:pos x="26" y="3"/>
                  </a:cxn>
                </a:cxnLst>
                <a:rect l="0" t="0" r="r" b="b"/>
                <a:pathLst>
                  <a:path w="32" h="88">
                    <a:moveTo>
                      <a:pt x="26" y="3"/>
                    </a:moveTo>
                    <a:lnTo>
                      <a:pt x="26" y="3"/>
                    </a:lnTo>
                    <a:lnTo>
                      <a:pt x="16" y="0"/>
                    </a:lnTo>
                    <a:lnTo>
                      <a:pt x="0" y="82"/>
                    </a:lnTo>
                    <a:lnTo>
                      <a:pt x="0" y="82"/>
                    </a:lnTo>
                    <a:lnTo>
                      <a:pt x="7" y="82"/>
                    </a:lnTo>
                    <a:lnTo>
                      <a:pt x="7" y="82"/>
                    </a:lnTo>
                    <a:lnTo>
                      <a:pt x="16" y="88"/>
                    </a:lnTo>
                    <a:lnTo>
                      <a:pt x="32" y="6"/>
                    </a:lnTo>
                    <a:lnTo>
                      <a:pt x="32" y="6"/>
                    </a:lnTo>
                    <a:lnTo>
                      <a:pt x="26" y="3"/>
                    </a:lnTo>
                    <a:lnTo>
                      <a:pt x="26" y="3"/>
                    </a:lnTo>
                    <a:close/>
                  </a:path>
                </a:pathLst>
              </a:custGeom>
              <a:solidFill>
                <a:srgbClr val="DEDED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6" name="Freeform 102"/>
              <p:cNvSpPr>
                <a:spLocks/>
              </p:cNvSpPr>
              <p:nvPr/>
            </p:nvSpPr>
            <p:spPr bwMode="auto">
              <a:xfrm>
                <a:off x="1227" y="3134"/>
                <a:ext cx="28" cy="89"/>
              </a:xfrm>
              <a:custGeom>
                <a:avLst/>
                <a:gdLst/>
                <a:ahLst/>
                <a:cxnLst>
                  <a:cxn ang="0">
                    <a:pos x="12" y="0"/>
                  </a:cxn>
                  <a:cxn ang="0">
                    <a:pos x="0" y="83"/>
                  </a:cxn>
                  <a:cxn ang="0">
                    <a:pos x="0" y="83"/>
                  </a:cxn>
                  <a:cxn ang="0">
                    <a:pos x="12" y="89"/>
                  </a:cxn>
                  <a:cxn ang="0">
                    <a:pos x="28" y="7"/>
                  </a:cxn>
                  <a:cxn ang="0">
                    <a:pos x="28" y="7"/>
                  </a:cxn>
                  <a:cxn ang="0">
                    <a:pos x="12" y="0"/>
                  </a:cxn>
                  <a:cxn ang="0">
                    <a:pos x="12" y="0"/>
                  </a:cxn>
                </a:cxnLst>
                <a:rect l="0" t="0" r="r" b="b"/>
                <a:pathLst>
                  <a:path w="28" h="89">
                    <a:moveTo>
                      <a:pt x="12" y="0"/>
                    </a:moveTo>
                    <a:lnTo>
                      <a:pt x="0" y="83"/>
                    </a:lnTo>
                    <a:lnTo>
                      <a:pt x="0" y="83"/>
                    </a:lnTo>
                    <a:lnTo>
                      <a:pt x="12" y="89"/>
                    </a:lnTo>
                    <a:lnTo>
                      <a:pt x="28" y="7"/>
                    </a:lnTo>
                    <a:lnTo>
                      <a:pt x="28" y="7"/>
                    </a:lnTo>
                    <a:lnTo>
                      <a:pt x="12" y="0"/>
                    </a:lnTo>
                    <a:lnTo>
                      <a:pt x="1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7" name="Freeform 103"/>
              <p:cNvSpPr>
                <a:spLocks/>
              </p:cNvSpPr>
              <p:nvPr/>
            </p:nvSpPr>
            <p:spPr bwMode="auto">
              <a:xfrm>
                <a:off x="1211" y="3131"/>
                <a:ext cx="28" cy="86"/>
              </a:xfrm>
              <a:custGeom>
                <a:avLst/>
                <a:gdLst/>
                <a:ahLst/>
                <a:cxnLst>
                  <a:cxn ang="0">
                    <a:pos x="16" y="0"/>
                  </a:cxn>
                  <a:cxn ang="0">
                    <a:pos x="0" y="79"/>
                  </a:cxn>
                  <a:cxn ang="0">
                    <a:pos x="0" y="79"/>
                  </a:cxn>
                  <a:cxn ang="0">
                    <a:pos x="16" y="86"/>
                  </a:cxn>
                  <a:cxn ang="0">
                    <a:pos x="28" y="3"/>
                  </a:cxn>
                  <a:cxn ang="0">
                    <a:pos x="28" y="3"/>
                  </a:cxn>
                  <a:cxn ang="0">
                    <a:pos x="16" y="0"/>
                  </a:cxn>
                  <a:cxn ang="0">
                    <a:pos x="16" y="0"/>
                  </a:cxn>
                </a:cxnLst>
                <a:rect l="0" t="0" r="r" b="b"/>
                <a:pathLst>
                  <a:path w="28" h="86">
                    <a:moveTo>
                      <a:pt x="16" y="0"/>
                    </a:moveTo>
                    <a:lnTo>
                      <a:pt x="0" y="79"/>
                    </a:lnTo>
                    <a:lnTo>
                      <a:pt x="0" y="79"/>
                    </a:lnTo>
                    <a:lnTo>
                      <a:pt x="16" y="86"/>
                    </a:lnTo>
                    <a:lnTo>
                      <a:pt x="28" y="3"/>
                    </a:lnTo>
                    <a:lnTo>
                      <a:pt x="28" y="3"/>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8" name="Freeform 104"/>
              <p:cNvSpPr>
                <a:spLocks/>
              </p:cNvSpPr>
              <p:nvPr/>
            </p:nvSpPr>
            <p:spPr bwMode="auto">
              <a:xfrm>
                <a:off x="1195" y="3125"/>
                <a:ext cx="32" cy="85"/>
              </a:xfrm>
              <a:custGeom>
                <a:avLst/>
                <a:gdLst/>
                <a:ahLst/>
                <a:cxnLst>
                  <a:cxn ang="0">
                    <a:pos x="16" y="0"/>
                  </a:cxn>
                  <a:cxn ang="0">
                    <a:pos x="0" y="82"/>
                  </a:cxn>
                  <a:cxn ang="0">
                    <a:pos x="0" y="82"/>
                  </a:cxn>
                  <a:cxn ang="0">
                    <a:pos x="16" y="85"/>
                  </a:cxn>
                  <a:cxn ang="0">
                    <a:pos x="32" y="6"/>
                  </a:cxn>
                  <a:cxn ang="0">
                    <a:pos x="32" y="6"/>
                  </a:cxn>
                  <a:cxn ang="0">
                    <a:pos x="16" y="0"/>
                  </a:cxn>
                  <a:cxn ang="0">
                    <a:pos x="16" y="0"/>
                  </a:cxn>
                </a:cxnLst>
                <a:rect l="0" t="0" r="r" b="b"/>
                <a:pathLst>
                  <a:path w="32" h="85">
                    <a:moveTo>
                      <a:pt x="16" y="0"/>
                    </a:moveTo>
                    <a:lnTo>
                      <a:pt x="0" y="82"/>
                    </a:lnTo>
                    <a:lnTo>
                      <a:pt x="0" y="82"/>
                    </a:lnTo>
                    <a:lnTo>
                      <a:pt x="16" y="85"/>
                    </a:lnTo>
                    <a:lnTo>
                      <a:pt x="32" y="6"/>
                    </a:lnTo>
                    <a:lnTo>
                      <a:pt x="32" y="6"/>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69" name="Freeform 105"/>
              <p:cNvSpPr>
                <a:spLocks/>
              </p:cNvSpPr>
              <p:nvPr/>
            </p:nvSpPr>
            <p:spPr bwMode="auto">
              <a:xfrm>
                <a:off x="1182" y="3118"/>
                <a:ext cx="29" cy="89"/>
              </a:xfrm>
              <a:custGeom>
                <a:avLst/>
                <a:gdLst/>
                <a:ahLst/>
                <a:cxnLst>
                  <a:cxn ang="0">
                    <a:pos x="13" y="0"/>
                  </a:cxn>
                  <a:cxn ang="0">
                    <a:pos x="0" y="83"/>
                  </a:cxn>
                  <a:cxn ang="0">
                    <a:pos x="0" y="83"/>
                  </a:cxn>
                  <a:cxn ang="0">
                    <a:pos x="13" y="89"/>
                  </a:cxn>
                  <a:cxn ang="0">
                    <a:pos x="29" y="7"/>
                  </a:cxn>
                  <a:cxn ang="0">
                    <a:pos x="29" y="7"/>
                  </a:cxn>
                  <a:cxn ang="0">
                    <a:pos x="13" y="0"/>
                  </a:cxn>
                  <a:cxn ang="0">
                    <a:pos x="13" y="0"/>
                  </a:cxn>
                </a:cxnLst>
                <a:rect l="0" t="0" r="r" b="b"/>
                <a:pathLst>
                  <a:path w="29" h="89">
                    <a:moveTo>
                      <a:pt x="13" y="0"/>
                    </a:moveTo>
                    <a:lnTo>
                      <a:pt x="0" y="83"/>
                    </a:lnTo>
                    <a:lnTo>
                      <a:pt x="0" y="83"/>
                    </a:lnTo>
                    <a:lnTo>
                      <a:pt x="13" y="89"/>
                    </a:lnTo>
                    <a:lnTo>
                      <a:pt x="29" y="7"/>
                    </a:lnTo>
                    <a:lnTo>
                      <a:pt x="29" y="7"/>
                    </a:lnTo>
                    <a:lnTo>
                      <a:pt x="13" y="0"/>
                    </a:lnTo>
                    <a:lnTo>
                      <a:pt x="13"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0" name="Freeform 106"/>
              <p:cNvSpPr>
                <a:spLocks/>
              </p:cNvSpPr>
              <p:nvPr/>
            </p:nvSpPr>
            <p:spPr bwMode="auto">
              <a:xfrm>
                <a:off x="1078" y="3080"/>
                <a:ext cx="117" cy="121"/>
              </a:xfrm>
              <a:custGeom>
                <a:avLst/>
                <a:gdLst/>
                <a:ahLst/>
                <a:cxnLst>
                  <a:cxn ang="0">
                    <a:pos x="16" y="0"/>
                  </a:cxn>
                  <a:cxn ang="0">
                    <a:pos x="0" y="80"/>
                  </a:cxn>
                  <a:cxn ang="0">
                    <a:pos x="0" y="80"/>
                  </a:cxn>
                  <a:cxn ang="0">
                    <a:pos x="104" y="121"/>
                  </a:cxn>
                  <a:cxn ang="0">
                    <a:pos x="117" y="38"/>
                  </a:cxn>
                  <a:cxn ang="0">
                    <a:pos x="117" y="38"/>
                  </a:cxn>
                  <a:cxn ang="0">
                    <a:pos x="16" y="0"/>
                  </a:cxn>
                  <a:cxn ang="0">
                    <a:pos x="16" y="0"/>
                  </a:cxn>
                </a:cxnLst>
                <a:rect l="0" t="0" r="r" b="b"/>
                <a:pathLst>
                  <a:path w="117" h="121">
                    <a:moveTo>
                      <a:pt x="16" y="0"/>
                    </a:moveTo>
                    <a:lnTo>
                      <a:pt x="0" y="80"/>
                    </a:lnTo>
                    <a:lnTo>
                      <a:pt x="0" y="80"/>
                    </a:lnTo>
                    <a:lnTo>
                      <a:pt x="104" y="121"/>
                    </a:lnTo>
                    <a:lnTo>
                      <a:pt x="117" y="38"/>
                    </a:lnTo>
                    <a:lnTo>
                      <a:pt x="117" y="38"/>
                    </a:lnTo>
                    <a:lnTo>
                      <a:pt x="16" y="0"/>
                    </a:lnTo>
                    <a:lnTo>
                      <a:pt x="16" y="0"/>
                    </a:lnTo>
                    <a:close/>
                  </a:path>
                </a:pathLst>
              </a:custGeom>
              <a:solidFill>
                <a:srgbClr val="D9D9D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1" name="Freeform 107"/>
              <p:cNvSpPr>
                <a:spLocks/>
              </p:cNvSpPr>
              <p:nvPr/>
            </p:nvSpPr>
            <p:spPr bwMode="auto">
              <a:xfrm>
                <a:off x="977" y="3039"/>
                <a:ext cx="117" cy="121"/>
              </a:xfrm>
              <a:custGeom>
                <a:avLst/>
                <a:gdLst/>
                <a:ahLst/>
                <a:cxnLst>
                  <a:cxn ang="0">
                    <a:pos x="12" y="0"/>
                  </a:cxn>
                  <a:cxn ang="0">
                    <a:pos x="0" y="83"/>
                  </a:cxn>
                  <a:cxn ang="0">
                    <a:pos x="0" y="83"/>
                  </a:cxn>
                  <a:cxn ang="0">
                    <a:pos x="101" y="121"/>
                  </a:cxn>
                  <a:cxn ang="0">
                    <a:pos x="117" y="41"/>
                  </a:cxn>
                  <a:cxn ang="0">
                    <a:pos x="117" y="41"/>
                  </a:cxn>
                  <a:cxn ang="0">
                    <a:pos x="12" y="0"/>
                  </a:cxn>
                  <a:cxn ang="0">
                    <a:pos x="12" y="0"/>
                  </a:cxn>
                </a:cxnLst>
                <a:rect l="0" t="0" r="r" b="b"/>
                <a:pathLst>
                  <a:path w="117" h="121">
                    <a:moveTo>
                      <a:pt x="12" y="0"/>
                    </a:moveTo>
                    <a:lnTo>
                      <a:pt x="0" y="83"/>
                    </a:lnTo>
                    <a:lnTo>
                      <a:pt x="0" y="83"/>
                    </a:lnTo>
                    <a:lnTo>
                      <a:pt x="101" y="121"/>
                    </a:lnTo>
                    <a:lnTo>
                      <a:pt x="117" y="41"/>
                    </a:lnTo>
                    <a:lnTo>
                      <a:pt x="117" y="41"/>
                    </a:lnTo>
                    <a:lnTo>
                      <a:pt x="12" y="0"/>
                    </a:lnTo>
                    <a:lnTo>
                      <a:pt x="12" y="0"/>
                    </a:lnTo>
                    <a:close/>
                  </a:path>
                </a:pathLst>
              </a:custGeom>
              <a:solidFill>
                <a:srgbClr val="D0D0D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2" name="Freeform 108"/>
              <p:cNvSpPr>
                <a:spLocks/>
              </p:cNvSpPr>
              <p:nvPr/>
            </p:nvSpPr>
            <p:spPr bwMode="auto">
              <a:xfrm>
                <a:off x="872" y="2998"/>
                <a:ext cx="117" cy="124"/>
              </a:xfrm>
              <a:custGeom>
                <a:avLst/>
                <a:gdLst/>
                <a:ahLst/>
                <a:cxnLst>
                  <a:cxn ang="0">
                    <a:pos x="16" y="0"/>
                  </a:cxn>
                  <a:cxn ang="0">
                    <a:pos x="0" y="82"/>
                  </a:cxn>
                  <a:cxn ang="0">
                    <a:pos x="0" y="82"/>
                  </a:cxn>
                  <a:cxn ang="0">
                    <a:pos x="105" y="124"/>
                  </a:cxn>
                  <a:cxn ang="0">
                    <a:pos x="117" y="41"/>
                  </a:cxn>
                  <a:cxn ang="0">
                    <a:pos x="117" y="41"/>
                  </a:cxn>
                  <a:cxn ang="0">
                    <a:pos x="16" y="0"/>
                  </a:cxn>
                  <a:cxn ang="0">
                    <a:pos x="16" y="0"/>
                  </a:cxn>
                </a:cxnLst>
                <a:rect l="0" t="0" r="r" b="b"/>
                <a:pathLst>
                  <a:path w="117" h="124">
                    <a:moveTo>
                      <a:pt x="16" y="0"/>
                    </a:moveTo>
                    <a:lnTo>
                      <a:pt x="0" y="82"/>
                    </a:lnTo>
                    <a:lnTo>
                      <a:pt x="0" y="82"/>
                    </a:lnTo>
                    <a:lnTo>
                      <a:pt x="105" y="124"/>
                    </a:lnTo>
                    <a:lnTo>
                      <a:pt x="117" y="41"/>
                    </a:lnTo>
                    <a:lnTo>
                      <a:pt x="117" y="41"/>
                    </a:lnTo>
                    <a:lnTo>
                      <a:pt x="16" y="0"/>
                    </a:lnTo>
                    <a:lnTo>
                      <a:pt x="16" y="0"/>
                    </a:lnTo>
                    <a:close/>
                  </a:path>
                </a:pathLst>
              </a:custGeom>
              <a:solidFill>
                <a:srgbClr val="C9C9C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3" name="Freeform 109"/>
              <p:cNvSpPr>
                <a:spLocks/>
              </p:cNvSpPr>
              <p:nvPr/>
            </p:nvSpPr>
            <p:spPr bwMode="auto">
              <a:xfrm>
                <a:off x="768" y="2960"/>
                <a:ext cx="120" cy="120"/>
              </a:xfrm>
              <a:custGeom>
                <a:avLst/>
                <a:gdLst/>
                <a:ahLst/>
                <a:cxnLst>
                  <a:cxn ang="0">
                    <a:pos x="16" y="0"/>
                  </a:cxn>
                  <a:cxn ang="0">
                    <a:pos x="0" y="83"/>
                  </a:cxn>
                  <a:cxn ang="0">
                    <a:pos x="0" y="83"/>
                  </a:cxn>
                  <a:cxn ang="0">
                    <a:pos x="104" y="120"/>
                  </a:cxn>
                  <a:cxn ang="0">
                    <a:pos x="120" y="38"/>
                  </a:cxn>
                  <a:cxn ang="0">
                    <a:pos x="120" y="38"/>
                  </a:cxn>
                  <a:cxn ang="0">
                    <a:pos x="16" y="0"/>
                  </a:cxn>
                  <a:cxn ang="0">
                    <a:pos x="16" y="0"/>
                  </a:cxn>
                </a:cxnLst>
                <a:rect l="0" t="0" r="r" b="b"/>
                <a:pathLst>
                  <a:path w="120" h="120">
                    <a:moveTo>
                      <a:pt x="16" y="0"/>
                    </a:moveTo>
                    <a:lnTo>
                      <a:pt x="0" y="83"/>
                    </a:lnTo>
                    <a:lnTo>
                      <a:pt x="0" y="83"/>
                    </a:lnTo>
                    <a:lnTo>
                      <a:pt x="104" y="120"/>
                    </a:lnTo>
                    <a:lnTo>
                      <a:pt x="120" y="38"/>
                    </a:lnTo>
                    <a:lnTo>
                      <a:pt x="120" y="38"/>
                    </a:lnTo>
                    <a:lnTo>
                      <a:pt x="16" y="0"/>
                    </a:lnTo>
                    <a:lnTo>
                      <a:pt x="16" y="0"/>
                    </a:lnTo>
                    <a:close/>
                  </a:path>
                </a:pathLst>
              </a:custGeom>
              <a:solidFill>
                <a:srgbClr val="C2C2C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4" name="Freeform 110"/>
              <p:cNvSpPr>
                <a:spLocks/>
              </p:cNvSpPr>
              <p:nvPr/>
            </p:nvSpPr>
            <p:spPr bwMode="auto">
              <a:xfrm>
                <a:off x="667" y="2919"/>
                <a:ext cx="117" cy="124"/>
              </a:xfrm>
              <a:custGeom>
                <a:avLst/>
                <a:gdLst/>
                <a:ahLst/>
                <a:cxnLst>
                  <a:cxn ang="0">
                    <a:pos x="15" y="0"/>
                  </a:cxn>
                  <a:cxn ang="0">
                    <a:pos x="0" y="82"/>
                  </a:cxn>
                  <a:cxn ang="0">
                    <a:pos x="0" y="82"/>
                  </a:cxn>
                  <a:cxn ang="0">
                    <a:pos x="101" y="124"/>
                  </a:cxn>
                  <a:cxn ang="0">
                    <a:pos x="117" y="41"/>
                  </a:cxn>
                  <a:cxn ang="0">
                    <a:pos x="117" y="41"/>
                  </a:cxn>
                  <a:cxn ang="0">
                    <a:pos x="15" y="0"/>
                  </a:cxn>
                  <a:cxn ang="0">
                    <a:pos x="15" y="0"/>
                  </a:cxn>
                </a:cxnLst>
                <a:rect l="0" t="0" r="r" b="b"/>
                <a:pathLst>
                  <a:path w="117" h="124">
                    <a:moveTo>
                      <a:pt x="15" y="0"/>
                    </a:moveTo>
                    <a:lnTo>
                      <a:pt x="0" y="82"/>
                    </a:lnTo>
                    <a:lnTo>
                      <a:pt x="0" y="82"/>
                    </a:lnTo>
                    <a:lnTo>
                      <a:pt x="101" y="124"/>
                    </a:lnTo>
                    <a:lnTo>
                      <a:pt x="117" y="41"/>
                    </a:lnTo>
                    <a:lnTo>
                      <a:pt x="117" y="41"/>
                    </a:lnTo>
                    <a:lnTo>
                      <a:pt x="15" y="0"/>
                    </a:lnTo>
                    <a:lnTo>
                      <a:pt x="15" y="0"/>
                    </a:lnTo>
                    <a:close/>
                  </a:path>
                </a:pathLst>
              </a:custGeom>
              <a:solidFill>
                <a:srgbClr val="BCBCB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5" name="Freeform 111"/>
              <p:cNvSpPr>
                <a:spLocks/>
              </p:cNvSpPr>
              <p:nvPr/>
            </p:nvSpPr>
            <p:spPr bwMode="auto">
              <a:xfrm>
                <a:off x="562" y="2878"/>
                <a:ext cx="120" cy="123"/>
              </a:xfrm>
              <a:custGeom>
                <a:avLst/>
                <a:gdLst/>
                <a:ahLst/>
                <a:cxnLst>
                  <a:cxn ang="0">
                    <a:pos x="16" y="0"/>
                  </a:cxn>
                  <a:cxn ang="0">
                    <a:pos x="0" y="85"/>
                  </a:cxn>
                  <a:cxn ang="0">
                    <a:pos x="0" y="85"/>
                  </a:cxn>
                  <a:cxn ang="0">
                    <a:pos x="105" y="123"/>
                  </a:cxn>
                  <a:cxn ang="0">
                    <a:pos x="120" y="41"/>
                  </a:cxn>
                  <a:cxn ang="0">
                    <a:pos x="120" y="41"/>
                  </a:cxn>
                  <a:cxn ang="0">
                    <a:pos x="16" y="0"/>
                  </a:cxn>
                  <a:cxn ang="0">
                    <a:pos x="16" y="0"/>
                  </a:cxn>
                </a:cxnLst>
                <a:rect l="0" t="0" r="r" b="b"/>
                <a:pathLst>
                  <a:path w="120" h="123">
                    <a:moveTo>
                      <a:pt x="16" y="0"/>
                    </a:moveTo>
                    <a:lnTo>
                      <a:pt x="0" y="85"/>
                    </a:lnTo>
                    <a:lnTo>
                      <a:pt x="0" y="85"/>
                    </a:lnTo>
                    <a:lnTo>
                      <a:pt x="105" y="123"/>
                    </a:lnTo>
                    <a:lnTo>
                      <a:pt x="120" y="41"/>
                    </a:lnTo>
                    <a:lnTo>
                      <a:pt x="120" y="41"/>
                    </a:lnTo>
                    <a:lnTo>
                      <a:pt x="16" y="0"/>
                    </a:lnTo>
                    <a:lnTo>
                      <a:pt x="16" y="0"/>
                    </a:lnTo>
                    <a:close/>
                  </a:path>
                </a:pathLst>
              </a:custGeom>
              <a:solidFill>
                <a:srgbClr val="B8B8B8"/>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6" name="Freeform 112"/>
              <p:cNvSpPr>
                <a:spLocks/>
              </p:cNvSpPr>
              <p:nvPr/>
            </p:nvSpPr>
            <p:spPr bwMode="auto">
              <a:xfrm>
                <a:off x="461" y="2840"/>
                <a:ext cx="117" cy="123"/>
              </a:xfrm>
              <a:custGeom>
                <a:avLst/>
                <a:gdLst/>
                <a:ahLst/>
                <a:cxnLst>
                  <a:cxn ang="0">
                    <a:pos x="13" y="0"/>
                  </a:cxn>
                  <a:cxn ang="0">
                    <a:pos x="0" y="82"/>
                  </a:cxn>
                  <a:cxn ang="0">
                    <a:pos x="0" y="82"/>
                  </a:cxn>
                  <a:cxn ang="0">
                    <a:pos x="101" y="123"/>
                  </a:cxn>
                  <a:cxn ang="0">
                    <a:pos x="117" y="38"/>
                  </a:cxn>
                  <a:cxn ang="0">
                    <a:pos x="117" y="38"/>
                  </a:cxn>
                  <a:cxn ang="0">
                    <a:pos x="13" y="0"/>
                  </a:cxn>
                  <a:cxn ang="0">
                    <a:pos x="13" y="0"/>
                  </a:cxn>
                </a:cxnLst>
                <a:rect l="0" t="0" r="r" b="b"/>
                <a:pathLst>
                  <a:path w="117" h="123">
                    <a:moveTo>
                      <a:pt x="13" y="0"/>
                    </a:moveTo>
                    <a:lnTo>
                      <a:pt x="0" y="82"/>
                    </a:lnTo>
                    <a:lnTo>
                      <a:pt x="0" y="82"/>
                    </a:lnTo>
                    <a:lnTo>
                      <a:pt x="101" y="123"/>
                    </a:lnTo>
                    <a:lnTo>
                      <a:pt x="117" y="38"/>
                    </a:lnTo>
                    <a:lnTo>
                      <a:pt x="117" y="38"/>
                    </a:lnTo>
                    <a:lnTo>
                      <a:pt x="13" y="0"/>
                    </a:lnTo>
                    <a:lnTo>
                      <a:pt x="13" y="0"/>
                    </a:lnTo>
                    <a:close/>
                  </a:path>
                </a:pathLst>
              </a:custGeom>
              <a:solidFill>
                <a:srgbClr val="B4B4B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7" name="Freeform 113"/>
              <p:cNvSpPr>
                <a:spLocks/>
              </p:cNvSpPr>
              <p:nvPr/>
            </p:nvSpPr>
            <p:spPr bwMode="auto">
              <a:xfrm>
                <a:off x="366" y="2799"/>
                <a:ext cx="108" cy="123"/>
              </a:xfrm>
              <a:custGeom>
                <a:avLst/>
                <a:gdLst/>
                <a:ahLst/>
                <a:cxnLst>
                  <a:cxn ang="0">
                    <a:pos x="6" y="0"/>
                  </a:cxn>
                  <a:cxn ang="0">
                    <a:pos x="3" y="9"/>
                  </a:cxn>
                  <a:cxn ang="0">
                    <a:pos x="3" y="9"/>
                  </a:cxn>
                  <a:cxn ang="0">
                    <a:pos x="0" y="54"/>
                  </a:cxn>
                  <a:cxn ang="0">
                    <a:pos x="0" y="54"/>
                  </a:cxn>
                  <a:cxn ang="0">
                    <a:pos x="3" y="69"/>
                  </a:cxn>
                  <a:cxn ang="0">
                    <a:pos x="10" y="82"/>
                  </a:cxn>
                  <a:cxn ang="0">
                    <a:pos x="22" y="92"/>
                  </a:cxn>
                  <a:cxn ang="0">
                    <a:pos x="35" y="101"/>
                  </a:cxn>
                  <a:cxn ang="0">
                    <a:pos x="35" y="101"/>
                  </a:cxn>
                  <a:cxn ang="0">
                    <a:pos x="95" y="123"/>
                  </a:cxn>
                  <a:cxn ang="0">
                    <a:pos x="108" y="41"/>
                  </a:cxn>
                  <a:cxn ang="0">
                    <a:pos x="108" y="41"/>
                  </a:cxn>
                  <a:cxn ang="0">
                    <a:pos x="6" y="0"/>
                  </a:cxn>
                  <a:cxn ang="0">
                    <a:pos x="6" y="0"/>
                  </a:cxn>
                </a:cxnLst>
                <a:rect l="0" t="0" r="r" b="b"/>
                <a:pathLst>
                  <a:path w="108" h="123">
                    <a:moveTo>
                      <a:pt x="6" y="0"/>
                    </a:moveTo>
                    <a:lnTo>
                      <a:pt x="3" y="9"/>
                    </a:lnTo>
                    <a:lnTo>
                      <a:pt x="3" y="9"/>
                    </a:lnTo>
                    <a:lnTo>
                      <a:pt x="0" y="54"/>
                    </a:lnTo>
                    <a:lnTo>
                      <a:pt x="0" y="54"/>
                    </a:lnTo>
                    <a:lnTo>
                      <a:pt x="3" y="69"/>
                    </a:lnTo>
                    <a:lnTo>
                      <a:pt x="10" y="82"/>
                    </a:lnTo>
                    <a:lnTo>
                      <a:pt x="22" y="92"/>
                    </a:lnTo>
                    <a:lnTo>
                      <a:pt x="35" y="101"/>
                    </a:lnTo>
                    <a:lnTo>
                      <a:pt x="35" y="101"/>
                    </a:lnTo>
                    <a:lnTo>
                      <a:pt x="95" y="123"/>
                    </a:lnTo>
                    <a:lnTo>
                      <a:pt x="108" y="41"/>
                    </a:lnTo>
                    <a:lnTo>
                      <a:pt x="108" y="41"/>
                    </a:lnTo>
                    <a:lnTo>
                      <a:pt x="6" y="0"/>
                    </a:lnTo>
                    <a:lnTo>
                      <a:pt x="6"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8" name="Freeform 114"/>
              <p:cNvSpPr>
                <a:spLocks/>
              </p:cNvSpPr>
              <p:nvPr/>
            </p:nvSpPr>
            <p:spPr bwMode="auto">
              <a:xfrm>
                <a:off x="369" y="2799"/>
                <a:ext cx="3" cy="9"/>
              </a:xfrm>
              <a:custGeom>
                <a:avLst/>
                <a:gdLst/>
                <a:ahLst/>
                <a:cxnLst>
                  <a:cxn ang="0">
                    <a:pos x="3" y="0"/>
                  </a:cxn>
                  <a:cxn ang="0">
                    <a:pos x="3" y="0"/>
                  </a:cxn>
                  <a:cxn ang="0">
                    <a:pos x="3" y="0"/>
                  </a:cxn>
                  <a:cxn ang="0">
                    <a:pos x="0" y="9"/>
                  </a:cxn>
                  <a:cxn ang="0">
                    <a:pos x="3" y="0"/>
                  </a:cxn>
                </a:cxnLst>
                <a:rect l="0" t="0" r="r" b="b"/>
                <a:pathLst>
                  <a:path w="3" h="9">
                    <a:moveTo>
                      <a:pt x="3" y="0"/>
                    </a:moveTo>
                    <a:lnTo>
                      <a:pt x="3" y="0"/>
                    </a:lnTo>
                    <a:lnTo>
                      <a:pt x="3" y="0"/>
                    </a:lnTo>
                    <a:lnTo>
                      <a:pt x="0" y="9"/>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79" name="Freeform 115"/>
              <p:cNvSpPr>
                <a:spLocks/>
              </p:cNvSpPr>
              <p:nvPr/>
            </p:nvSpPr>
            <p:spPr bwMode="auto">
              <a:xfrm>
                <a:off x="369" y="2799"/>
                <a:ext cx="1766" cy="373"/>
              </a:xfrm>
              <a:custGeom>
                <a:avLst/>
                <a:gdLst/>
                <a:ahLst/>
                <a:cxnLst>
                  <a:cxn ang="0">
                    <a:pos x="1763" y="117"/>
                  </a:cxn>
                  <a:cxn ang="0">
                    <a:pos x="1674" y="145"/>
                  </a:cxn>
                  <a:cxn ang="0">
                    <a:pos x="1582" y="171"/>
                  </a:cxn>
                  <a:cxn ang="0">
                    <a:pos x="1490" y="199"/>
                  </a:cxn>
                  <a:cxn ang="0">
                    <a:pos x="1399" y="228"/>
                  </a:cxn>
                  <a:cxn ang="0">
                    <a:pos x="1307" y="256"/>
                  </a:cxn>
                  <a:cxn ang="0">
                    <a:pos x="1215" y="285"/>
                  </a:cxn>
                  <a:cxn ang="0">
                    <a:pos x="1123" y="313"/>
                  </a:cxn>
                  <a:cxn ang="0">
                    <a:pos x="1032" y="342"/>
                  </a:cxn>
                  <a:cxn ang="0">
                    <a:pos x="997" y="351"/>
                  </a:cxn>
                  <a:cxn ang="0">
                    <a:pos x="959" y="361"/>
                  </a:cxn>
                  <a:cxn ang="0">
                    <a:pos x="943" y="357"/>
                  </a:cxn>
                  <a:cxn ang="0">
                    <a:pos x="896" y="345"/>
                  </a:cxn>
                  <a:cxn ang="0">
                    <a:pos x="706" y="272"/>
                  </a:cxn>
                  <a:cxn ang="0">
                    <a:pos x="472" y="183"/>
                  </a:cxn>
                  <a:cxn ang="0">
                    <a:pos x="237" y="92"/>
                  </a:cxn>
                  <a:cxn ang="0">
                    <a:pos x="3" y="0"/>
                  </a:cxn>
                  <a:cxn ang="0">
                    <a:pos x="0" y="6"/>
                  </a:cxn>
                  <a:cxn ang="0">
                    <a:pos x="234" y="101"/>
                  </a:cxn>
                  <a:cxn ang="0">
                    <a:pos x="468" y="193"/>
                  </a:cxn>
                  <a:cxn ang="0">
                    <a:pos x="706" y="285"/>
                  </a:cxn>
                  <a:cxn ang="0">
                    <a:pos x="892" y="357"/>
                  </a:cxn>
                  <a:cxn ang="0">
                    <a:pos x="940" y="370"/>
                  </a:cxn>
                  <a:cxn ang="0">
                    <a:pos x="956" y="373"/>
                  </a:cxn>
                  <a:cxn ang="0">
                    <a:pos x="997" y="364"/>
                  </a:cxn>
                  <a:cxn ang="0">
                    <a:pos x="1028" y="354"/>
                  </a:cxn>
                  <a:cxn ang="0">
                    <a:pos x="1123" y="323"/>
                  </a:cxn>
                  <a:cxn ang="0">
                    <a:pos x="1215" y="294"/>
                  </a:cxn>
                  <a:cxn ang="0">
                    <a:pos x="1307" y="266"/>
                  </a:cxn>
                  <a:cxn ang="0">
                    <a:pos x="1399" y="237"/>
                  </a:cxn>
                  <a:cxn ang="0">
                    <a:pos x="1490" y="209"/>
                  </a:cxn>
                  <a:cxn ang="0">
                    <a:pos x="1582" y="180"/>
                  </a:cxn>
                  <a:cxn ang="0">
                    <a:pos x="1674" y="152"/>
                  </a:cxn>
                  <a:cxn ang="0">
                    <a:pos x="1766" y="123"/>
                  </a:cxn>
                  <a:cxn ang="0">
                    <a:pos x="1763" y="117"/>
                  </a:cxn>
                </a:cxnLst>
                <a:rect l="0" t="0" r="r" b="b"/>
                <a:pathLst>
                  <a:path w="1766" h="373">
                    <a:moveTo>
                      <a:pt x="1763" y="117"/>
                    </a:moveTo>
                    <a:lnTo>
                      <a:pt x="1763" y="117"/>
                    </a:lnTo>
                    <a:lnTo>
                      <a:pt x="1674" y="145"/>
                    </a:lnTo>
                    <a:lnTo>
                      <a:pt x="1674" y="145"/>
                    </a:lnTo>
                    <a:lnTo>
                      <a:pt x="1582" y="171"/>
                    </a:lnTo>
                    <a:lnTo>
                      <a:pt x="1582" y="171"/>
                    </a:lnTo>
                    <a:lnTo>
                      <a:pt x="1490" y="199"/>
                    </a:lnTo>
                    <a:lnTo>
                      <a:pt x="1490" y="199"/>
                    </a:lnTo>
                    <a:lnTo>
                      <a:pt x="1399" y="228"/>
                    </a:lnTo>
                    <a:lnTo>
                      <a:pt x="1399" y="228"/>
                    </a:lnTo>
                    <a:lnTo>
                      <a:pt x="1307" y="256"/>
                    </a:lnTo>
                    <a:lnTo>
                      <a:pt x="1307" y="256"/>
                    </a:lnTo>
                    <a:lnTo>
                      <a:pt x="1215" y="285"/>
                    </a:lnTo>
                    <a:lnTo>
                      <a:pt x="1215" y="285"/>
                    </a:lnTo>
                    <a:lnTo>
                      <a:pt x="1123" y="313"/>
                    </a:lnTo>
                    <a:lnTo>
                      <a:pt x="1123" y="313"/>
                    </a:lnTo>
                    <a:lnTo>
                      <a:pt x="1032" y="342"/>
                    </a:lnTo>
                    <a:lnTo>
                      <a:pt x="1032" y="342"/>
                    </a:lnTo>
                    <a:lnTo>
                      <a:pt x="997" y="351"/>
                    </a:lnTo>
                    <a:lnTo>
                      <a:pt x="997" y="351"/>
                    </a:lnTo>
                    <a:lnTo>
                      <a:pt x="972" y="357"/>
                    </a:lnTo>
                    <a:lnTo>
                      <a:pt x="959" y="361"/>
                    </a:lnTo>
                    <a:lnTo>
                      <a:pt x="943" y="357"/>
                    </a:lnTo>
                    <a:lnTo>
                      <a:pt x="943" y="357"/>
                    </a:lnTo>
                    <a:lnTo>
                      <a:pt x="896" y="345"/>
                    </a:lnTo>
                    <a:lnTo>
                      <a:pt x="896" y="345"/>
                    </a:lnTo>
                    <a:lnTo>
                      <a:pt x="706" y="272"/>
                    </a:lnTo>
                    <a:lnTo>
                      <a:pt x="706" y="272"/>
                    </a:lnTo>
                    <a:lnTo>
                      <a:pt x="472" y="183"/>
                    </a:lnTo>
                    <a:lnTo>
                      <a:pt x="472" y="183"/>
                    </a:lnTo>
                    <a:lnTo>
                      <a:pt x="237" y="92"/>
                    </a:lnTo>
                    <a:lnTo>
                      <a:pt x="237" y="92"/>
                    </a:lnTo>
                    <a:lnTo>
                      <a:pt x="3" y="0"/>
                    </a:lnTo>
                    <a:lnTo>
                      <a:pt x="3" y="0"/>
                    </a:lnTo>
                    <a:lnTo>
                      <a:pt x="3" y="0"/>
                    </a:lnTo>
                    <a:lnTo>
                      <a:pt x="0" y="6"/>
                    </a:lnTo>
                    <a:lnTo>
                      <a:pt x="0" y="6"/>
                    </a:lnTo>
                    <a:lnTo>
                      <a:pt x="234" y="101"/>
                    </a:lnTo>
                    <a:lnTo>
                      <a:pt x="234" y="101"/>
                    </a:lnTo>
                    <a:lnTo>
                      <a:pt x="468" y="193"/>
                    </a:lnTo>
                    <a:lnTo>
                      <a:pt x="468" y="193"/>
                    </a:lnTo>
                    <a:lnTo>
                      <a:pt x="706" y="285"/>
                    </a:lnTo>
                    <a:lnTo>
                      <a:pt x="706" y="285"/>
                    </a:lnTo>
                    <a:lnTo>
                      <a:pt x="892" y="357"/>
                    </a:lnTo>
                    <a:lnTo>
                      <a:pt x="892" y="357"/>
                    </a:lnTo>
                    <a:lnTo>
                      <a:pt x="940" y="370"/>
                    </a:lnTo>
                    <a:lnTo>
                      <a:pt x="940" y="370"/>
                    </a:lnTo>
                    <a:lnTo>
                      <a:pt x="956" y="373"/>
                    </a:lnTo>
                    <a:lnTo>
                      <a:pt x="972" y="370"/>
                    </a:lnTo>
                    <a:lnTo>
                      <a:pt x="997" y="364"/>
                    </a:lnTo>
                    <a:lnTo>
                      <a:pt x="997" y="364"/>
                    </a:lnTo>
                    <a:lnTo>
                      <a:pt x="1028" y="354"/>
                    </a:lnTo>
                    <a:lnTo>
                      <a:pt x="1028" y="354"/>
                    </a:lnTo>
                    <a:lnTo>
                      <a:pt x="1123" y="323"/>
                    </a:lnTo>
                    <a:lnTo>
                      <a:pt x="1123" y="323"/>
                    </a:lnTo>
                    <a:lnTo>
                      <a:pt x="1215" y="294"/>
                    </a:lnTo>
                    <a:lnTo>
                      <a:pt x="1215" y="294"/>
                    </a:lnTo>
                    <a:lnTo>
                      <a:pt x="1307" y="266"/>
                    </a:lnTo>
                    <a:lnTo>
                      <a:pt x="1307" y="266"/>
                    </a:lnTo>
                    <a:lnTo>
                      <a:pt x="1399" y="237"/>
                    </a:lnTo>
                    <a:lnTo>
                      <a:pt x="1399" y="237"/>
                    </a:lnTo>
                    <a:lnTo>
                      <a:pt x="1490" y="209"/>
                    </a:lnTo>
                    <a:lnTo>
                      <a:pt x="1490" y="209"/>
                    </a:lnTo>
                    <a:lnTo>
                      <a:pt x="1582" y="180"/>
                    </a:lnTo>
                    <a:lnTo>
                      <a:pt x="1582" y="180"/>
                    </a:lnTo>
                    <a:lnTo>
                      <a:pt x="1674" y="152"/>
                    </a:lnTo>
                    <a:lnTo>
                      <a:pt x="1674" y="152"/>
                    </a:lnTo>
                    <a:lnTo>
                      <a:pt x="1766" y="123"/>
                    </a:lnTo>
                    <a:lnTo>
                      <a:pt x="1766" y="123"/>
                    </a:lnTo>
                    <a:lnTo>
                      <a:pt x="1763" y="117"/>
                    </a:lnTo>
                    <a:lnTo>
                      <a:pt x="1763" y="117"/>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0" name="Freeform 116"/>
              <p:cNvSpPr>
                <a:spLocks/>
              </p:cNvSpPr>
              <p:nvPr/>
            </p:nvSpPr>
            <p:spPr bwMode="auto">
              <a:xfrm>
                <a:off x="1331" y="2878"/>
                <a:ext cx="354" cy="104"/>
              </a:xfrm>
              <a:custGeom>
                <a:avLst/>
                <a:gdLst/>
                <a:ahLst/>
                <a:cxnLst>
                  <a:cxn ang="0">
                    <a:pos x="348" y="54"/>
                  </a:cxn>
                  <a:cxn ang="0">
                    <a:pos x="272" y="28"/>
                  </a:cxn>
                  <a:cxn ang="0">
                    <a:pos x="203" y="3"/>
                  </a:cxn>
                  <a:cxn ang="0">
                    <a:pos x="203" y="3"/>
                  </a:cxn>
                  <a:cxn ang="0">
                    <a:pos x="187" y="0"/>
                  </a:cxn>
                  <a:cxn ang="0">
                    <a:pos x="187" y="0"/>
                  </a:cxn>
                  <a:cxn ang="0">
                    <a:pos x="171" y="0"/>
                  </a:cxn>
                  <a:cxn ang="0">
                    <a:pos x="95" y="19"/>
                  </a:cxn>
                  <a:cxn ang="0">
                    <a:pos x="10" y="38"/>
                  </a:cxn>
                  <a:cxn ang="0">
                    <a:pos x="10" y="38"/>
                  </a:cxn>
                  <a:cxn ang="0">
                    <a:pos x="3" y="41"/>
                  </a:cxn>
                  <a:cxn ang="0">
                    <a:pos x="0" y="44"/>
                  </a:cxn>
                  <a:cxn ang="0">
                    <a:pos x="3" y="47"/>
                  </a:cxn>
                  <a:cxn ang="0">
                    <a:pos x="10" y="51"/>
                  </a:cxn>
                  <a:cxn ang="0">
                    <a:pos x="85" y="73"/>
                  </a:cxn>
                  <a:cxn ang="0">
                    <a:pos x="168" y="98"/>
                  </a:cxn>
                  <a:cxn ang="0">
                    <a:pos x="180" y="104"/>
                  </a:cxn>
                  <a:cxn ang="0">
                    <a:pos x="180" y="104"/>
                  </a:cxn>
                  <a:cxn ang="0">
                    <a:pos x="196" y="104"/>
                  </a:cxn>
                  <a:cxn ang="0">
                    <a:pos x="212" y="104"/>
                  </a:cxn>
                  <a:cxn ang="0">
                    <a:pos x="259" y="89"/>
                  </a:cxn>
                  <a:cxn ang="0">
                    <a:pos x="348" y="63"/>
                  </a:cxn>
                  <a:cxn ang="0">
                    <a:pos x="348" y="63"/>
                  </a:cxn>
                  <a:cxn ang="0">
                    <a:pos x="351" y="60"/>
                  </a:cxn>
                  <a:cxn ang="0">
                    <a:pos x="354" y="60"/>
                  </a:cxn>
                  <a:cxn ang="0">
                    <a:pos x="348" y="54"/>
                  </a:cxn>
                  <a:cxn ang="0">
                    <a:pos x="348" y="54"/>
                  </a:cxn>
                </a:cxnLst>
                <a:rect l="0" t="0" r="r" b="b"/>
                <a:pathLst>
                  <a:path w="354" h="104">
                    <a:moveTo>
                      <a:pt x="348" y="54"/>
                    </a:moveTo>
                    <a:lnTo>
                      <a:pt x="272" y="28"/>
                    </a:lnTo>
                    <a:lnTo>
                      <a:pt x="203" y="3"/>
                    </a:lnTo>
                    <a:lnTo>
                      <a:pt x="203" y="3"/>
                    </a:lnTo>
                    <a:lnTo>
                      <a:pt x="187" y="0"/>
                    </a:lnTo>
                    <a:lnTo>
                      <a:pt x="187" y="0"/>
                    </a:lnTo>
                    <a:lnTo>
                      <a:pt x="171" y="0"/>
                    </a:lnTo>
                    <a:lnTo>
                      <a:pt x="95" y="19"/>
                    </a:lnTo>
                    <a:lnTo>
                      <a:pt x="10" y="38"/>
                    </a:lnTo>
                    <a:lnTo>
                      <a:pt x="10" y="38"/>
                    </a:lnTo>
                    <a:lnTo>
                      <a:pt x="3" y="41"/>
                    </a:lnTo>
                    <a:lnTo>
                      <a:pt x="0" y="44"/>
                    </a:lnTo>
                    <a:lnTo>
                      <a:pt x="3" y="47"/>
                    </a:lnTo>
                    <a:lnTo>
                      <a:pt x="10" y="51"/>
                    </a:lnTo>
                    <a:lnTo>
                      <a:pt x="85" y="73"/>
                    </a:lnTo>
                    <a:lnTo>
                      <a:pt x="168" y="98"/>
                    </a:lnTo>
                    <a:lnTo>
                      <a:pt x="180" y="104"/>
                    </a:lnTo>
                    <a:lnTo>
                      <a:pt x="180" y="104"/>
                    </a:lnTo>
                    <a:lnTo>
                      <a:pt x="196" y="104"/>
                    </a:lnTo>
                    <a:lnTo>
                      <a:pt x="212" y="104"/>
                    </a:lnTo>
                    <a:lnTo>
                      <a:pt x="259" y="89"/>
                    </a:lnTo>
                    <a:lnTo>
                      <a:pt x="348" y="63"/>
                    </a:lnTo>
                    <a:lnTo>
                      <a:pt x="348" y="63"/>
                    </a:lnTo>
                    <a:lnTo>
                      <a:pt x="351" y="60"/>
                    </a:lnTo>
                    <a:lnTo>
                      <a:pt x="354" y="60"/>
                    </a:lnTo>
                    <a:lnTo>
                      <a:pt x="348" y="54"/>
                    </a:lnTo>
                    <a:lnTo>
                      <a:pt x="348" y="5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1" name="Freeform 117"/>
              <p:cNvSpPr>
                <a:spLocks/>
              </p:cNvSpPr>
              <p:nvPr/>
            </p:nvSpPr>
            <p:spPr bwMode="auto">
              <a:xfrm>
                <a:off x="1331" y="2881"/>
                <a:ext cx="354" cy="108"/>
              </a:xfrm>
              <a:custGeom>
                <a:avLst/>
                <a:gdLst/>
                <a:ahLst/>
                <a:cxnLst>
                  <a:cxn ang="0">
                    <a:pos x="180" y="105"/>
                  </a:cxn>
                  <a:cxn ang="0">
                    <a:pos x="180" y="105"/>
                  </a:cxn>
                  <a:cxn ang="0">
                    <a:pos x="196" y="108"/>
                  </a:cxn>
                  <a:cxn ang="0">
                    <a:pos x="212" y="105"/>
                  </a:cxn>
                  <a:cxn ang="0">
                    <a:pos x="348" y="63"/>
                  </a:cxn>
                  <a:cxn ang="0">
                    <a:pos x="348" y="63"/>
                  </a:cxn>
                  <a:cxn ang="0">
                    <a:pos x="351" y="63"/>
                  </a:cxn>
                  <a:cxn ang="0">
                    <a:pos x="354" y="60"/>
                  </a:cxn>
                  <a:cxn ang="0">
                    <a:pos x="348" y="57"/>
                  </a:cxn>
                  <a:cxn ang="0">
                    <a:pos x="203" y="3"/>
                  </a:cxn>
                  <a:cxn ang="0">
                    <a:pos x="203" y="3"/>
                  </a:cxn>
                  <a:cxn ang="0">
                    <a:pos x="187" y="0"/>
                  </a:cxn>
                  <a:cxn ang="0">
                    <a:pos x="171" y="3"/>
                  </a:cxn>
                  <a:cxn ang="0">
                    <a:pos x="10" y="41"/>
                  </a:cxn>
                  <a:cxn ang="0">
                    <a:pos x="10" y="41"/>
                  </a:cxn>
                  <a:cxn ang="0">
                    <a:pos x="3" y="41"/>
                  </a:cxn>
                  <a:cxn ang="0">
                    <a:pos x="0" y="44"/>
                  </a:cxn>
                  <a:cxn ang="0">
                    <a:pos x="3" y="48"/>
                  </a:cxn>
                  <a:cxn ang="0">
                    <a:pos x="10" y="51"/>
                  </a:cxn>
                  <a:cxn ang="0">
                    <a:pos x="180" y="105"/>
                  </a:cxn>
                </a:cxnLst>
                <a:rect l="0" t="0" r="r" b="b"/>
                <a:pathLst>
                  <a:path w="354" h="108">
                    <a:moveTo>
                      <a:pt x="180" y="105"/>
                    </a:moveTo>
                    <a:lnTo>
                      <a:pt x="180" y="105"/>
                    </a:lnTo>
                    <a:lnTo>
                      <a:pt x="196" y="108"/>
                    </a:lnTo>
                    <a:lnTo>
                      <a:pt x="212" y="105"/>
                    </a:lnTo>
                    <a:lnTo>
                      <a:pt x="348" y="63"/>
                    </a:lnTo>
                    <a:lnTo>
                      <a:pt x="348" y="63"/>
                    </a:lnTo>
                    <a:lnTo>
                      <a:pt x="351" y="63"/>
                    </a:lnTo>
                    <a:lnTo>
                      <a:pt x="354" y="60"/>
                    </a:lnTo>
                    <a:lnTo>
                      <a:pt x="348" y="57"/>
                    </a:lnTo>
                    <a:lnTo>
                      <a:pt x="203" y="3"/>
                    </a:lnTo>
                    <a:lnTo>
                      <a:pt x="203" y="3"/>
                    </a:lnTo>
                    <a:lnTo>
                      <a:pt x="187" y="0"/>
                    </a:lnTo>
                    <a:lnTo>
                      <a:pt x="171" y="3"/>
                    </a:lnTo>
                    <a:lnTo>
                      <a:pt x="10" y="41"/>
                    </a:lnTo>
                    <a:lnTo>
                      <a:pt x="10" y="41"/>
                    </a:lnTo>
                    <a:lnTo>
                      <a:pt x="3" y="41"/>
                    </a:lnTo>
                    <a:lnTo>
                      <a:pt x="0" y="44"/>
                    </a:lnTo>
                    <a:lnTo>
                      <a:pt x="3" y="48"/>
                    </a:lnTo>
                    <a:lnTo>
                      <a:pt x="10" y="51"/>
                    </a:lnTo>
                    <a:lnTo>
                      <a:pt x="180" y="105"/>
                    </a:lnTo>
                    <a:close/>
                  </a:path>
                </a:pathLst>
              </a:custGeom>
              <a:solidFill>
                <a:srgbClr val="BDBDB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2" name="Freeform 118"/>
              <p:cNvSpPr>
                <a:spLocks/>
              </p:cNvSpPr>
              <p:nvPr/>
            </p:nvSpPr>
            <p:spPr bwMode="auto">
              <a:xfrm>
                <a:off x="1331" y="2881"/>
                <a:ext cx="354" cy="108"/>
              </a:xfrm>
              <a:custGeom>
                <a:avLst/>
                <a:gdLst/>
                <a:ahLst/>
                <a:cxnLst>
                  <a:cxn ang="0">
                    <a:pos x="348" y="57"/>
                  </a:cxn>
                  <a:cxn ang="0">
                    <a:pos x="316" y="44"/>
                  </a:cxn>
                  <a:cxn ang="0">
                    <a:pos x="278" y="32"/>
                  </a:cxn>
                  <a:cxn ang="0">
                    <a:pos x="237" y="16"/>
                  </a:cxn>
                  <a:cxn ang="0">
                    <a:pos x="203" y="3"/>
                  </a:cxn>
                  <a:cxn ang="0">
                    <a:pos x="203" y="3"/>
                  </a:cxn>
                  <a:cxn ang="0">
                    <a:pos x="199" y="3"/>
                  </a:cxn>
                  <a:cxn ang="0">
                    <a:pos x="199" y="3"/>
                  </a:cxn>
                  <a:cxn ang="0">
                    <a:pos x="184" y="0"/>
                  </a:cxn>
                  <a:cxn ang="0">
                    <a:pos x="171" y="3"/>
                  </a:cxn>
                  <a:cxn ang="0">
                    <a:pos x="155" y="6"/>
                  </a:cxn>
                  <a:cxn ang="0">
                    <a:pos x="111" y="16"/>
                  </a:cxn>
                  <a:cxn ang="0">
                    <a:pos x="66" y="25"/>
                  </a:cxn>
                  <a:cxn ang="0">
                    <a:pos x="22" y="38"/>
                  </a:cxn>
                  <a:cxn ang="0">
                    <a:pos x="10" y="41"/>
                  </a:cxn>
                  <a:cxn ang="0">
                    <a:pos x="10" y="41"/>
                  </a:cxn>
                  <a:cxn ang="0">
                    <a:pos x="3" y="41"/>
                  </a:cxn>
                  <a:cxn ang="0">
                    <a:pos x="0" y="44"/>
                  </a:cxn>
                  <a:cxn ang="0">
                    <a:pos x="3" y="48"/>
                  </a:cxn>
                  <a:cxn ang="0">
                    <a:pos x="10" y="51"/>
                  </a:cxn>
                  <a:cxn ang="0">
                    <a:pos x="19" y="54"/>
                  </a:cxn>
                  <a:cxn ang="0">
                    <a:pos x="60" y="67"/>
                  </a:cxn>
                  <a:cxn ang="0">
                    <a:pos x="101" y="79"/>
                  </a:cxn>
                  <a:cxn ang="0">
                    <a:pos x="139" y="92"/>
                  </a:cxn>
                  <a:cxn ang="0">
                    <a:pos x="180" y="105"/>
                  </a:cxn>
                  <a:cxn ang="0">
                    <a:pos x="180" y="105"/>
                  </a:cxn>
                  <a:cxn ang="0">
                    <a:pos x="180" y="105"/>
                  </a:cxn>
                  <a:cxn ang="0">
                    <a:pos x="196" y="108"/>
                  </a:cxn>
                  <a:cxn ang="0">
                    <a:pos x="212" y="105"/>
                  </a:cxn>
                  <a:cxn ang="0">
                    <a:pos x="222" y="101"/>
                  </a:cxn>
                  <a:cxn ang="0">
                    <a:pos x="266" y="89"/>
                  </a:cxn>
                  <a:cxn ang="0">
                    <a:pos x="313" y="76"/>
                  </a:cxn>
                  <a:cxn ang="0">
                    <a:pos x="348" y="63"/>
                  </a:cxn>
                  <a:cxn ang="0">
                    <a:pos x="348" y="63"/>
                  </a:cxn>
                  <a:cxn ang="0">
                    <a:pos x="351" y="63"/>
                  </a:cxn>
                  <a:cxn ang="0">
                    <a:pos x="354" y="60"/>
                  </a:cxn>
                  <a:cxn ang="0">
                    <a:pos x="348" y="57"/>
                  </a:cxn>
                  <a:cxn ang="0">
                    <a:pos x="348" y="57"/>
                  </a:cxn>
                </a:cxnLst>
                <a:rect l="0" t="0" r="r" b="b"/>
                <a:pathLst>
                  <a:path w="354" h="108">
                    <a:moveTo>
                      <a:pt x="348" y="57"/>
                    </a:moveTo>
                    <a:lnTo>
                      <a:pt x="316" y="44"/>
                    </a:lnTo>
                    <a:lnTo>
                      <a:pt x="278" y="32"/>
                    </a:lnTo>
                    <a:lnTo>
                      <a:pt x="237" y="16"/>
                    </a:lnTo>
                    <a:lnTo>
                      <a:pt x="203" y="3"/>
                    </a:lnTo>
                    <a:lnTo>
                      <a:pt x="203" y="3"/>
                    </a:lnTo>
                    <a:lnTo>
                      <a:pt x="199" y="3"/>
                    </a:lnTo>
                    <a:lnTo>
                      <a:pt x="199" y="3"/>
                    </a:lnTo>
                    <a:lnTo>
                      <a:pt x="184" y="0"/>
                    </a:lnTo>
                    <a:lnTo>
                      <a:pt x="171" y="3"/>
                    </a:lnTo>
                    <a:lnTo>
                      <a:pt x="155" y="6"/>
                    </a:lnTo>
                    <a:lnTo>
                      <a:pt x="111" y="16"/>
                    </a:lnTo>
                    <a:lnTo>
                      <a:pt x="66" y="25"/>
                    </a:lnTo>
                    <a:lnTo>
                      <a:pt x="22" y="38"/>
                    </a:lnTo>
                    <a:lnTo>
                      <a:pt x="10" y="41"/>
                    </a:lnTo>
                    <a:lnTo>
                      <a:pt x="10" y="41"/>
                    </a:lnTo>
                    <a:lnTo>
                      <a:pt x="3" y="41"/>
                    </a:lnTo>
                    <a:lnTo>
                      <a:pt x="0" y="44"/>
                    </a:lnTo>
                    <a:lnTo>
                      <a:pt x="3" y="48"/>
                    </a:lnTo>
                    <a:lnTo>
                      <a:pt x="10" y="51"/>
                    </a:lnTo>
                    <a:lnTo>
                      <a:pt x="19" y="54"/>
                    </a:lnTo>
                    <a:lnTo>
                      <a:pt x="60" y="67"/>
                    </a:lnTo>
                    <a:lnTo>
                      <a:pt x="101" y="79"/>
                    </a:lnTo>
                    <a:lnTo>
                      <a:pt x="139" y="92"/>
                    </a:lnTo>
                    <a:lnTo>
                      <a:pt x="180" y="105"/>
                    </a:lnTo>
                    <a:lnTo>
                      <a:pt x="180" y="105"/>
                    </a:lnTo>
                    <a:lnTo>
                      <a:pt x="180" y="105"/>
                    </a:lnTo>
                    <a:lnTo>
                      <a:pt x="196" y="108"/>
                    </a:lnTo>
                    <a:lnTo>
                      <a:pt x="212" y="105"/>
                    </a:lnTo>
                    <a:lnTo>
                      <a:pt x="222" y="101"/>
                    </a:lnTo>
                    <a:lnTo>
                      <a:pt x="266" y="89"/>
                    </a:lnTo>
                    <a:lnTo>
                      <a:pt x="313" y="76"/>
                    </a:lnTo>
                    <a:lnTo>
                      <a:pt x="348" y="63"/>
                    </a:lnTo>
                    <a:lnTo>
                      <a:pt x="348" y="63"/>
                    </a:lnTo>
                    <a:lnTo>
                      <a:pt x="351" y="63"/>
                    </a:lnTo>
                    <a:lnTo>
                      <a:pt x="354" y="60"/>
                    </a:lnTo>
                    <a:lnTo>
                      <a:pt x="348" y="57"/>
                    </a:lnTo>
                    <a:lnTo>
                      <a:pt x="348" y="57"/>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3" name="Freeform 119"/>
              <p:cNvSpPr>
                <a:spLocks/>
              </p:cNvSpPr>
              <p:nvPr/>
            </p:nvSpPr>
            <p:spPr bwMode="auto">
              <a:xfrm>
                <a:off x="1553" y="2944"/>
                <a:ext cx="221" cy="70"/>
              </a:xfrm>
              <a:custGeom>
                <a:avLst/>
                <a:gdLst/>
                <a:ahLst/>
                <a:cxnLst>
                  <a:cxn ang="0">
                    <a:pos x="215" y="19"/>
                  </a:cxn>
                  <a:cxn ang="0">
                    <a:pos x="170" y="4"/>
                  </a:cxn>
                  <a:cxn ang="0">
                    <a:pos x="164" y="4"/>
                  </a:cxn>
                  <a:cxn ang="0">
                    <a:pos x="164" y="4"/>
                  </a:cxn>
                  <a:cxn ang="0">
                    <a:pos x="151" y="0"/>
                  </a:cxn>
                  <a:cxn ang="0">
                    <a:pos x="139" y="0"/>
                  </a:cxn>
                  <a:cxn ang="0">
                    <a:pos x="113" y="10"/>
                  </a:cxn>
                  <a:cxn ang="0">
                    <a:pos x="56" y="26"/>
                  </a:cxn>
                  <a:cxn ang="0">
                    <a:pos x="3" y="42"/>
                  </a:cxn>
                  <a:cxn ang="0">
                    <a:pos x="3" y="42"/>
                  </a:cxn>
                  <a:cxn ang="0">
                    <a:pos x="0" y="45"/>
                  </a:cxn>
                  <a:cxn ang="0">
                    <a:pos x="0" y="48"/>
                  </a:cxn>
                  <a:cxn ang="0">
                    <a:pos x="0" y="48"/>
                  </a:cxn>
                  <a:cxn ang="0">
                    <a:pos x="6" y="51"/>
                  </a:cxn>
                  <a:cxn ang="0">
                    <a:pos x="50" y="64"/>
                  </a:cxn>
                  <a:cxn ang="0">
                    <a:pos x="63" y="70"/>
                  </a:cxn>
                  <a:cxn ang="0">
                    <a:pos x="63" y="70"/>
                  </a:cxn>
                  <a:cxn ang="0">
                    <a:pos x="79" y="70"/>
                  </a:cxn>
                  <a:cxn ang="0">
                    <a:pos x="91" y="70"/>
                  </a:cxn>
                  <a:cxn ang="0">
                    <a:pos x="104" y="67"/>
                  </a:cxn>
                  <a:cxn ang="0">
                    <a:pos x="161" y="48"/>
                  </a:cxn>
                  <a:cxn ang="0">
                    <a:pos x="215" y="29"/>
                  </a:cxn>
                  <a:cxn ang="0">
                    <a:pos x="215" y="29"/>
                  </a:cxn>
                  <a:cxn ang="0">
                    <a:pos x="218" y="26"/>
                  </a:cxn>
                  <a:cxn ang="0">
                    <a:pos x="221" y="26"/>
                  </a:cxn>
                  <a:cxn ang="0">
                    <a:pos x="215" y="19"/>
                  </a:cxn>
                  <a:cxn ang="0">
                    <a:pos x="215" y="19"/>
                  </a:cxn>
                </a:cxnLst>
                <a:rect l="0" t="0" r="r" b="b"/>
                <a:pathLst>
                  <a:path w="221" h="70">
                    <a:moveTo>
                      <a:pt x="215" y="19"/>
                    </a:moveTo>
                    <a:lnTo>
                      <a:pt x="170" y="4"/>
                    </a:lnTo>
                    <a:lnTo>
                      <a:pt x="164" y="4"/>
                    </a:lnTo>
                    <a:lnTo>
                      <a:pt x="164" y="4"/>
                    </a:lnTo>
                    <a:lnTo>
                      <a:pt x="151" y="0"/>
                    </a:lnTo>
                    <a:lnTo>
                      <a:pt x="139" y="0"/>
                    </a:lnTo>
                    <a:lnTo>
                      <a:pt x="113" y="10"/>
                    </a:lnTo>
                    <a:lnTo>
                      <a:pt x="56" y="26"/>
                    </a:lnTo>
                    <a:lnTo>
                      <a:pt x="3" y="42"/>
                    </a:lnTo>
                    <a:lnTo>
                      <a:pt x="3" y="42"/>
                    </a:lnTo>
                    <a:lnTo>
                      <a:pt x="0" y="45"/>
                    </a:lnTo>
                    <a:lnTo>
                      <a:pt x="0" y="48"/>
                    </a:lnTo>
                    <a:lnTo>
                      <a:pt x="0" y="48"/>
                    </a:lnTo>
                    <a:lnTo>
                      <a:pt x="6" y="51"/>
                    </a:lnTo>
                    <a:lnTo>
                      <a:pt x="50" y="64"/>
                    </a:lnTo>
                    <a:lnTo>
                      <a:pt x="63" y="70"/>
                    </a:lnTo>
                    <a:lnTo>
                      <a:pt x="63" y="70"/>
                    </a:lnTo>
                    <a:lnTo>
                      <a:pt x="79" y="70"/>
                    </a:lnTo>
                    <a:lnTo>
                      <a:pt x="91" y="70"/>
                    </a:lnTo>
                    <a:lnTo>
                      <a:pt x="104" y="67"/>
                    </a:lnTo>
                    <a:lnTo>
                      <a:pt x="161" y="48"/>
                    </a:lnTo>
                    <a:lnTo>
                      <a:pt x="215" y="29"/>
                    </a:lnTo>
                    <a:lnTo>
                      <a:pt x="215" y="29"/>
                    </a:lnTo>
                    <a:lnTo>
                      <a:pt x="218" y="26"/>
                    </a:lnTo>
                    <a:lnTo>
                      <a:pt x="221" y="26"/>
                    </a:lnTo>
                    <a:lnTo>
                      <a:pt x="215" y="19"/>
                    </a:lnTo>
                    <a:lnTo>
                      <a:pt x="215" y="19"/>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4" name="Freeform 120"/>
              <p:cNvSpPr>
                <a:spLocks/>
              </p:cNvSpPr>
              <p:nvPr/>
            </p:nvSpPr>
            <p:spPr bwMode="auto">
              <a:xfrm>
                <a:off x="1553" y="2948"/>
                <a:ext cx="221" cy="72"/>
              </a:xfrm>
              <a:custGeom>
                <a:avLst/>
                <a:gdLst/>
                <a:ahLst/>
                <a:cxnLst>
                  <a:cxn ang="0">
                    <a:pos x="63" y="69"/>
                  </a:cxn>
                  <a:cxn ang="0">
                    <a:pos x="63" y="69"/>
                  </a:cxn>
                  <a:cxn ang="0">
                    <a:pos x="79" y="72"/>
                  </a:cxn>
                  <a:cxn ang="0">
                    <a:pos x="91" y="69"/>
                  </a:cxn>
                  <a:cxn ang="0">
                    <a:pos x="215" y="28"/>
                  </a:cxn>
                  <a:cxn ang="0">
                    <a:pos x="215" y="28"/>
                  </a:cxn>
                  <a:cxn ang="0">
                    <a:pos x="218" y="28"/>
                  </a:cxn>
                  <a:cxn ang="0">
                    <a:pos x="221" y="25"/>
                  </a:cxn>
                  <a:cxn ang="0">
                    <a:pos x="215" y="22"/>
                  </a:cxn>
                  <a:cxn ang="0">
                    <a:pos x="164" y="3"/>
                  </a:cxn>
                  <a:cxn ang="0">
                    <a:pos x="164" y="3"/>
                  </a:cxn>
                  <a:cxn ang="0">
                    <a:pos x="151" y="0"/>
                  </a:cxn>
                  <a:cxn ang="0">
                    <a:pos x="139" y="3"/>
                  </a:cxn>
                  <a:cxn ang="0">
                    <a:pos x="3" y="41"/>
                  </a:cxn>
                  <a:cxn ang="0">
                    <a:pos x="3" y="41"/>
                  </a:cxn>
                  <a:cxn ang="0">
                    <a:pos x="0" y="44"/>
                  </a:cxn>
                  <a:cxn ang="0">
                    <a:pos x="0" y="47"/>
                  </a:cxn>
                  <a:cxn ang="0">
                    <a:pos x="0" y="50"/>
                  </a:cxn>
                  <a:cxn ang="0">
                    <a:pos x="6" y="50"/>
                  </a:cxn>
                  <a:cxn ang="0">
                    <a:pos x="63" y="69"/>
                  </a:cxn>
                </a:cxnLst>
                <a:rect l="0" t="0" r="r" b="b"/>
                <a:pathLst>
                  <a:path w="221" h="72">
                    <a:moveTo>
                      <a:pt x="63" y="69"/>
                    </a:moveTo>
                    <a:lnTo>
                      <a:pt x="63" y="69"/>
                    </a:lnTo>
                    <a:lnTo>
                      <a:pt x="79" y="72"/>
                    </a:lnTo>
                    <a:lnTo>
                      <a:pt x="91" y="69"/>
                    </a:lnTo>
                    <a:lnTo>
                      <a:pt x="215" y="28"/>
                    </a:lnTo>
                    <a:lnTo>
                      <a:pt x="215" y="28"/>
                    </a:lnTo>
                    <a:lnTo>
                      <a:pt x="218" y="28"/>
                    </a:lnTo>
                    <a:lnTo>
                      <a:pt x="221" y="25"/>
                    </a:lnTo>
                    <a:lnTo>
                      <a:pt x="215" y="22"/>
                    </a:lnTo>
                    <a:lnTo>
                      <a:pt x="164" y="3"/>
                    </a:lnTo>
                    <a:lnTo>
                      <a:pt x="164" y="3"/>
                    </a:lnTo>
                    <a:lnTo>
                      <a:pt x="151" y="0"/>
                    </a:lnTo>
                    <a:lnTo>
                      <a:pt x="139" y="3"/>
                    </a:lnTo>
                    <a:lnTo>
                      <a:pt x="3" y="41"/>
                    </a:lnTo>
                    <a:lnTo>
                      <a:pt x="3" y="41"/>
                    </a:lnTo>
                    <a:lnTo>
                      <a:pt x="0" y="44"/>
                    </a:lnTo>
                    <a:lnTo>
                      <a:pt x="0" y="47"/>
                    </a:lnTo>
                    <a:lnTo>
                      <a:pt x="0" y="50"/>
                    </a:lnTo>
                    <a:lnTo>
                      <a:pt x="6" y="50"/>
                    </a:lnTo>
                    <a:lnTo>
                      <a:pt x="63" y="69"/>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5" name="Freeform 121"/>
              <p:cNvSpPr>
                <a:spLocks/>
              </p:cNvSpPr>
              <p:nvPr/>
            </p:nvSpPr>
            <p:spPr bwMode="auto">
              <a:xfrm>
                <a:off x="1553" y="2948"/>
                <a:ext cx="221" cy="72"/>
              </a:xfrm>
              <a:custGeom>
                <a:avLst/>
                <a:gdLst/>
                <a:ahLst/>
                <a:cxnLst>
                  <a:cxn ang="0">
                    <a:pos x="215" y="22"/>
                  </a:cxn>
                  <a:cxn ang="0">
                    <a:pos x="215" y="22"/>
                  </a:cxn>
                  <a:cxn ang="0">
                    <a:pos x="215" y="22"/>
                  </a:cxn>
                  <a:cxn ang="0">
                    <a:pos x="174" y="6"/>
                  </a:cxn>
                  <a:cxn ang="0">
                    <a:pos x="164" y="3"/>
                  </a:cxn>
                  <a:cxn ang="0">
                    <a:pos x="164" y="3"/>
                  </a:cxn>
                  <a:cxn ang="0">
                    <a:pos x="151" y="0"/>
                  </a:cxn>
                  <a:cxn ang="0">
                    <a:pos x="139" y="3"/>
                  </a:cxn>
                  <a:cxn ang="0">
                    <a:pos x="132" y="3"/>
                  </a:cxn>
                  <a:cxn ang="0">
                    <a:pos x="88" y="15"/>
                  </a:cxn>
                  <a:cxn ang="0">
                    <a:pos x="44" y="31"/>
                  </a:cxn>
                  <a:cxn ang="0">
                    <a:pos x="3" y="41"/>
                  </a:cxn>
                  <a:cxn ang="0">
                    <a:pos x="3" y="41"/>
                  </a:cxn>
                  <a:cxn ang="0">
                    <a:pos x="0" y="44"/>
                  </a:cxn>
                  <a:cxn ang="0">
                    <a:pos x="0" y="47"/>
                  </a:cxn>
                  <a:cxn ang="0">
                    <a:pos x="0" y="47"/>
                  </a:cxn>
                  <a:cxn ang="0">
                    <a:pos x="6" y="50"/>
                  </a:cxn>
                  <a:cxn ang="0">
                    <a:pos x="37" y="63"/>
                  </a:cxn>
                  <a:cxn ang="0">
                    <a:pos x="63" y="69"/>
                  </a:cxn>
                  <a:cxn ang="0">
                    <a:pos x="63" y="69"/>
                  </a:cxn>
                  <a:cxn ang="0">
                    <a:pos x="79" y="72"/>
                  </a:cxn>
                  <a:cxn ang="0">
                    <a:pos x="79" y="72"/>
                  </a:cxn>
                  <a:cxn ang="0">
                    <a:pos x="91" y="69"/>
                  </a:cxn>
                  <a:cxn ang="0">
                    <a:pos x="123" y="60"/>
                  </a:cxn>
                  <a:cxn ang="0">
                    <a:pos x="167" y="44"/>
                  </a:cxn>
                  <a:cxn ang="0">
                    <a:pos x="212" y="31"/>
                  </a:cxn>
                  <a:cxn ang="0">
                    <a:pos x="215" y="28"/>
                  </a:cxn>
                  <a:cxn ang="0">
                    <a:pos x="215" y="28"/>
                  </a:cxn>
                  <a:cxn ang="0">
                    <a:pos x="218" y="28"/>
                  </a:cxn>
                  <a:cxn ang="0">
                    <a:pos x="221" y="25"/>
                  </a:cxn>
                  <a:cxn ang="0">
                    <a:pos x="215" y="22"/>
                  </a:cxn>
                  <a:cxn ang="0">
                    <a:pos x="215" y="22"/>
                  </a:cxn>
                </a:cxnLst>
                <a:rect l="0" t="0" r="r" b="b"/>
                <a:pathLst>
                  <a:path w="221" h="72">
                    <a:moveTo>
                      <a:pt x="215" y="22"/>
                    </a:moveTo>
                    <a:lnTo>
                      <a:pt x="215" y="22"/>
                    </a:lnTo>
                    <a:lnTo>
                      <a:pt x="215" y="22"/>
                    </a:lnTo>
                    <a:lnTo>
                      <a:pt x="174" y="6"/>
                    </a:lnTo>
                    <a:lnTo>
                      <a:pt x="164" y="3"/>
                    </a:lnTo>
                    <a:lnTo>
                      <a:pt x="164" y="3"/>
                    </a:lnTo>
                    <a:lnTo>
                      <a:pt x="151" y="0"/>
                    </a:lnTo>
                    <a:lnTo>
                      <a:pt x="139" y="3"/>
                    </a:lnTo>
                    <a:lnTo>
                      <a:pt x="132" y="3"/>
                    </a:lnTo>
                    <a:lnTo>
                      <a:pt x="88" y="15"/>
                    </a:lnTo>
                    <a:lnTo>
                      <a:pt x="44" y="31"/>
                    </a:lnTo>
                    <a:lnTo>
                      <a:pt x="3" y="41"/>
                    </a:lnTo>
                    <a:lnTo>
                      <a:pt x="3" y="41"/>
                    </a:lnTo>
                    <a:lnTo>
                      <a:pt x="0" y="44"/>
                    </a:lnTo>
                    <a:lnTo>
                      <a:pt x="0" y="47"/>
                    </a:lnTo>
                    <a:lnTo>
                      <a:pt x="0" y="47"/>
                    </a:lnTo>
                    <a:lnTo>
                      <a:pt x="6" y="50"/>
                    </a:lnTo>
                    <a:lnTo>
                      <a:pt x="37" y="63"/>
                    </a:lnTo>
                    <a:lnTo>
                      <a:pt x="63" y="69"/>
                    </a:lnTo>
                    <a:lnTo>
                      <a:pt x="63" y="69"/>
                    </a:lnTo>
                    <a:lnTo>
                      <a:pt x="79" y="72"/>
                    </a:lnTo>
                    <a:lnTo>
                      <a:pt x="79" y="72"/>
                    </a:lnTo>
                    <a:lnTo>
                      <a:pt x="91" y="69"/>
                    </a:lnTo>
                    <a:lnTo>
                      <a:pt x="123" y="60"/>
                    </a:lnTo>
                    <a:lnTo>
                      <a:pt x="167" y="44"/>
                    </a:lnTo>
                    <a:lnTo>
                      <a:pt x="212" y="31"/>
                    </a:lnTo>
                    <a:lnTo>
                      <a:pt x="215" y="28"/>
                    </a:lnTo>
                    <a:lnTo>
                      <a:pt x="215" y="28"/>
                    </a:lnTo>
                    <a:lnTo>
                      <a:pt x="218" y="28"/>
                    </a:lnTo>
                    <a:lnTo>
                      <a:pt x="221" y="25"/>
                    </a:lnTo>
                    <a:lnTo>
                      <a:pt x="215" y="22"/>
                    </a:lnTo>
                    <a:lnTo>
                      <a:pt x="21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Rectangle 122"/>
              <p:cNvSpPr>
                <a:spLocks noChangeArrowheads="1"/>
              </p:cNvSpPr>
              <p:nvPr/>
            </p:nvSpPr>
            <p:spPr bwMode="auto">
              <a:xfrm>
                <a:off x="1553" y="2992"/>
                <a:ext cx="1" cy="3"/>
              </a:xfrm>
              <a:prstGeom prst="rect">
                <a:avLst/>
              </a:prstGeom>
              <a:solidFill>
                <a:srgbClr val="C8C8C8"/>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Freeform 123"/>
              <p:cNvSpPr>
                <a:spLocks/>
              </p:cNvSpPr>
              <p:nvPr/>
            </p:nvSpPr>
            <p:spPr bwMode="auto">
              <a:xfrm>
                <a:off x="527" y="2688"/>
                <a:ext cx="1149" cy="272"/>
              </a:xfrm>
              <a:custGeom>
                <a:avLst/>
                <a:gdLst/>
                <a:ahLst/>
                <a:cxnLst>
                  <a:cxn ang="0">
                    <a:pos x="763" y="0"/>
                  </a:cxn>
                  <a:cxn ang="0">
                    <a:pos x="0" y="117"/>
                  </a:cxn>
                  <a:cxn ang="0">
                    <a:pos x="434" y="272"/>
                  </a:cxn>
                  <a:cxn ang="0">
                    <a:pos x="1149" y="114"/>
                  </a:cxn>
                  <a:cxn ang="0">
                    <a:pos x="763" y="0"/>
                  </a:cxn>
                </a:cxnLst>
                <a:rect l="0" t="0" r="r" b="b"/>
                <a:pathLst>
                  <a:path w="1149" h="272">
                    <a:moveTo>
                      <a:pt x="763" y="0"/>
                    </a:moveTo>
                    <a:lnTo>
                      <a:pt x="0" y="117"/>
                    </a:lnTo>
                    <a:lnTo>
                      <a:pt x="434" y="272"/>
                    </a:lnTo>
                    <a:lnTo>
                      <a:pt x="1149" y="114"/>
                    </a:lnTo>
                    <a:lnTo>
                      <a:pt x="763" y="0"/>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8" name="Freeform 124"/>
              <p:cNvSpPr>
                <a:spLocks noEditPoints="1"/>
              </p:cNvSpPr>
              <p:nvPr/>
            </p:nvSpPr>
            <p:spPr bwMode="auto">
              <a:xfrm>
                <a:off x="559" y="2691"/>
                <a:ext cx="1092" cy="263"/>
              </a:xfrm>
              <a:custGeom>
                <a:avLst/>
                <a:gdLst/>
                <a:ahLst/>
                <a:cxnLst>
                  <a:cxn ang="0">
                    <a:pos x="649" y="19"/>
                  </a:cxn>
                  <a:cxn ang="0">
                    <a:pos x="614" y="32"/>
                  </a:cxn>
                  <a:cxn ang="0">
                    <a:pos x="592" y="35"/>
                  </a:cxn>
                  <a:cxn ang="0">
                    <a:pos x="538" y="41"/>
                  </a:cxn>
                  <a:cxn ang="0">
                    <a:pos x="478" y="54"/>
                  </a:cxn>
                  <a:cxn ang="0">
                    <a:pos x="418" y="64"/>
                  </a:cxn>
                  <a:cxn ang="0">
                    <a:pos x="351" y="67"/>
                  </a:cxn>
                  <a:cxn ang="0">
                    <a:pos x="282" y="76"/>
                  </a:cxn>
                  <a:cxn ang="0">
                    <a:pos x="222" y="95"/>
                  </a:cxn>
                  <a:cxn ang="0">
                    <a:pos x="155" y="105"/>
                  </a:cxn>
                  <a:cxn ang="0">
                    <a:pos x="13" y="114"/>
                  </a:cxn>
                  <a:cxn ang="0">
                    <a:pos x="782" y="41"/>
                  </a:cxn>
                  <a:cxn ang="0">
                    <a:pos x="658" y="29"/>
                  </a:cxn>
                  <a:cxn ang="0">
                    <a:pos x="630" y="45"/>
                  </a:cxn>
                  <a:cxn ang="0">
                    <a:pos x="557" y="48"/>
                  </a:cxn>
                  <a:cxn ang="0">
                    <a:pos x="497" y="54"/>
                  </a:cxn>
                  <a:cxn ang="0">
                    <a:pos x="440" y="64"/>
                  </a:cxn>
                  <a:cxn ang="0">
                    <a:pos x="424" y="67"/>
                  </a:cxn>
                  <a:cxn ang="0">
                    <a:pos x="424" y="67"/>
                  </a:cxn>
                  <a:cxn ang="0">
                    <a:pos x="424" y="98"/>
                  </a:cxn>
                  <a:cxn ang="0">
                    <a:pos x="367" y="111"/>
                  </a:cxn>
                  <a:cxn ang="0">
                    <a:pos x="301" y="124"/>
                  </a:cxn>
                  <a:cxn ang="0">
                    <a:pos x="171" y="140"/>
                  </a:cxn>
                  <a:cxn ang="0">
                    <a:pos x="63" y="124"/>
                  </a:cxn>
                  <a:cxn ang="0">
                    <a:pos x="275" y="171"/>
                  </a:cxn>
                  <a:cxn ang="0">
                    <a:pos x="278" y="177"/>
                  </a:cxn>
                  <a:cxn ang="0">
                    <a:pos x="225" y="146"/>
                  </a:cxn>
                  <a:cxn ang="0">
                    <a:pos x="411" y="152"/>
                  </a:cxn>
                  <a:cxn ang="0">
                    <a:pos x="373" y="117"/>
                  </a:cxn>
                  <a:cxn ang="0">
                    <a:pos x="475" y="105"/>
                  </a:cxn>
                  <a:cxn ang="0">
                    <a:pos x="598" y="117"/>
                  </a:cxn>
                  <a:cxn ang="0">
                    <a:pos x="630" y="111"/>
                  </a:cxn>
                  <a:cxn ang="0">
                    <a:pos x="611" y="114"/>
                  </a:cxn>
                  <a:cxn ang="0">
                    <a:pos x="630" y="92"/>
                  </a:cxn>
                  <a:cxn ang="0">
                    <a:pos x="655" y="70"/>
                  </a:cxn>
                  <a:cxn ang="0">
                    <a:pos x="709" y="60"/>
                  </a:cxn>
                  <a:cxn ang="0">
                    <a:pos x="782" y="45"/>
                  </a:cxn>
                  <a:cxn ang="0">
                    <a:pos x="905" y="54"/>
                  </a:cxn>
                  <a:cxn ang="0">
                    <a:pos x="1000" y="86"/>
                  </a:cxn>
                  <a:cxn ang="0">
                    <a:pos x="937" y="89"/>
                  </a:cxn>
                  <a:cxn ang="0">
                    <a:pos x="902" y="105"/>
                  </a:cxn>
                  <a:cxn ang="0">
                    <a:pos x="851" y="117"/>
                  </a:cxn>
                  <a:cxn ang="0">
                    <a:pos x="820" y="124"/>
                  </a:cxn>
                  <a:cxn ang="0">
                    <a:pos x="744" y="133"/>
                  </a:cxn>
                  <a:cxn ang="0">
                    <a:pos x="627" y="121"/>
                  </a:cxn>
                  <a:cxn ang="0">
                    <a:pos x="630" y="130"/>
                  </a:cxn>
                  <a:cxn ang="0">
                    <a:pos x="623" y="162"/>
                  </a:cxn>
                  <a:cxn ang="0">
                    <a:pos x="560" y="177"/>
                  </a:cxn>
                  <a:cxn ang="0">
                    <a:pos x="525" y="184"/>
                  </a:cxn>
                  <a:cxn ang="0">
                    <a:pos x="424" y="190"/>
                  </a:cxn>
                  <a:cxn ang="0">
                    <a:pos x="367" y="177"/>
                  </a:cxn>
                  <a:cxn ang="0">
                    <a:pos x="234" y="203"/>
                  </a:cxn>
                  <a:cxn ang="0">
                    <a:pos x="987" y="95"/>
                  </a:cxn>
                  <a:cxn ang="0">
                    <a:pos x="987" y="105"/>
                  </a:cxn>
                  <a:cxn ang="0">
                    <a:pos x="937" y="114"/>
                  </a:cxn>
                  <a:cxn ang="0">
                    <a:pos x="592" y="219"/>
                  </a:cxn>
                  <a:cxn ang="0">
                    <a:pos x="595" y="225"/>
                  </a:cxn>
                  <a:cxn ang="0">
                    <a:pos x="468" y="244"/>
                  </a:cxn>
                  <a:cxn ang="0">
                    <a:pos x="339" y="241"/>
                  </a:cxn>
                  <a:cxn ang="0">
                    <a:pos x="782" y="140"/>
                  </a:cxn>
                  <a:cxn ang="0">
                    <a:pos x="937" y="149"/>
                  </a:cxn>
                </a:cxnLst>
                <a:rect l="0" t="0" r="r" b="b"/>
                <a:pathLst>
                  <a:path w="1092" h="263">
                    <a:moveTo>
                      <a:pt x="696" y="10"/>
                    </a:moveTo>
                    <a:lnTo>
                      <a:pt x="699" y="13"/>
                    </a:lnTo>
                    <a:lnTo>
                      <a:pt x="699" y="13"/>
                    </a:lnTo>
                    <a:lnTo>
                      <a:pt x="718" y="13"/>
                    </a:lnTo>
                    <a:lnTo>
                      <a:pt x="731" y="13"/>
                    </a:lnTo>
                    <a:lnTo>
                      <a:pt x="750" y="10"/>
                    </a:lnTo>
                    <a:lnTo>
                      <a:pt x="750" y="10"/>
                    </a:lnTo>
                    <a:lnTo>
                      <a:pt x="750" y="7"/>
                    </a:lnTo>
                    <a:lnTo>
                      <a:pt x="744" y="3"/>
                    </a:lnTo>
                    <a:lnTo>
                      <a:pt x="740" y="3"/>
                    </a:lnTo>
                    <a:lnTo>
                      <a:pt x="740" y="3"/>
                    </a:lnTo>
                    <a:lnTo>
                      <a:pt x="731" y="0"/>
                    </a:lnTo>
                    <a:lnTo>
                      <a:pt x="731" y="0"/>
                    </a:lnTo>
                    <a:lnTo>
                      <a:pt x="721" y="0"/>
                    </a:lnTo>
                    <a:lnTo>
                      <a:pt x="693" y="7"/>
                    </a:lnTo>
                    <a:lnTo>
                      <a:pt x="693" y="7"/>
                    </a:lnTo>
                    <a:lnTo>
                      <a:pt x="690" y="7"/>
                    </a:lnTo>
                    <a:lnTo>
                      <a:pt x="696" y="10"/>
                    </a:lnTo>
                    <a:lnTo>
                      <a:pt x="696" y="10"/>
                    </a:lnTo>
                    <a:close/>
                    <a:moveTo>
                      <a:pt x="642" y="19"/>
                    </a:moveTo>
                    <a:lnTo>
                      <a:pt x="649" y="19"/>
                    </a:lnTo>
                    <a:lnTo>
                      <a:pt x="649" y="19"/>
                    </a:lnTo>
                    <a:lnTo>
                      <a:pt x="668" y="22"/>
                    </a:lnTo>
                    <a:lnTo>
                      <a:pt x="680" y="19"/>
                    </a:lnTo>
                    <a:lnTo>
                      <a:pt x="699" y="16"/>
                    </a:lnTo>
                    <a:lnTo>
                      <a:pt x="699" y="16"/>
                    </a:lnTo>
                    <a:lnTo>
                      <a:pt x="699" y="16"/>
                    </a:lnTo>
                    <a:lnTo>
                      <a:pt x="693" y="13"/>
                    </a:lnTo>
                    <a:lnTo>
                      <a:pt x="690" y="10"/>
                    </a:lnTo>
                    <a:lnTo>
                      <a:pt x="690" y="10"/>
                    </a:lnTo>
                    <a:lnTo>
                      <a:pt x="680" y="10"/>
                    </a:lnTo>
                    <a:lnTo>
                      <a:pt x="680" y="10"/>
                    </a:lnTo>
                    <a:lnTo>
                      <a:pt x="671" y="10"/>
                    </a:lnTo>
                    <a:lnTo>
                      <a:pt x="639" y="13"/>
                    </a:lnTo>
                    <a:lnTo>
                      <a:pt x="639" y="13"/>
                    </a:lnTo>
                    <a:lnTo>
                      <a:pt x="639" y="16"/>
                    </a:lnTo>
                    <a:lnTo>
                      <a:pt x="642" y="19"/>
                    </a:lnTo>
                    <a:lnTo>
                      <a:pt x="642" y="19"/>
                    </a:lnTo>
                    <a:close/>
                    <a:moveTo>
                      <a:pt x="589" y="26"/>
                    </a:moveTo>
                    <a:lnTo>
                      <a:pt x="595" y="29"/>
                    </a:lnTo>
                    <a:lnTo>
                      <a:pt x="595" y="29"/>
                    </a:lnTo>
                    <a:lnTo>
                      <a:pt x="614" y="32"/>
                    </a:lnTo>
                    <a:lnTo>
                      <a:pt x="630" y="29"/>
                    </a:lnTo>
                    <a:lnTo>
                      <a:pt x="645" y="26"/>
                    </a:lnTo>
                    <a:lnTo>
                      <a:pt x="645" y="26"/>
                    </a:lnTo>
                    <a:lnTo>
                      <a:pt x="649" y="22"/>
                    </a:lnTo>
                    <a:lnTo>
                      <a:pt x="642" y="22"/>
                    </a:lnTo>
                    <a:lnTo>
                      <a:pt x="636" y="19"/>
                    </a:lnTo>
                    <a:lnTo>
                      <a:pt x="636" y="19"/>
                    </a:lnTo>
                    <a:lnTo>
                      <a:pt x="627" y="19"/>
                    </a:lnTo>
                    <a:lnTo>
                      <a:pt x="627" y="19"/>
                    </a:lnTo>
                    <a:lnTo>
                      <a:pt x="617" y="16"/>
                    </a:lnTo>
                    <a:lnTo>
                      <a:pt x="585" y="22"/>
                    </a:lnTo>
                    <a:lnTo>
                      <a:pt x="585" y="22"/>
                    </a:lnTo>
                    <a:lnTo>
                      <a:pt x="585" y="26"/>
                    </a:lnTo>
                    <a:lnTo>
                      <a:pt x="589" y="26"/>
                    </a:lnTo>
                    <a:lnTo>
                      <a:pt x="589" y="26"/>
                    </a:lnTo>
                    <a:close/>
                    <a:moveTo>
                      <a:pt x="535" y="35"/>
                    </a:moveTo>
                    <a:lnTo>
                      <a:pt x="538" y="38"/>
                    </a:lnTo>
                    <a:lnTo>
                      <a:pt x="538" y="38"/>
                    </a:lnTo>
                    <a:lnTo>
                      <a:pt x="557" y="41"/>
                    </a:lnTo>
                    <a:lnTo>
                      <a:pt x="576" y="38"/>
                    </a:lnTo>
                    <a:lnTo>
                      <a:pt x="592" y="35"/>
                    </a:lnTo>
                    <a:lnTo>
                      <a:pt x="592" y="35"/>
                    </a:lnTo>
                    <a:lnTo>
                      <a:pt x="592" y="32"/>
                    </a:lnTo>
                    <a:lnTo>
                      <a:pt x="589" y="29"/>
                    </a:lnTo>
                    <a:lnTo>
                      <a:pt x="582" y="29"/>
                    </a:lnTo>
                    <a:lnTo>
                      <a:pt x="582" y="29"/>
                    </a:lnTo>
                    <a:lnTo>
                      <a:pt x="576" y="26"/>
                    </a:lnTo>
                    <a:lnTo>
                      <a:pt x="576" y="26"/>
                    </a:lnTo>
                    <a:lnTo>
                      <a:pt x="563" y="26"/>
                    </a:lnTo>
                    <a:lnTo>
                      <a:pt x="532" y="32"/>
                    </a:lnTo>
                    <a:lnTo>
                      <a:pt x="532" y="32"/>
                    </a:lnTo>
                    <a:lnTo>
                      <a:pt x="528" y="32"/>
                    </a:lnTo>
                    <a:lnTo>
                      <a:pt x="535" y="35"/>
                    </a:lnTo>
                    <a:lnTo>
                      <a:pt x="535" y="35"/>
                    </a:lnTo>
                    <a:close/>
                    <a:moveTo>
                      <a:pt x="478" y="45"/>
                    </a:moveTo>
                    <a:lnTo>
                      <a:pt x="481" y="48"/>
                    </a:lnTo>
                    <a:lnTo>
                      <a:pt x="481" y="48"/>
                    </a:lnTo>
                    <a:lnTo>
                      <a:pt x="500" y="48"/>
                    </a:lnTo>
                    <a:lnTo>
                      <a:pt x="525" y="45"/>
                    </a:lnTo>
                    <a:lnTo>
                      <a:pt x="535" y="45"/>
                    </a:lnTo>
                    <a:lnTo>
                      <a:pt x="535" y="45"/>
                    </a:lnTo>
                    <a:lnTo>
                      <a:pt x="538" y="41"/>
                    </a:lnTo>
                    <a:lnTo>
                      <a:pt x="532" y="38"/>
                    </a:lnTo>
                    <a:lnTo>
                      <a:pt x="525" y="38"/>
                    </a:lnTo>
                    <a:lnTo>
                      <a:pt x="525" y="38"/>
                    </a:lnTo>
                    <a:lnTo>
                      <a:pt x="525" y="38"/>
                    </a:lnTo>
                    <a:lnTo>
                      <a:pt x="525" y="38"/>
                    </a:lnTo>
                    <a:lnTo>
                      <a:pt x="506" y="35"/>
                    </a:lnTo>
                    <a:lnTo>
                      <a:pt x="475" y="41"/>
                    </a:lnTo>
                    <a:lnTo>
                      <a:pt x="471" y="41"/>
                    </a:lnTo>
                    <a:lnTo>
                      <a:pt x="471" y="41"/>
                    </a:lnTo>
                    <a:lnTo>
                      <a:pt x="471" y="41"/>
                    </a:lnTo>
                    <a:lnTo>
                      <a:pt x="475" y="45"/>
                    </a:lnTo>
                    <a:lnTo>
                      <a:pt x="475" y="45"/>
                    </a:lnTo>
                    <a:lnTo>
                      <a:pt x="478" y="45"/>
                    </a:lnTo>
                    <a:lnTo>
                      <a:pt x="478" y="45"/>
                    </a:lnTo>
                    <a:close/>
                    <a:moveTo>
                      <a:pt x="421" y="57"/>
                    </a:moveTo>
                    <a:lnTo>
                      <a:pt x="421" y="57"/>
                    </a:lnTo>
                    <a:lnTo>
                      <a:pt x="424" y="57"/>
                    </a:lnTo>
                    <a:lnTo>
                      <a:pt x="424" y="57"/>
                    </a:lnTo>
                    <a:lnTo>
                      <a:pt x="440" y="60"/>
                    </a:lnTo>
                    <a:lnTo>
                      <a:pt x="475" y="54"/>
                    </a:lnTo>
                    <a:lnTo>
                      <a:pt x="478" y="54"/>
                    </a:lnTo>
                    <a:lnTo>
                      <a:pt x="478" y="54"/>
                    </a:lnTo>
                    <a:lnTo>
                      <a:pt x="478" y="51"/>
                    </a:lnTo>
                    <a:lnTo>
                      <a:pt x="475" y="48"/>
                    </a:lnTo>
                    <a:lnTo>
                      <a:pt x="475" y="48"/>
                    </a:lnTo>
                    <a:lnTo>
                      <a:pt x="475" y="48"/>
                    </a:lnTo>
                    <a:lnTo>
                      <a:pt x="468" y="48"/>
                    </a:lnTo>
                    <a:lnTo>
                      <a:pt x="468" y="48"/>
                    </a:lnTo>
                    <a:lnTo>
                      <a:pt x="449" y="45"/>
                    </a:lnTo>
                    <a:lnTo>
                      <a:pt x="424" y="48"/>
                    </a:lnTo>
                    <a:lnTo>
                      <a:pt x="415" y="51"/>
                    </a:lnTo>
                    <a:lnTo>
                      <a:pt x="415" y="51"/>
                    </a:lnTo>
                    <a:lnTo>
                      <a:pt x="411" y="51"/>
                    </a:lnTo>
                    <a:lnTo>
                      <a:pt x="418" y="54"/>
                    </a:lnTo>
                    <a:lnTo>
                      <a:pt x="421" y="57"/>
                    </a:lnTo>
                    <a:close/>
                    <a:moveTo>
                      <a:pt x="358" y="67"/>
                    </a:moveTo>
                    <a:lnTo>
                      <a:pt x="358" y="67"/>
                    </a:lnTo>
                    <a:lnTo>
                      <a:pt x="373" y="70"/>
                    </a:lnTo>
                    <a:lnTo>
                      <a:pt x="373" y="70"/>
                    </a:lnTo>
                    <a:lnTo>
                      <a:pt x="380" y="70"/>
                    </a:lnTo>
                    <a:lnTo>
                      <a:pt x="418" y="64"/>
                    </a:lnTo>
                    <a:lnTo>
                      <a:pt x="418" y="64"/>
                    </a:lnTo>
                    <a:lnTo>
                      <a:pt x="418" y="60"/>
                    </a:lnTo>
                    <a:lnTo>
                      <a:pt x="415" y="57"/>
                    </a:lnTo>
                    <a:lnTo>
                      <a:pt x="408" y="57"/>
                    </a:lnTo>
                    <a:lnTo>
                      <a:pt x="408" y="57"/>
                    </a:lnTo>
                    <a:lnTo>
                      <a:pt x="399" y="54"/>
                    </a:lnTo>
                    <a:lnTo>
                      <a:pt x="389" y="54"/>
                    </a:lnTo>
                    <a:lnTo>
                      <a:pt x="373" y="57"/>
                    </a:lnTo>
                    <a:lnTo>
                      <a:pt x="351" y="60"/>
                    </a:lnTo>
                    <a:lnTo>
                      <a:pt x="351" y="60"/>
                    </a:lnTo>
                    <a:lnTo>
                      <a:pt x="348" y="60"/>
                    </a:lnTo>
                    <a:lnTo>
                      <a:pt x="354" y="64"/>
                    </a:lnTo>
                    <a:lnTo>
                      <a:pt x="358" y="67"/>
                    </a:lnTo>
                    <a:close/>
                    <a:moveTo>
                      <a:pt x="294" y="76"/>
                    </a:moveTo>
                    <a:lnTo>
                      <a:pt x="294" y="76"/>
                    </a:lnTo>
                    <a:lnTo>
                      <a:pt x="307" y="79"/>
                    </a:lnTo>
                    <a:lnTo>
                      <a:pt x="316" y="79"/>
                    </a:lnTo>
                    <a:lnTo>
                      <a:pt x="320" y="79"/>
                    </a:lnTo>
                    <a:lnTo>
                      <a:pt x="354" y="73"/>
                    </a:lnTo>
                    <a:lnTo>
                      <a:pt x="354" y="73"/>
                    </a:lnTo>
                    <a:lnTo>
                      <a:pt x="358" y="70"/>
                    </a:lnTo>
                    <a:lnTo>
                      <a:pt x="351" y="67"/>
                    </a:lnTo>
                    <a:lnTo>
                      <a:pt x="345" y="67"/>
                    </a:lnTo>
                    <a:lnTo>
                      <a:pt x="345" y="67"/>
                    </a:lnTo>
                    <a:lnTo>
                      <a:pt x="335" y="64"/>
                    </a:lnTo>
                    <a:lnTo>
                      <a:pt x="326" y="64"/>
                    </a:lnTo>
                    <a:lnTo>
                      <a:pt x="320" y="64"/>
                    </a:lnTo>
                    <a:lnTo>
                      <a:pt x="288" y="70"/>
                    </a:lnTo>
                    <a:lnTo>
                      <a:pt x="288" y="70"/>
                    </a:lnTo>
                    <a:lnTo>
                      <a:pt x="285" y="73"/>
                    </a:lnTo>
                    <a:lnTo>
                      <a:pt x="291" y="76"/>
                    </a:lnTo>
                    <a:lnTo>
                      <a:pt x="294" y="76"/>
                    </a:lnTo>
                    <a:close/>
                    <a:moveTo>
                      <a:pt x="225" y="86"/>
                    </a:moveTo>
                    <a:lnTo>
                      <a:pt x="228" y="86"/>
                    </a:lnTo>
                    <a:lnTo>
                      <a:pt x="228" y="86"/>
                    </a:lnTo>
                    <a:lnTo>
                      <a:pt x="240" y="89"/>
                    </a:lnTo>
                    <a:lnTo>
                      <a:pt x="250" y="89"/>
                    </a:lnTo>
                    <a:lnTo>
                      <a:pt x="269" y="86"/>
                    </a:lnTo>
                    <a:lnTo>
                      <a:pt x="288" y="83"/>
                    </a:lnTo>
                    <a:lnTo>
                      <a:pt x="288" y="83"/>
                    </a:lnTo>
                    <a:lnTo>
                      <a:pt x="291" y="83"/>
                    </a:lnTo>
                    <a:lnTo>
                      <a:pt x="285" y="79"/>
                    </a:lnTo>
                    <a:lnTo>
                      <a:pt x="282" y="76"/>
                    </a:lnTo>
                    <a:lnTo>
                      <a:pt x="282" y="76"/>
                    </a:lnTo>
                    <a:lnTo>
                      <a:pt x="269" y="73"/>
                    </a:lnTo>
                    <a:lnTo>
                      <a:pt x="269" y="73"/>
                    </a:lnTo>
                    <a:lnTo>
                      <a:pt x="259" y="73"/>
                    </a:lnTo>
                    <a:lnTo>
                      <a:pt x="222" y="79"/>
                    </a:lnTo>
                    <a:lnTo>
                      <a:pt x="222" y="79"/>
                    </a:lnTo>
                    <a:lnTo>
                      <a:pt x="218" y="79"/>
                    </a:lnTo>
                    <a:lnTo>
                      <a:pt x="218" y="79"/>
                    </a:lnTo>
                    <a:lnTo>
                      <a:pt x="218" y="83"/>
                    </a:lnTo>
                    <a:lnTo>
                      <a:pt x="218" y="83"/>
                    </a:lnTo>
                    <a:lnTo>
                      <a:pt x="218" y="83"/>
                    </a:lnTo>
                    <a:lnTo>
                      <a:pt x="225" y="86"/>
                    </a:lnTo>
                    <a:lnTo>
                      <a:pt x="225" y="86"/>
                    </a:lnTo>
                    <a:close/>
                    <a:moveTo>
                      <a:pt x="158" y="98"/>
                    </a:moveTo>
                    <a:lnTo>
                      <a:pt x="158" y="98"/>
                    </a:lnTo>
                    <a:lnTo>
                      <a:pt x="168" y="102"/>
                    </a:lnTo>
                    <a:lnTo>
                      <a:pt x="168" y="102"/>
                    </a:lnTo>
                    <a:lnTo>
                      <a:pt x="180" y="102"/>
                    </a:lnTo>
                    <a:lnTo>
                      <a:pt x="218" y="95"/>
                    </a:lnTo>
                    <a:lnTo>
                      <a:pt x="222" y="95"/>
                    </a:lnTo>
                    <a:lnTo>
                      <a:pt x="222" y="95"/>
                    </a:lnTo>
                    <a:lnTo>
                      <a:pt x="225" y="92"/>
                    </a:lnTo>
                    <a:lnTo>
                      <a:pt x="218" y="89"/>
                    </a:lnTo>
                    <a:lnTo>
                      <a:pt x="218" y="89"/>
                    </a:lnTo>
                    <a:lnTo>
                      <a:pt x="215" y="86"/>
                    </a:lnTo>
                    <a:lnTo>
                      <a:pt x="215" y="86"/>
                    </a:lnTo>
                    <a:lnTo>
                      <a:pt x="203" y="86"/>
                    </a:lnTo>
                    <a:lnTo>
                      <a:pt x="193" y="86"/>
                    </a:lnTo>
                    <a:lnTo>
                      <a:pt x="168" y="89"/>
                    </a:lnTo>
                    <a:lnTo>
                      <a:pt x="152" y="92"/>
                    </a:lnTo>
                    <a:lnTo>
                      <a:pt x="152" y="92"/>
                    </a:lnTo>
                    <a:lnTo>
                      <a:pt x="149" y="92"/>
                    </a:lnTo>
                    <a:lnTo>
                      <a:pt x="155" y="98"/>
                    </a:lnTo>
                    <a:lnTo>
                      <a:pt x="158" y="98"/>
                    </a:lnTo>
                    <a:close/>
                    <a:moveTo>
                      <a:pt x="85" y="111"/>
                    </a:moveTo>
                    <a:lnTo>
                      <a:pt x="85" y="111"/>
                    </a:lnTo>
                    <a:lnTo>
                      <a:pt x="98" y="114"/>
                    </a:lnTo>
                    <a:lnTo>
                      <a:pt x="108" y="114"/>
                    </a:lnTo>
                    <a:lnTo>
                      <a:pt x="117" y="111"/>
                    </a:lnTo>
                    <a:lnTo>
                      <a:pt x="152" y="105"/>
                    </a:lnTo>
                    <a:lnTo>
                      <a:pt x="152" y="105"/>
                    </a:lnTo>
                    <a:lnTo>
                      <a:pt x="155" y="105"/>
                    </a:lnTo>
                    <a:lnTo>
                      <a:pt x="149" y="98"/>
                    </a:lnTo>
                    <a:lnTo>
                      <a:pt x="146" y="98"/>
                    </a:lnTo>
                    <a:lnTo>
                      <a:pt x="146" y="98"/>
                    </a:lnTo>
                    <a:lnTo>
                      <a:pt x="133" y="95"/>
                    </a:lnTo>
                    <a:lnTo>
                      <a:pt x="123" y="95"/>
                    </a:lnTo>
                    <a:lnTo>
                      <a:pt x="117" y="95"/>
                    </a:lnTo>
                    <a:lnTo>
                      <a:pt x="79" y="102"/>
                    </a:lnTo>
                    <a:lnTo>
                      <a:pt x="79" y="102"/>
                    </a:lnTo>
                    <a:lnTo>
                      <a:pt x="76" y="105"/>
                    </a:lnTo>
                    <a:lnTo>
                      <a:pt x="82" y="108"/>
                    </a:lnTo>
                    <a:lnTo>
                      <a:pt x="85" y="111"/>
                    </a:lnTo>
                    <a:close/>
                    <a:moveTo>
                      <a:pt x="79" y="117"/>
                    </a:moveTo>
                    <a:lnTo>
                      <a:pt x="79" y="117"/>
                    </a:lnTo>
                    <a:lnTo>
                      <a:pt x="82" y="114"/>
                    </a:lnTo>
                    <a:lnTo>
                      <a:pt x="76" y="111"/>
                    </a:lnTo>
                    <a:lnTo>
                      <a:pt x="70" y="111"/>
                    </a:lnTo>
                    <a:lnTo>
                      <a:pt x="70" y="111"/>
                    </a:lnTo>
                    <a:lnTo>
                      <a:pt x="63" y="108"/>
                    </a:lnTo>
                    <a:lnTo>
                      <a:pt x="63" y="108"/>
                    </a:lnTo>
                    <a:lnTo>
                      <a:pt x="47" y="108"/>
                    </a:lnTo>
                    <a:lnTo>
                      <a:pt x="13" y="114"/>
                    </a:lnTo>
                    <a:lnTo>
                      <a:pt x="3" y="114"/>
                    </a:lnTo>
                    <a:lnTo>
                      <a:pt x="3" y="114"/>
                    </a:lnTo>
                    <a:lnTo>
                      <a:pt x="0" y="117"/>
                    </a:lnTo>
                    <a:lnTo>
                      <a:pt x="6" y="121"/>
                    </a:lnTo>
                    <a:lnTo>
                      <a:pt x="10" y="121"/>
                    </a:lnTo>
                    <a:lnTo>
                      <a:pt x="10" y="121"/>
                    </a:lnTo>
                    <a:lnTo>
                      <a:pt x="13" y="124"/>
                    </a:lnTo>
                    <a:lnTo>
                      <a:pt x="13" y="124"/>
                    </a:lnTo>
                    <a:lnTo>
                      <a:pt x="32" y="124"/>
                    </a:lnTo>
                    <a:lnTo>
                      <a:pt x="63" y="121"/>
                    </a:lnTo>
                    <a:lnTo>
                      <a:pt x="79" y="117"/>
                    </a:lnTo>
                    <a:close/>
                    <a:moveTo>
                      <a:pt x="709" y="19"/>
                    </a:moveTo>
                    <a:lnTo>
                      <a:pt x="709" y="19"/>
                    </a:lnTo>
                    <a:lnTo>
                      <a:pt x="709" y="19"/>
                    </a:lnTo>
                    <a:lnTo>
                      <a:pt x="709" y="19"/>
                    </a:lnTo>
                    <a:lnTo>
                      <a:pt x="715" y="22"/>
                    </a:lnTo>
                    <a:lnTo>
                      <a:pt x="731" y="29"/>
                    </a:lnTo>
                    <a:lnTo>
                      <a:pt x="763" y="38"/>
                    </a:lnTo>
                    <a:lnTo>
                      <a:pt x="763" y="38"/>
                    </a:lnTo>
                    <a:lnTo>
                      <a:pt x="782" y="41"/>
                    </a:lnTo>
                    <a:lnTo>
                      <a:pt x="782" y="41"/>
                    </a:lnTo>
                    <a:lnTo>
                      <a:pt x="826" y="32"/>
                    </a:lnTo>
                    <a:lnTo>
                      <a:pt x="826" y="32"/>
                    </a:lnTo>
                    <a:lnTo>
                      <a:pt x="829" y="32"/>
                    </a:lnTo>
                    <a:lnTo>
                      <a:pt x="829" y="32"/>
                    </a:lnTo>
                    <a:lnTo>
                      <a:pt x="823" y="29"/>
                    </a:lnTo>
                    <a:lnTo>
                      <a:pt x="782" y="16"/>
                    </a:lnTo>
                    <a:lnTo>
                      <a:pt x="772" y="13"/>
                    </a:lnTo>
                    <a:lnTo>
                      <a:pt x="772" y="13"/>
                    </a:lnTo>
                    <a:lnTo>
                      <a:pt x="756" y="10"/>
                    </a:lnTo>
                    <a:lnTo>
                      <a:pt x="731" y="16"/>
                    </a:lnTo>
                    <a:lnTo>
                      <a:pt x="709" y="19"/>
                    </a:lnTo>
                    <a:close/>
                    <a:moveTo>
                      <a:pt x="756" y="38"/>
                    </a:moveTo>
                    <a:lnTo>
                      <a:pt x="731" y="32"/>
                    </a:lnTo>
                    <a:lnTo>
                      <a:pt x="709" y="26"/>
                    </a:lnTo>
                    <a:lnTo>
                      <a:pt x="709" y="26"/>
                    </a:lnTo>
                    <a:lnTo>
                      <a:pt x="690" y="22"/>
                    </a:lnTo>
                    <a:lnTo>
                      <a:pt x="680" y="22"/>
                    </a:lnTo>
                    <a:lnTo>
                      <a:pt x="661" y="26"/>
                    </a:lnTo>
                    <a:lnTo>
                      <a:pt x="661" y="26"/>
                    </a:lnTo>
                    <a:lnTo>
                      <a:pt x="658" y="29"/>
                    </a:lnTo>
                    <a:lnTo>
                      <a:pt x="658" y="29"/>
                    </a:lnTo>
                    <a:lnTo>
                      <a:pt x="664" y="32"/>
                    </a:lnTo>
                    <a:lnTo>
                      <a:pt x="680" y="35"/>
                    </a:lnTo>
                    <a:lnTo>
                      <a:pt x="715" y="48"/>
                    </a:lnTo>
                    <a:lnTo>
                      <a:pt x="715" y="48"/>
                    </a:lnTo>
                    <a:lnTo>
                      <a:pt x="731" y="51"/>
                    </a:lnTo>
                    <a:lnTo>
                      <a:pt x="731" y="51"/>
                    </a:lnTo>
                    <a:lnTo>
                      <a:pt x="734" y="51"/>
                    </a:lnTo>
                    <a:lnTo>
                      <a:pt x="763" y="45"/>
                    </a:lnTo>
                    <a:lnTo>
                      <a:pt x="763" y="45"/>
                    </a:lnTo>
                    <a:lnTo>
                      <a:pt x="763" y="45"/>
                    </a:lnTo>
                    <a:lnTo>
                      <a:pt x="763" y="41"/>
                    </a:lnTo>
                    <a:lnTo>
                      <a:pt x="756" y="38"/>
                    </a:lnTo>
                    <a:lnTo>
                      <a:pt x="756" y="38"/>
                    </a:lnTo>
                    <a:close/>
                    <a:moveTo>
                      <a:pt x="639" y="32"/>
                    </a:moveTo>
                    <a:lnTo>
                      <a:pt x="630" y="32"/>
                    </a:lnTo>
                    <a:lnTo>
                      <a:pt x="608" y="35"/>
                    </a:lnTo>
                    <a:lnTo>
                      <a:pt x="608" y="35"/>
                    </a:lnTo>
                    <a:lnTo>
                      <a:pt x="608" y="35"/>
                    </a:lnTo>
                    <a:lnTo>
                      <a:pt x="608" y="38"/>
                    </a:lnTo>
                    <a:lnTo>
                      <a:pt x="614" y="41"/>
                    </a:lnTo>
                    <a:lnTo>
                      <a:pt x="630" y="45"/>
                    </a:lnTo>
                    <a:lnTo>
                      <a:pt x="661" y="57"/>
                    </a:lnTo>
                    <a:lnTo>
                      <a:pt x="661" y="57"/>
                    </a:lnTo>
                    <a:lnTo>
                      <a:pt x="680" y="57"/>
                    </a:lnTo>
                    <a:lnTo>
                      <a:pt x="680" y="57"/>
                    </a:lnTo>
                    <a:lnTo>
                      <a:pt x="680" y="57"/>
                    </a:lnTo>
                    <a:lnTo>
                      <a:pt x="712" y="54"/>
                    </a:lnTo>
                    <a:lnTo>
                      <a:pt x="712" y="54"/>
                    </a:lnTo>
                    <a:lnTo>
                      <a:pt x="712" y="51"/>
                    </a:lnTo>
                    <a:lnTo>
                      <a:pt x="712" y="51"/>
                    </a:lnTo>
                    <a:lnTo>
                      <a:pt x="706" y="48"/>
                    </a:lnTo>
                    <a:lnTo>
                      <a:pt x="680" y="41"/>
                    </a:lnTo>
                    <a:lnTo>
                      <a:pt x="658" y="32"/>
                    </a:lnTo>
                    <a:lnTo>
                      <a:pt x="658" y="32"/>
                    </a:lnTo>
                    <a:lnTo>
                      <a:pt x="639" y="32"/>
                    </a:lnTo>
                    <a:lnTo>
                      <a:pt x="639" y="32"/>
                    </a:lnTo>
                    <a:close/>
                    <a:moveTo>
                      <a:pt x="585" y="38"/>
                    </a:moveTo>
                    <a:lnTo>
                      <a:pt x="576" y="41"/>
                    </a:lnTo>
                    <a:lnTo>
                      <a:pt x="554" y="45"/>
                    </a:lnTo>
                    <a:lnTo>
                      <a:pt x="554" y="45"/>
                    </a:lnTo>
                    <a:lnTo>
                      <a:pt x="551" y="45"/>
                    </a:lnTo>
                    <a:lnTo>
                      <a:pt x="557" y="48"/>
                    </a:lnTo>
                    <a:lnTo>
                      <a:pt x="576" y="54"/>
                    </a:lnTo>
                    <a:lnTo>
                      <a:pt x="608" y="67"/>
                    </a:lnTo>
                    <a:lnTo>
                      <a:pt x="608" y="67"/>
                    </a:lnTo>
                    <a:lnTo>
                      <a:pt x="627" y="67"/>
                    </a:lnTo>
                    <a:lnTo>
                      <a:pt x="630" y="67"/>
                    </a:lnTo>
                    <a:lnTo>
                      <a:pt x="658" y="64"/>
                    </a:lnTo>
                    <a:lnTo>
                      <a:pt x="658" y="64"/>
                    </a:lnTo>
                    <a:lnTo>
                      <a:pt x="661" y="60"/>
                    </a:lnTo>
                    <a:lnTo>
                      <a:pt x="661" y="60"/>
                    </a:lnTo>
                    <a:lnTo>
                      <a:pt x="655" y="57"/>
                    </a:lnTo>
                    <a:lnTo>
                      <a:pt x="630" y="48"/>
                    </a:lnTo>
                    <a:lnTo>
                      <a:pt x="604" y="41"/>
                    </a:lnTo>
                    <a:lnTo>
                      <a:pt x="604" y="41"/>
                    </a:lnTo>
                    <a:lnTo>
                      <a:pt x="585" y="38"/>
                    </a:lnTo>
                    <a:lnTo>
                      <a:pt x="585" y="38"/>
                    </a:lnTo>
                    <a:close/>
                    <a:moveTo>
                      <a:pt x="532" y="48"/>
                    </a:moveTo>
                    <a:lnTo>
                      <a:pt x="525" y="48"/>
                    </a:lnTo>
                    <a:lnTo>
                      <a:pt x="497" y="54"/>
                    </a:lnTo>
                    <a:lnTo>
                      <a:pt x="497" y="54"/>
                    </a:lnTo>
                    <a:lnTo>
                      <a:pt x="497" y="54"/>
                    </a:lnTo>
                    <a:lnTo>
                      <a:pt x="497" y="54"/>
                    </a:lnTo>
                    <a:lnTo>
                      <a:pt x="503" y="57"/>
                    </a:lnTo>
                    <a:lnTo>
                      <a:pt x="525" y="67"/>
                    </a:lnTo>
                    <a:lnTo>
                      <a:pt x="551" y="76"/>
                    </a:lnTo>
                    <a:lnTo>
                      <a:pt x="551" y="76"/>
                    </a:lnTo>
                    <a:lnTo>
                      <a:pt x="563" y="76"/>
                    </a:lnTo>
                    <a:lnTo>
                      <a:pt x="573" y="76"/>
                    </a:lnTo>
                    <a:lnTo>
                      <a:pt x="576" y="76"/>
                    </a:lnTo>
                    <a:lnTo>
                      <a:pt x="604" y="73"/>
                    </a:lnTo>
                    <a:lnTo>
                      <a:pt x="604" y="73"/>
                    </a:lnTo>
                    <a:lnTo>
                      <a:pt x="604" y="70"/>
                    </a:lnTo>
                    <a:lnTo>
                      <a:pt x="604" y="70"/>
                    </a:lnTo>
                    <a:lnTo>
                      <a:pt x="598" y="67"/>
                    </a:lnTo>
                    <a:lnTo>
                      <a:pt x="576" y="60"/>
                    </a:lnTo>
                    <a:lnTo>
                      <a:pt x="551" y="51"/>
                    </a:lnTo>
                    <a:lnTo>
                      <a:pt x="551" y="51"/>
                    </a:lnTo>
                    <a:lnTo>
                      <a:pt x="532" y="48"/>
                    </a:lnTo>
                    <a:lnTo>
                      <a:pt x="532" y="48"/>
                    </a:lnTo>
                    <a:close/>
                    <a:moveTo>
                      <a:pt x="475" y="57"/>
                    </a:moveTo>
                    <a:lnTo>
                      <a:pt x="475" y="57"/>
                    </a:lnTo>
                    <a:lnTo>
                      <a:pt x="475" y="57"/>
                    </a:lnTo>
                    <a:lnTo>
                      <a:pt x="440" y="64"/>
                    </a:lnTo>
                    <a:lnTo>
                      <a:pt x="440" y="64"/>
                    </a:lnTo>
                    <a:lnTo>
                      <a:pt x="437" y="64"/>
                    </a:lnTo>
                    <a:lnTo>
                      <a:pt x="443" y="67"/>
                    </a:lnTo>
                    <a:lnTo>
                      <a:pt x="475" y="79"/>
                    </a:lnTo>
                    <a:lnTo>
                      <a:pt x="494" y="86"/>
                    </a:lnTo>
                    <a:lnTo>
                      <a:pt x="494" y="86"/>
                    </a:lnTo>
                    <a:lnTo>
                      <a:pt x="506" y="86"/>
                    </a:lnTo>
                    <a:lnTo>
                      <a:pt x="516" y="89"/>
                    </a:lnTo>
                    <a:lnTo>
                      <a:pt x="525" y="86"/>
                    </a:lnTo>
                    <a:lnTo>
                      <a:pt x="547" y="83"/>
                    </a:lnTo>
                    <a:lnTo>
                      <a:pt x="547" y="83"/>
                    </a:lnTo>
                    <a:lnTo>
                      <a:pt x="551" y="79"/>
                    </a:lnTo>
                    <a:lnTo>
                      <a:pt x="551" y="79"/>
                    </a:lnTo>
                    <a:lnTo>
                      <a:pt x="544" y="76"/>
                    </a:lnTo>
                    <a:lnTo>
                      <a:pt x="525" y="70"/>
                    </a:lnTo>
                    <a:lnTo>
                      <a:pt x="494" y="60"/>
                    </a:lnTo>
                    <a:lnTo>
                      <a:pt x="494" y="60"/>
                    </a:lnTo>
                    <a:lnTo>
                      <a:pt x="475" y="57"/>
                    </a:lnTo>
                    <a:lnTo>
                      <a:pt x="475" y="57"/>
                    </a:lnTo>
                    <a:close/>
                    <a:moveTo>
                      <a:pt x="424" y="67"/>
                    </a:moveTo>
                    <a:lnTo>
                      <a:pt x="424" y="67"/>
                    </a:lnTo>
                    <a:lnTo>
                      <a:pt x="415" y="67"/>
                    </a:lnTo>
                    <a:lnTo>
                      <a:pt x="380" y="73"/>
                    </a:lnTo>
                    <a:lnTo>
                      <a:pt x="380" y="73"/>
                    </a:lnTo>
                    <a:lnTo>
                      <a:pt x="377" y="76"/>
                    </a:lnTo>
                    <a:lnTo>
                      <a:pt x="383" y="79"/>
                    </a:lnTo>
                    <a:lnTo>
                      <a:pt x="424" y="92"/>
                    </a:lnTo>
                    <a:lnTo>
                      <a:pt x="433" y="95"/>
                    </a:lnTo>
                    <a:lnTo>
                      <a:pt x="433" y="95"/>
                    </a:lnTo>
                    <a:lnTo>
                      <a:pt x="446" y="98"/>
                    </a:lnTo>
                    <a:lnTo>
                      <a:pt x="456" y="98"/>
                    </a:lnTo>
                    <a:lnTo>
                      <a:pt x="475" y="95"/>
                    </a:lnTo>
                    <a:lnTo>
                      <a:pt x="490" y="92"/>
                    </a:lnTo>
                    <a:lnTo>
                      <a:pt x="490" y="92"/>
                    </a:lnTo>
                    <a:lnTo>
                      <a:pt x="490" y="92"/>
                    </a:lnTo>
                    <a:lnTo>
                      <a:pt x="490" y="89"/>
                    </a:lnTo>
                    <a:lnTo>
                      <a:pt x="484" y="86"/>
                    </a:lnTo>
                    <a:lnTo>
                      <a:pt x="475" y="83"/>
                    </a:lnTo>
                    <a:lnTo>
                      <a:pt x="433" y="70"/>
                    </a:lnTo>
                    <a:lnTo>
                      <a:pt x="433" y="70"/>
                    </a:lnTo>
                    <a:lnTo>
                      <a:pt x="424" y="67"/>
                    </a:lnTo>
                    <a:lnTo>
                      <a:pt x="424" y="67"/>
                    </a:lnTo>
                    <a:close/>
                    <a:moveTo>
                      <a:pt x="373" y="79"/>
                    </a:moveTo>
                    <a:lnTo>
                      <a:pt x="373" y="79"/>
                    </a:lnTo>
                    <a:lnTo>
                      <a:pt x="351" y="76"/>
                    </a:lnTo>
                    <a:lnTo>
                      <a:pt x="320" y="83"/>
                    </a:lnTo>
                    <a:lnTo>
                      <a:pt x="316" y="83"/>
                    </a:lnTo>
                    <a:lnTo>
                      <a:pt x="316" y="83"/>
                    </a:lnTo>
                    <a:lnTo>
                      <a:pt x="313" y="86"/>
                    </a:lnTo>
                    <a:lnTo>
                      <a:pt x="320" y="89"/>
                    </a:lnTo>
                    <a:lnTo>
                      <a:pt x="320" y="89"/>
                    </a:lnTo>
                    <a:lnTo>
                      <a:pt x="370" y="105"/>
                    </a:lnTo>
                    <a:lnTo>
                      <a:pt x="370" y="105"/>
                    </a:lnTo>
                    <a:lnTo>
                      <a:pt x="373" y="105"/>
                    </a:lnTo>
                    <a:lnTo>
                      <a:pt x="373" y="105"/>
                    </a:lnTo>
                    <a:lnTo>
                      <a:pt x="383" y="108"/>
                    </a:lnTo>
                    <a:lnTo>
                      <a:pt x="392" y="108"/>
                    </a:lnTo>
                    <a:lnTo>
                      <a:pt x="424" y="105"/>
                    </a:lnTo>
                    <a:lnTo>
                      <a:pt x="427" y="102"/>
                    </a:lnTo>
                    <a:lnTo>
                      <a:pt x="427" y="102"/>
                    </a:lnTo>
                    <a:lnTo>
                      <a:pt x="430" y="102"/>
                    </a:lnTo>
                    <a:lnTo>
                      <a:pt x="430" y="102"/>
                    </a:lnTo>
                    <a:lnTo>
                      <a:pt x="424" y="98"/>
                    </a:lnTo>
                    <a:lnTo>
                      <a:pt x="424" y="95"/>
                    </a:lnTo>
                    <a:lnTo>
                      <a:pt x="373" y="79"/>
                    </a:lnTo>
                    <a:lnTo>
                      <a:pt x="373" y="79"/>
                    </a:lnTo>
                    <a:lnTo>
                      <a:pt x="373" y="79"/>
                    </a:lnTo>
                    <a:lnTo>
                      <a:pt x="373" y="79"/>
                    </a:lnTo>
                    <a:close/>
                    <a:moveTo>
                      <a:pt x="288" y="89"/>
                    </a:moveTo>
                    <a:lnTo>
                      <a:pt x="269" y="92"/>
                    </a:lnTo>
                    <a:lnTo>
                      <a:pt x="250" y="92"/>
                    </a:lnTo>
                    <a:lnTo>
                      <a:pt x="250" y="92"/>
                    </a:lnTo>
                    <a:lnTo>
                      <a:pt x="250" y="95"/>
                    </a:lnTo>
                    <a:lnTo>
                      <a:pt x="256" y="98"/>
                    </a:lnTo>
                    <a:lnTo>
                      <a:pt x="269" y="105"/>
                    </a:lnTo>
                    <a:lnTo>
                      <a:pt x="307" y="117"/>
                    </a:lnTo>
                    <a:lnTo>
                      <a:pt x="307" y="117"/>
                    </a:lnTo>
                    <a:lnTo>
                      <a:pt x="323" y="121"/>
                    </a:lnTo>
                    <a:lnTo>
                      <a:pt x="323" y="121"/>
                    </a:lnTo>
                    <a:lnTo>
                      <a:pt x="329" y="121"/>
                    </a:lnTo>
                    <a:lnTo>
                      <a:pt x="367" y="114"/>
                    </a:lnTo>
                    <a:lnTo>
                      <a:pt x="367" y="114"/>
                    </a:lnTo>
                    <a:lnTo>
                      <a:pt x="367" y="111"/>
                    </a:lnTo>
                    <a:lnTo>
                      <a:pt x="367" y="111"/>
                    </a:lnTo>
                    <a:lnTo>
                      <a:pt x="361" y="108"/>
                    </a:lnTo>
                    <a:lnTo>
                      <a:pt x="320" y="95"/>
                    </a:lnTo>
                    <a:lnTo>
                      <a:pt x="310" y="89"/>
                    </a:lnTo>
                    <a:lnTo>
                      <a:pt x="310" y="89"/>
                    </a:lnTo>
                    <a:lnTo>
                      <a:pt x="297" y="89"/>
                    </a:lnTo>
                    <a:lnTo>
                      <a:pt x="288" y="89"/>
                    </a:lnTo>
                    <a:lnTo>
                      <a:pt x="288" y="89"/>
                    </a:lnTo>
                    <a:close/>
                    <a:moveTo>
                      <a:pt x="225" y="98"/>
                    </a:moveTo>
                    <a:lnTo>
                      <a:pt x="218" y="98"/>
                    </a:lnTo>
                    <a:lnTo>
                      <a:pt x="184" y="105"/>
                    </a:lnTo>
                    <a:lnTo>
                      <a:pt x="184" y="105"/>
                    </a:lnTo>
                    <a:lnTo>
                      <a:pt x="180" y="108"/>
                    </a:lnTo>
                    <a:lnTo>
                      <a:pt x="187" y="111"/>
                    </a:lnTo>
                    <a:lnTo>
                      <a:pt x="218" y="121"/>
                    </a:lnTo>
                    <a:lnTo>
                      <a:pt x="240" y="130"/>
                    </a:lnTo>
                    <a:lnTo>
                      <a:pt x="240" y="130"/>
                    </a:lnTo>
                    <a:lnTo>
                      <a:pt x="250" y="130"/>
                    </a:lnTo>
                    <a:lnTo>
                      <a:pt x="263" y="130"/>
                    </a:lnTo>
                    <a:lnTo>
                      <a:pt x="269" y="130"/>
                    </a:lnTo>
                    <a:lnTo>
                      <a:pt x="301" y="124"/>
                    </a:lnTo>
                    <a:lnTo>
                      <a:pt x="301" y="124"/>
                    </a:lnTo>
                    <a:lnTo>
                      <a:pt x="304" y="124"/>
                    </a:lnTo>
                    <a:lnTo>
                      <a:pt x="304" y="124"/>
                    </a:lnTo>
                    <a:lnTo>
                      <a:pt x="297" y="117"/>
                    </a:lnTo>
                    <a:lnTo>
                      <a:pt x="269" y="111"/>
                    </a:lnTo>
                    <a:lnTo>
                      <a:pt x="244" y="102"/>
                    </a:lnTo>
                    <a:lnTo>
                      <a:pt x="244" y="102"/>
                    </a:lnTo>
                    <a:lnTo>
                      <a:pt x="234" y="98"/>
                    </a:lnTo>
                    <a:lnTo>
                      <a:pt x="225" y="98"/>
                    </a:lnTo>
                    <a:lnTo>
                      <a:pt x="225" y="98"/>
                    </a:lnTo>
                    <a:close/>
                    <a:moveTo>
                      <a:pt x="168" y="111"/>
                    </a:moveTo>
                    <a:lnTo>
                      <a:pt x="168" y="111"/>
                    </a:lnTo>
                    <a:lnTo>
                      <a:pt x="155" y="108"/>
                    </a:lnTo>
                    <a:lnTo>
                      <a:pt x="117" y="114"/>
                    </a:lnTo>
                    <a:lnTo>
                      <a:pt x="114" y="117"/>
                    </a:lnTo>
                    <a:lnTo>
                      <a:pt x="114" y="117"/>
                    </a:lnTo>
                    <a:lnTo>
                      <a:pt x="111" y="117"/>
                    </a:lnTo>
                    <a:lnTo>
                      <a:pt x="117" y="121"/>
                    </a:lnTo>
                    <a:lnTo>
                      <a:pt x="117" y="121"/>
                    </a:lnTo>
                    <a:lnTo>
                      <a:pt x="117" y="121"/>
                    </a:lnTo>
                    <a:lnTo>
                      <a:pt x="168" y="140"/>
                    </a:lnTo>
                    <a:lnTo>
                      <a:pt x="171" y="140"/>
                    </a:lnTo>
                    <a:lnTo>
                      <a:pt x="171" y="140"/>
                    </a:lnTo>
                    <a:lnTo>
                      <a:pt x="180" y="143"/>
                    </a:lnTo>
                    <a:lnTo>
                      <a:pt x="193" y="143"/>
                    </a:lnTo>
                    <a:lnTo>
                      <a:pt x="218" y="140"/>
                    </a:lnTo>
                    <a:lnTo>
                      <a:pt x="231" y="136"/>
                    </a:lnTo>
                    <a:lnTo>
                      <a:pt x="231" y="136"/>
                    </a:lnTo>
                    <a:lnTo>
                      <a:pt x="234" y="136"/>
                    </a:lnTo>
                    <a:lnTo>
                      <a:pt x="234" y="133"/>
                    </a:lnTo>
                    <a:lnTo>
                      <a:pt x="228" y="130"/>
                    </a:lnTo>
                    <a:lnTo>
                      <a:pt x="218" y="127"/>
                    </a:lnTo>
                    <a:lnTo>
                      <a:pt x="177" y="111"/>
                    </a:lnTo>
                    <a:lnTo>
                      <a:pt x="177" y="111"/>
                    </a:lnTo>
                    <a:lnTo>
                      <a:pt x="168" y="111"/>
                    </a:lnTo>
                    <a:lnTo>
                      <a:pt x="168" y="111"/>
                    </a:lnTo>
                    <a:close/>
                    <a:moveTo>
                      <a:pt x="158" y="143"/>
                    </a:moveTo>
                    <a:lnTo>
                      <a:pt x="117" y="127"/>
                    </a:lnTo>
                    <a:lnTo>
                      <a:pt x="104" y="124"/>
                    </a:lnTo>
                    <a:lnTo>
                      <a:pt x="104" y="124"/>
                    </a:lnTo>
                    <a:lnTo>
                      <a:pt x="95" y="121"/>
                    </a:lnTo>
                    <a:lnTo>
                      <a:pt x="82" y="121"/>
                    </a:lnTo>
                    <a:lnTo>
                      <a:pt x="63" y="124"/>
                    </a:lnTo>
                    <a:lnTo>
                      <a:pt x="41" y="127"/>
                    </a:lnTo>
                    <a:lnTo>
                      <a:pt x="41" y="127"/>
                    </a:lnTo>
                    <a:lnTo>
                      <a:pt x="38" y="130"/>
                    </a:lnTo>
                    <a:lnTo>
                      <a:pt x="44" y="133"/>
                    </a:lnTo>
                    <a:lnTo>
                      <a:pt x="66" y="143"/>
                    </a:lnTo>
                    <a:lnTo>
                      <a:pt x="98" y="152"/>
                    </a:lnTo>
                    <a:lnTo>
                      <a:pt x="98" y="152"/>
                    </a:lnTo>
                    <a:lnTo>
                      <a:pt x="117" y="155"/>
                    </a:lnTo>
                    <a:lnTo>
                      <a:pt x="117" y="155"/>
                    </a:lnTo>
                    <a:lnTo>
                      <a:pt x="120" y="155"/>
                    </a:lnTo>
                    <a:lnTo>
                      <a:pt x="161" y="149"/>
                    </a:lnTo>
                    <a:lnTo>
                      <a:pt x="161" y="149"/>
                    </a:lnTo>
                    <a:lnTo>
                      <a:pt x="165" y="149"/>
                    </a:lnTo>
                    <a:lnTo>
                      <a:pt x="165" y="146"/>
                    </a:lnTo>
                    <a:lnTo>
                      <a:pt x="158" y="143"/>
                    </a:lnTo>
                    <a:lnTo>
                      <a:pt x="158" y="143"/>
                    </a:lnTo>
                    <a:close/>
                    <a:moveTo>
                      <a:pt x="278" y="177"/>
                    </a:moveTo>
                    <a:lnTo>
                      <a:pt x="278" y="177"/>
                    </a:lnTo>
                    <a:lnTo>
                      <a:pt x="282" y="177"/>
                    </a:lnTo>
                    <a:lnTo>
                      <a:pt x="282" y="174"/>
                    </a:lnTo>
                    <a:lnTo>
                      <a:pt x="275" y="171"/>
                    </a:lnTo>
                    <a:lnTo>
                      <a:pt x="269" y="168"/>
                    </a:lnTo>
                    <a:lnTo>
                      <a:pt x="222" y="152"/>
                    </a:lnTo>
                    <a:lnTo>
                      <a:pt x="222" y="152"/>
                    </a:lnTo>
                    <a:lnTo>
                      <a:pt x="218" y="152"/>
                    </a:lnTo>
                    <a:lnTo>
                      <a:pt x="218" y="152"/>
                    </a:lnTo>
                    <a:lnTo>
                      <a:pt x="209" y="149"/>
                    </a:lnTo>
                    <a:lnTo>
                      <a:pt x="199" y="149"/>
                    </a:lnTo>
                    <a:lnTo>
                      <a:pt x="168" y="155"/>
                    </a:lnTo>
                    <a:lnTo>
                      <a:pt x="133" y="162"/>
                    </a:lnTo>
                    <a:lnTo>
                      <a:pt x="133" y="162"/>
                    </a:lnTo>
                    <a:lnTo>
                      <a:pt x="130" y="162"/>
                    </a:lnTo>
                    <a:lnTo>
                      <a:pt x="130" y="165"/>
                    </a:lnTo>
                    <a:lnTo>
                      <a:pt x="136" y="168"/>
                    </a:lnTo>
                    <a:lnTo>
                      <a:pt x="168" y="181"/>
                    </a:lnTo>
                    <a:lnTo>
                      <a:pt x="190" y="187"/>
                    </a:lnTo>
                    <a:lnTo>
                      <a:pt x="190" y="187"/>
                    </a:lnTo>
                    <a:lnTo>
                      <a:pt x="203" y="190"/>
                    </a:lnTo>
                    <a:lnTo>
                      <a:pt x="212" y="190"/>
                    </a:lnTo>
                    <a:lnTo>
                      <a:pt x="218" y="190"/>
                    </a:lnTo>
                    <a:lnTo>
                      <a:pt x="269" y="181"/>
                    </a:lnTo>
                    <a:lnTo>
                      <a:pt x="278" y="177"/>
                    </a:lnTo>
                    <a:close/>
                    <a:moveTo>
                      <a:pt x="269" y="165"/>
                    </a:moveTo>
                    <a:lnTo>
                      <a:pt x="285" y="168"/>
                    </a:lnTo>
                    <a:lnTo>
                      <a:pt x="285" y="168"/>
                    </a:lnTo>
                    <a:lnTo>
                      <a:pt x="297" y="171"/>
                    </a:lnTo>
                    <a:lnTo>
                      <a:pt x="307" y="171"/>
                    </a:lnTo>
                    <a:lnTo>
                      <a:pt x="323" y="168"/>
                    </a:lnTo>
                    <a:lnTo>
                      <a:pt x="345" y="165"/>
                    </a:lnTo>
                    <a:lnTo>
                      <a:pt x="345" y="165"/>
                    </a:lnTo>
                    <a:lnTo>
                      <a:pt x="348" y="165"/>
                    </a:lnTo>
                    <a:lnTo>
                      <a:pt x="348" y="162"/>
                    </a:lnTo>
                    <a:lnTo>
                      <a:pt x="342" y="159"/>
                    </a:lnTo>
                    <a:lnTo>
                      <a:pt x="323" y="152"/>
                    </a:lnTo>
                    <a:lnTo>
                      <a:pt x="288" y="140"/>
                    </a:lnTo>
                    <a:lnTo>
                      <a:pt x="288" y="140"/>
                    </a:lnTo>
                    <a:lnTo>
                      <a:pt x="269" y="136"/>
                    </a:lnTo>
                    <a:lnTo>
                      <a:pt x="269" y="136"/>
                    </a:lnTo>
                    <a:lnTo>
                      <a:pt x="266" y="136"/>
                    </a:lnTo>
                    <a:lnTo>
                      <a:pt x="228" y="143"/>
                    </a:lnTo>
                    <a:lnTo>
                      <a:pt x="228" y="143"/>
                    </a:lnTo>
                    <a:lnTo>
                      <a:pt x="225" y="146"/>
                    </a:lnTo>
                    <a:lnTo>
                      <a:pt x="225" y="146"/>
                    </a:lnTo>
                    <a:lnTo>
                      <a:pt x="231" y="149"/>
                    </a:lnTo>
                    <a:lnTo>
                      <a:pt x="269" y="165"/>
                    </a:lnTo>
                    <a:close/>
                    <a:moveTo>
                      <a:pt x="354" y="127"/>
                    </a:moveTo>
                    <a:lnTo>
                      <a:pt x="354" y="127"/>
                    </a:lnTo>
                    <a:lnTo>
                      <a:pt x="345" y="124"/>
                    </a:lnTo>
                    <a:lnTo>
                      <a:pt x="332" y="124"/>
                    </a:lnTo>
                    <a:lnTo>
                      <a:pt x="323" y="127"/>
                    </a:lnTo>
                    <a:lnTo>
                      <a:pt x="294" y="133"/>
                    </a:lnTo>
                    <a:lnTo>
                      <a:pt x="294" y="133"/>
                    </a:lnTo>
                    <a:lnTo>
                      <a:pt x="291" y="133"/>
                    </a:lnTo>
                    <a:lnTo>
                      <a:pt x="291" y="133"/>
                    </a:lnTo>
                    <a:lnTo>
                      <a:pt x="297" y="136"/>
                    </a:lnTo>
                    <a:lnTo>
                      <a:pt x="323" y="146"/>
                    </a:lnTo>
                    <a:lnTo>
                      <a:pt x="351" y="155"/>
                    </a:lnTo>
                    <a:lnTo>
                      <a:pt x="351" y="155"/>
                    </a:lnTo>
                    <a:lnTo>
                      <a:pt x="364" y="159"/>
                    </a:lnTo>
                    <a:lnTo>
                      <a:pt x="373" y="159"/>
                    </a:lnTo>
                    <a:lnTo>
                      <a:pt x="373" y="159"/>
                    </a:lnTo>
                    <a:lnTo>
                      <a:pt x="373" y="159"/>
                    </a:lnTo>
                    <a:lnTo>
                      <a:pt x="411" y="152"/>
                    </a:lnTo>
                    <a:lnTo>
                      <a:pt x="411" y="152"/>
                    </a:lnTo>
                    <a:lnTo>
                      <a:pt x="415" y="152"/>
                    </a:lnTo>
                    <a:lnTo>
                      <a:pt x="415" y="149"/>
                    </a:lnTo>
                    <a:lnTo>
                      <a:pt x="408" y="146"/>
                    </a:lnTo>
                    <a:lnTo>
                      <a:pt x="373" y="133"/>
                    </a:lnTo>
                    <a:lnTo>
                      <a:pt x="354" y="127"/>
                    </a:lnTo>
                    <a:close/>
                    <a:moveTo>
                      <a:pt x="424" y="146"/>
                    </a:moveTo>
                    <a:lnTo>
                      <a:pt x="424" y="146"/>
                    </a:lnTo>
                    <a:lnTo>
                      <a:pt x="440" y="146"/>
                    </a:lnTo>
                    <a:lnTo>
                      <a:pt x="475" y="140"/>
                    </a:lnTo>
                    <a:lnTo>
                      <a:pt x="475" y="140"/>
                    </a:lnTo>
                    <a:lnTo>
                      <a:pt x="475" y="140"/>
                    </a:lnTo>
                    <a:lnTo>
                      <a:pt x="478" y="140"/>
                    </a:lnTo>
                    <a:lnTo>
                      <a:pt x="475" y="136"/>
                    </a:lnTo>
                    <a:lnTo>
                      <a:pt x="475" y="136"/>
                    </a:lnTo>
                    <a:lnTo>
                      <a:pt x="471" y="133"/>
                    </a:lnTo>
                    <a:lnTo>
                      <a:pt x="424" y="117"/>
                    </a:lnTo>
                    <a:lnTo>
                      <a:pt x="418" y="117"/>
                    </a:lnTo>
                    <a:lnTo>
                      <a:pt x="418" y="117"/>
                    </a:lnTo>
                    <a:lnTo>
                      <a:pt x="408" y="114"/>
                    </a:lnTo>
                    <a:lnTo>
                      <a:pt x="399" y="114"/>
                    </a:lnTo>
                    <a:lnTo>
                      <a:pt x="373" y="117"/>
                    </a:lnTo>
                    <a:lnTo>
                      <a:pt x="361" y="121"/>
                    </a:lnTo>
                    <a:lnTo>
                      <a:pt x="361" y="121"/>
                    </a:lnTo>
                    <a:lnTo>
                      <a:pt x="358" y="121"/>
                    </a:lnTo>
                    <a:lnTo>
                      <a:pt x="358" y="124"/>
                    </a:lnTo>
                    <a:lnTo>
                      <a:pt x="364" y="127"/>
                    </a:lnTo>
                    <a:lnTo>
                      <a:pt x="373" y="130"/>
                    </a:lnTo>
                    <a:lnTo>
                      <a:pt x="418" y="146"/>
                    </a:lnTo>
                    <a:lnTo>
                      <a:pt x="418" y="146"/>
                    </a:lnTo>
                    <a:lnTo>
                      <a:pt x="424" y="146"/>
                    </a:lnTo>
                    <a:lnTo>
                      <a:pt x="424" y="146"/>
                    </a:lnTo>
                    <a:close/>
                    <a:moveTo>
                      <a:pt x="503" y="136"/>
                    </a:moveTo>
                    <a:lnTo>
                      <a:pt x="525" y="130"/>
                    </a:lnTo>
                    <a:lnTo>
                      <a:pt x="538" y="130"/>
                    </a:lnTo>
                    <a:lnTo>
                      <a:pt x="538" y="130"/>
                    </a:lnTo>
                    <a:lnTo>
                      <a:pt x="541" y="127"/>
                    </a:lnTo>
                    <a:lnTo>
                      <a:pt x="541" y="127"/>
                    </a:lnTo>
                    <a:lnTo>
                      <a:pt x="532" y="124"/>
                    </a:lnTo>
                    <a:lnTo>
                      <a:pt x="525" y="121"/>
                    </a:lnTo>
                    <a:lnTo>
                      <a:pt x="481" y="105"/>
                    </a:lnTo>
                    <a:lnTo>
                      <a:pt x="481" y="105"/>
                    </a:lnTo>
                    <a:lnTo>
                      <a:pt x="475" y="105"/>
                    </a:lnTo>
                    <a:lnTo>
                      <a:pt x="475" y="105"/>
                    </a:lnTo>
                    <a:lnTo>
                      <a:pt x="459" y="102"/>
                    </a:lnTo>
                    <a:lnTo>
                      <a:pt x="424" y="108"/>
                    </a:lnTo>
                    <a:lnTo>
                      <a:pt x="424" y="108"/>
                    </a:lnTo>
                    <a:lnTo>
                      <a:pt x="424" y="108"/>
                    </a:lnTo>
                    <a:lnTo>
                      <a:pt x="424" y="108"/>
                    </a:lnTo>
                    <a:lnTo>
                      <a:pt x="421" y="111"/>
                    </a:lnTo>
                    <a:lnTo>
                      <a:pt x="424" y="111"/>
                    </a:lnTo>
                    <a:lnTo>
                      <a:pt x="424" y="111"/>
                    </a:lnTo>
                    <a:lnTo>
                      <a:pt x="427" y="114"/>
                    </a:lnTo>
                    <a:lnTo>
                      <a:pt x="475" y="130"/>
                    </a:lnTo>
                    <a:lnTo>
                      <a:pt x="481" y="133"/>
                    </a:lnTo>
                    <a:lnTo>
                      <a:pt x="481" y="133"/>
                    </a:lnTo>
                    <a:lnTo>
                      <a:pt x="494" y="136"/>
                    </a:lnTo>
                    <a:lnTo>
                      <a:pt x="503" y="136"/>
                    </a:lnTo>
                    <a:lnTo>
                      <a:pt x="503" y="136"/>
                    </a:lnTo>
                    <a:close/>
                    <a:moveTo>
                      <a:pt x="563" y="124"/>
                    </a:moveTo>
                    <a:lnTo>
                      <a:pt x="579" y="121"/>
                    </a:lnTo>
                    <a:lnTo>
                      <a:pt x="595" y="117"/>
                    </a:lnTo>
                    <a:lnTo>
                      <a:pt x="595" y="117"/>
                    </a:lnTo>
                    <a:lnTo>
                      <a:pt x="598" y="117"/>
                    </a:lnTo>
                    <a:lnTo>
                      <a:pt x="598" y="114"/>
                    </a:lnTo>
                    <a:lnTo>
                      <a:pt x="592" y="111"/>
                    </a:lnTo>
                    <a:lnTo>
                      <a:pt x="579" y="108"/>
                    </a:lnTo>
                    <a:lnTo>
                      <a:pt x="541" y="95"/>
                    </a:lnTo>
                    <a:lnTo>
                      <a:pt x="541" y="95"/>
                    </a:lnTo>
                    <a:lnTo>
                      <a:pt x="525" y="92"/>
                    </a:lnTo>
                    <a:lnTo>
                      <a:pt x="525" y="92"/>
                    </a:lnTo>
                    <a:lnTo>
                      <a:pt x="519" y="92"/>
                    </a:lnTo>
                    <a:lnTo>
                      <a:pt x="484" y="98"/>
                    </a:lnTo>
                    <a:lnTo>
                      <a:pt x="484" y="98"/>
                    </a:lnTo>
                    <a:lnTo>
                      <a:pt x="484" y="98"/>
                    </a:lnTo>
                    <a:lnTo>
                      <a:pt x="484" y="102"/>
                    </a:lnTo>
                    <a:lnTo>
                      <a:pt x="490" y="105"/>
                    </a:lnTo>
                    <a:lnTo>
                      <a:pt x="525" y="117"/>
                    </a:lnTo>
                    <a:lnTo>
                      <a:pt x="541" y="121"/>
                    </a:lnTo>
                    <a:lnTo>
                      <a:pt x="541" y="121"/>
                    </a:lnTo>
                    <a:lnTo>
                      <a:pt x="554" y="124"/>
                    </a:lnTo>
                    <a:lnTo>
                      <a:pt x="563" y="124"/>
                    </a:lnTo>
                    <a:lnTo>
                      <a:pt x="563" y="124"/>
                    </a:lnTo>
                    <a:close/>
                    <a:moveTo>
                      <a:pt x="620" y="114"/>
                    </a:moveTo>
                    <a:lnTo>
                      <a:pt x="630" y="111"/>
                    </a:lnTo>
                    <a:lnTo>
                      <a:pt x="652" y="108"/>
                    </a:lnTo>
                    <a:lnTo>
                      <a:pt x="652" y="108"/>
                    </a:lnTo>
                    <a:lnTo>
                      <a:pt x="655" y="105"/>
                    </a:lnTo>
                    <a:lnTo>
                      <a:pt x="655" y="105"/>
                    </a:lnTo>
                    <a:lnTo>
                      <a:pt x="649" y="102"/>
                    </a:lnTo>
                    <a:lnTo>
                      <a:pt x="630" y="95"/>
                    </a:lnTo>
                    <a:lnTo>
                      <a:pt x="598" y="86"/>
                    </a:lnTo>
                    <a:lnTo>
                      <a:pt x="598" y="86"/>
                    </a:lnTo>
                    <a:lnTo>
                      <a:pt x="585" y="83"/>
                    </a:lnTo>
                    <a:lnTo>
                      <a:pt x="576" y="83"/>
                    </a:lnTo>
                    <a:lnTo>
                      <a:pt x="576" y="83"/>
                    </a:lnTo>
                    <a:lnTo>
                      <a:pt x="576" y="83"/>
                    </a:lnTo>
                    <a:lnTo>
                      <a:pt x="544" y="89"/>
                    </a:lnTo>
                    <a:lnTo>
                      <a:pt x="544" y="89"/>
                    </a:lnTo>
                    <a:lnTo>
                      <a:pt x="541" y="89"/>
                    </a:lnTo>
                    <a:lnTo>
                      <a:pt x="541" y="89"/>
                    </a:lnTo>
                    <a:lnTo>
                      <a:pt x="547" y="92"/>
                    </a:lnTo>
                    <a:lnTo>
                      <a:pt x="579" y="102"/>
                    </a:lnTo>
                    <a:lnTo>
                      <a:pt x="601" y="111"/>
                    </a:lnTo>
                    <a:lnTo>
                      <a:pt x="601" y="111"/>
                    </a:lnTo>
                    <a:lnTo>
                      <a:pt x="611" y="114"/>
                    </a:lnTo>
                    <a:lnTo>
                      <a:pt x="620" y="114"/>
                    </a:lnTo>
                    <a:lnTo>
                      <a:pt x="620" y="114"/>
                    </a:lnTo>
                    <a:close/>
                    <a:moveTo>
                      <a:pt x="677" y="102"/>
                    </a:moveTo>
                    <a:lnTo>
                      <a:pt x="680" y="102"/>
                    </a:lnTo>
                    <a:lnTo>
                      <a:pt x="709" y="95"/>
                    </a:lnTo>
                    <a:lnTo>
                      <a:pt x="709" y="95"/>
                    </a:lnTo>
                    <a:lnTo>
                      <a:pt x="709" y="95"/>
                    </a:lnTo>
                    <a:lnTo>
                      <a:pt x="709" y="95"/>
                    </a:lnTo>
                    <a:lnTo>
                      <a:pt x="702" y="92"/>
                    </a:lnTo>
                    <a:lnTo>
                      <a:pt x="680" y="83"/>
                    </a:lnTo>
                    <a:lnTo>
                      <a:pt x="652" y="76"/>
                    </a:lnTo>
                    <a:lnTo>
                      <a:pt x="652" y="76"/>
                    </a:lnTo>
                    <a:lnTo>
                      <a:pt x="642" y="73"/>
                    </a:lnTo>
                    <a:lnTo>
                      <a:pt x="633" y="73"/>
                    </a:lnTo>
                    <a:lnTo>
                      <a:pt x="630" y="73"/>
                    </a:lnTo>
                    <a:lnTo>
                      <a:pt x="601" y="79"/>
                    </a:lnTo>
                    <a:lnTo>
                      <a:pt x="601" y="79"/>
                    </a:lnTo>
                    <a:lnTo>
                      <a:pt x="598" y="79"/>
                    </a:lnTo>
                    <a:lnTo>
                      <a:pt x="598" y="79"/>
                    </a:lnTo>
                    <a:lnTo>
                      <a:pt x="604" y="83"/>
                    </a:lnTo>
                    <a:lnTo>
                      <a:pt x="630" y="92"/>
                    </a:lnTo>
                    <a:lnTo>
                      <a:pt x="658" y="98"/>
                    </a:lnTo>
                    <a:lnTo>
                      <a:pt x="658" y="98"/>
                    </a:lnTo>
                    <a:lnTo>
                      <a:pt x="668" y="102"/>
                    </a:lnTo>
                    <a:lnTo>
                      <a:pt x="677" y="102"/>
                    </a:lnTo>
                    <a:lnTo>
                      <a:pt x="677" y="102"/>
                    </a:lnTo>
                    <a:close/>
                    <a:moveTo>
                      <a:pt x="731" y="92"/>
                    </a:moveTo>
                    <a:lnTo>
                      <a:pt x="731" y="92"/>
                    </a:lnTo>
                    <a:lnTo>
                      <a:pt x="763" y="86"/>
                    </a:lnTo>
                    <a:lnTo>
                      <a:pt x="763" y="86"/>
                    </a:lnTo>
                    <a:lnTo>
                      <a:pt x="763" y="86"/>
                    </a:lnTo>
                    <a:lnTo>
                      <a:pt x="763" y="86"/>
                    </a:lnTo>
                    <a:lnTo>
                      <a:pt x="756" y="83"/>
                    </a:lnTo>
                    <a:lnTo>
                      <a:pt x="731" y="73"/>
                    </a:lnTo>
                    <a:lnTo>
                      <a:pt x="706" y="67"/>
                    </a:lnTo>
                    <a:lnTo>
                      <a:pt x="706" y="67"/>
                    </a:lnTo>
                    <a:lnTo>
                      <a:pt x="687" y="64"/>
                    </a:lnTo>
                    <a:lnTo>
                      <a:pt x="680" y="64"/>
                    </a:lnTo>
                    <a:lnTo>
                      <a:pt x="655" y="67"/>
                    </a:lnTo>
                    <a:lnTo>
                      <a:pt x="655" y="67"/>
                    </a:lnTo>
                    <a:lnTo>
                      <a:pt x="655" y="70"/>
                    </a:lnTo>
                    <a:lnTo>
                      <a:pt x="655" y="70"/>
                    </a:lnTo>
                    <a:lnTo>
                      <a:pt x="661" y="73"/>
                    </a:lnTo>
                    <a:lnTo>
                      <a:pt x="680" y="79"/>
                    </a:lnTo>
                    <a:lnTo>
                      <a:pt x="712" y="89"/>
                    </a:lnTo>
                    <a:lnTo>
                      <a:pt x="712" y="89"/>
                    </a:lnTo>
                    <a:lnTo>
                      <a:pt x="721" y="92"/>
                    </a:lnTo>
                    <a:lnTo>
                      <a:pt x="731" y="92"/>
                    </a:lnTo>
                    <a:lnTo>
                      <a:pt x="731" y="92"/>
                    </a:lnTo>
                    <a:close/>
                    <a:moveTo>
                      <a:pt x="782" y="83"/>
                    </a:moveTo>
                    <a:lnTo>
                      <a:pt x="782" y="83"/>
                    </a:lnTo>
                    <a:lnTo>
                      <a:pt x="785" y="83"/>
                    </a:lnTo>
                    <a:lnTo>
                      <a:pt x="813" y="76"/>
                    </a:lnTo>
                    <a:lnTo>
                      <a:pt x="813" y="76"/>
                    </a:lnTo>
                    <a:lnTo>
                      <a:pt x="813" y="76"/>
                    </a:lnTo>
                    <a:lnTo>
                      <a:pt x="813" y="76"/>
                    </a:lnTo>
                    <a:lnTo>
                      <a:pt x="807" y="73"/>
                    </a:lnTo>
                    <a:lnTo>
                      <a:pt x="782" y="64"/>
                    </a:lnTo>
                    <a:lnTo>
                      <a:pt x="756" y="57"/>
                    </a:lnTo>
                    <a:lnTo>
                      <a:pt x="756" y="57"/>
                    </a:lnTo>
                    <a:lnTo>
                      <a:pt x="737" y="54"/>
                    </a:lnTo>
                    <a:lnTo>
                      <a:pt x="731" y="54"/>
                    </a:lnTo>
                    <a:lnTo>
                      <a:pt x="709" y="60"/>
                    </a:lnTo>
                    <a:lnTo>
                      <a:pt x="709" y="60"/>
                    </a:lnTo>
                    <a:lnTo>
                      <a:pt x="706" y="60"/>
                    </a:lnTo>
                    <a:lnTo>
                      <a:pt x="709" y="60"/>
                    </a:lnTo>
                    <a:lnTo>
                      <a:pt x="715" y="64"/>
                    </a:lnTo>
                    <a:lnTo>
                      <a:pt x="731" y="70"/>
                    </a:lnTo>
                    <a:lnTo>
                      <a:pt x="763" y="79"/>
                    </a:lnTo>
                    <a:lnTo>
                      <a:pt x="763" y="79"/>
                    </a:lnTo>
                    <a:lnTo>
                      <a:pt x="782" y="83"/>
                    </a:lnTo>
                    <a:lnTo>
                      <a:pt x="782" y="83"/>
                    </a:lnTo>
                    <a:close/>
                    <a:moveTo>
                      <a:pt x="832" y="73"/>
                    </a:moveTo>
                    <a:lnTo>
                      <a:pt x="832" y="73"/>
                    </a:lnTo>
                    <a:lnTo>
                      <a:pt x="861" y="67"/>
                    </a:lnTo>
                    <a:lnTo>
                      <a:pt x="861" y="67"/>
                    </a:lnTo>
                    <a:lnTo>
                      <a:pt x="864" y="67"/>
                    </a:lnTo>
                    <a:lnTo>
                      <a:pt x="864" y="67"/>
                    </a:lnTo>
                    <a:lnTo>
                      <a:pt x="857" y="64"/>
                    </a:lnTo>
                    <a:lnTo>
                      <a:pt x="832" y="54"/>
                    </a:lnTo>
                    <a:lnTo>
                      <a:pt x="807" y="48"/>
                    </a:lnTo>
                    <a:lnTo>
                      <a:pt x="807" y="48"/>
                    </a:lnTo>
                    <a:lnTo>
                      <a:pt x="788" y="45"/>
                    </a:lnTo>
                    <a:lnTo>
                      <a:pt x="782" y="45"/>
                    </a:lnTo>
                    <a:lnTo>
                      <a:pt x="759" y="51"/>
                    </a:lnTo>
                    <a:lnTo>
                      <a:pt x="759" y="51"/>
                    </a:lnTo>
                    <a:lnTo>
                      <a:pt x="759" y="51"/>
                    </a:lnTo>
                    <a:lnTo>
                      <a:pt x="759" y="51"/>
                    </a:lnTo>
                    <a:lnTo>
                      <a:pt x="766" y="54"/>
                    </a:lnTo>
                    <a:lnTo>
                      <a:pt x="782" y="60"/>
                    </a:lnTo>
                    <a:lnTo>
                      <a:pt x="813" y="70"/>
                    </a:lnTo>
                    <a:lnTo>
                      <a:pt x="813" y="70"/>
                    </a:lnTo>
                    <a:lnTo>
                      <a:pt x="832" y="73"/>
                    </a:lnTo>
                    <a:lnTo>
                      <a:pt x="832" y="73"/>
                    </a:lnTo>
                    <a:close/>
                    <a:moveTo>
                      <a:pt x="813" y="45"/>
                    </a:moveTo>
                    <a:lnTo>
                      <a:pt x="832" y="51"/>
                    </a:lnTo>
                    <a:lnTo>
                      <a:pt x="864" y="60"/>
                    </a:lnTo>
                    <a:lnTo>
                      <a:pt x="864" y="60"/>
                    </a:lnTo>
                    <a:lnTo>
                      <a:pt x="883" y="64"/>
                    </a:lnTo>
                    <a:lnTo>
                      <a:pt x="886" y="64"/>
                    </a:lnTo>
                    <a:lnTo>
                      <a:pt x="908" y="57"/>
                    </a:lnTo>
                    <a:lnTo>
                      <a:pt x="908" y="57"/>
                    </a:lnTo>
                    <a:lnTo>
                      <a:pt x="911" y="57"/>
                    </a:lnTo>
                    <a:lnTo>
                      <a:pt x="911" y="57"/>
                    </a:lnTo>
                    <a:lnTo>
                      <a:pt x="905" y="54"/>
                    </a:lnTo>
                    <a:lnTo>
                      <a:pt x="886" y="48"/>
                    </a:lnTo>
                    <a:lnTo>
                      <a:pt x="854" y="38"/>
                    </a:lnTo>
                    <a:lnTo>
                      <a:pt x="854" y="38"/>
                    </a:lnTo>
                    <a:lnTo>
                      <a:pt x="838" y="35"/>
                    </a:lnTo>
                    <a:lnTo>
                      <a:pt x="832" y="38"/>
                    </a:lnTo>
                    <a:lnTo>
                      <a:pt x="810" y="41"/>
                    </a:lnTo>
                    <a:lnTo>
                      <a:pt x="810" y="41"/>
                    </a:lnTo>
                    <a:lnTo>
                      <a:pt x="807" y="41"/>
                    </a:lnTo>
                    <a:lnTo>
                      <a:pt x="807" y="45"/>
                    </a:lnTo>
                    <a:lnTo>
                      <a:pt x="813" y="45"/>
                    </a:lnTo>
                    <a:lnTo>
                      <a:pt x="813" y="45"/>
                    </a:lnTo>
                    <a:close/>
                    <a:moveTo>
                      <a:pt x="905" y="73"/>
                    </a:moveTo>
                    <a:lnTo>
                      <a:pt x="937" y="83"/>
                    </a:lnTo>
                    <a:lnTo>
                      <a:pt x="956" y="89"/>
                    </a:lnTo>
                    <a:lnTo>
                      <a:pt x="956" y="89"/>
                    </a:lnTo>
                    <a:lnTo>
                      <a:pt x="971" y="92"/>
                    </a:lnTo>
                    <a:lnTo>
                      <a:pt x="987" y="89"/>
                    </a:lnTo>
                    <a:lnTo>
                      <a:pt x="1000" y="86"/>
                    </a:lnTo>
                    <a:lnTo>
                      <a:pt x="1000" y="86"/>
                    </a:lnTo>
                    <a:lnTo>
                      <a:pt x="1000" y="86"/>
                    </a:lnTo>
                    <a:lnTo>
                      <a:pt x="1000" y="86"/>
                    </a:lnTo>
                    <a:lnTo>
                      <a:pt x="994" y="83"/>
                    </a:lnTo>
                    <a:lnTo>
                      <a:pt x="987" y="79"/>
                    </a:lnTo>
                    <a:lnTo>
                      <a:pt x="943" y="67"/>
                    </a:lnTo>
                    <a:lnTo>
                      <a:pt x="943" y="67"/>
                    </a:lnTo>
                    <a:lnTo>
                      <a:pt x="937" y="64"/>
                    </a:lnTo>
                    <a:lnTo>
                      <a:pt x="937" y="64"/>
                    </a:lnTo>
                    <a:lnTo>
                      <a:pt x="924" y="64"/>
                    </a:lnTo>
                    <a:lnTo>
                      <a:pt x="899" y="70"/>
                    </a:lnTo>
                    <a:lnTo>
                      <a:pt x="899" y="70"/>
                    </a:lnTo>
                    <a:lnTo>
                      <a:pt x="895" y="70"/>
                    </a:lnTo>
                    <a:lnTo>
                      <a:pt x="895" y="70"/>
                    </a:lnTo>
                    <a:lnTo>
                      <a:pt x="905" y="73"/>
                    </a:lnTo>
                    <a:lnTo>
                      <a:pt x="905" y="73"/>
                    </a:lnTo>
                    <a:close/>
                    <a:moveTo>
                      <a:pt x="924" y="102"/>
                    </a:moveTo>
                    <a:lnTo>
                      <a:pt x="937" y="98"/>
                    </a:lnTo>
                    <a:lnTo>
                      <a:pt x="952" y="95"/>
                    </a:lnTo>
                    <a:lnTo>
                      <a:pt x="952" y="95"/>
                    </a:lnTo>
                    <a:lnTo>
                      <a:pt x="952" y="95"/>
                    </a:lnTo>
                    <a:lnTo>
                      <a:pt x="952" y="95"/>
                    </a:lnTo>
                    <a:lnTo>
                      <a:pt x="946" y="92"/>
                    </a:lnTo>
                    <a:lnTo>
                      <a:pt x="937" y="89"/>
                    </a:lnTo>
                    <a:lnTo>
                      <a:pt x="895" y="76"/>
                    </a:lnTo>
                    <a:lnTo>
                      <a:pt x="895" y="76"/>
                    </a:lnTo>
                    <a:lnTo>
                      <a:pt x="886" y="73"/>
                    </a:lnTo>
                    <a:lnTo>
                      <a:pt x="886" y="73"/>
                    </a:lnTo>
                    <a:lnTo>
                      <a:pt x="876" y="73"/>
                    </a:lnTo>
                    <a:lnTo>
                      <a:pt x="848" y="79"/>
                    </a:lnTo>
                    <a:lnTo>
                      <a:pt x="848" y="79"/>
                    </a:lnTo>
                    <a:lnTo>
                      <a:pt x="845" y="79"/>
                    </a:lnTo>
                    <a:lnTo>
                      <a:pt x="848" y="79"/>
                    </a:lnTo>
                    <a:lnTo>
                      <a:pt x="854" y="83"/>
                    </a:lnTo>
                    <a:lnTo>
                      <a:pt x="886" y="92"/>
                    </a:lnTo>
                    <a:lnTo>
                      <a:pt x="905" y="98"/>
                    </a:lnTo>
                    <a:lnTo>
                      <a:pt x="905" y="98"/>
                    </a:lnTo>
                    <a:lnTo>
                      <a:pt x="924" y="102"/>
                    </a:lnTo>
                    <a:lnTo>
                      <a:pt x="924" y="102"/>
                    </a:lnTo>
                    <a:close/>
                    <a:moveTo>
                      <a:pt x="873" y="111"/>
                    </a:moveTo>
                    <a:lnTo>
                      <a:pt x="886" y="111"/>
                    </a:lnTo>
                    <a:lnTo>
                      <a:pt x="902" y="108"/>
                    </a:lnTo>
                    <a:lnTo>
                      <a:pt x="902" y="108"/>
                    </a:lnTo>
                    <a:lnTo>
                      <a:pt x="902" y="105"/>
                    </a:lnTo>
                    <a:lnTo>
                      <a:pt x="902" y="105"/>
                    </a:lnTo>
                    <a:lnTo>
                      <a:pt x="895" y="102"/>
                    </a:lnTo>
                    <a:lnTo>
                      <a:pt x="886" y="98"/>
                    </a:lnTo>
                    <a:lnTo>
                      <a:pt x="845" y="86"/>
                    </a:lnTo>
                    <a:lnTo>
                      <a:pt x="845" y="86"/>
                    </a:lnTo>
                    <a:lnTo>
                      <a:pt x="835" y="83"/>
                    </a:lnTo>
                    <a:lnTo>
                      <a:pt x="835" y="83"/>
                    </a:lnTo>
                    <a:lnTo>
                      <a:pt x="826" y="83"/>
                    </a:lnTo>
                    <a:lnTo>
                      <a:pt x="797" y="89"/>
                    </a:lnTo>
                    <a:lnTo>
                      <a:pt x="797" y="89"/>
                    </a:lnTo>
                    <a:lnTo>
                      <a:pt x="794" y="89"/>
                    </a:lnTo>
                    <a:lnTo>
                      <a:pt x="794" y="89"/>
                    </a:lnTo>
                    <a:lnTo>
                      <a:pt x="801" y="92"/>
                    </a:lnTo>
                    <a:lnTo>
                      <a:pt x="835" y="105"/>
                    </a:lnTo>
                    <a:lnTo>
                      <a:pt x="854" y="111"/>
                    </a:lnTo>
                    <a:lnTo>
                      <a:pt x="854" y="111"/>
                    </a:lnTo>
                    <a:lnTo>
                      <a:pt x="864" y="111"/>
                    </a:lnTo>
                    <a:lnTo>
                      <a:pt x="873" y="111"/>
                    </a:lnTo>
                    <a:lnTo>
                      <a:pt x="873" y="111"/>
                    </a:lnTo>
                    <a:close/>
                    <a:moveTo>
                      <a:pt x="820" y="124"/>
                    </a:moveTo>
                    <a:lnTo>
                      <a:pt x="835" y="121"/>
                    </a:lnTo>
                    <a:lnTo>
                      <a:pt x="851" y="117"/>
                    </a:lnTo>
                    <a:lnTo>
                      <a:pt x="851" y="117"/>
                    </a:lnTo>
                    <a:lnTo>
                      <a:pt x="851" y="117"/>
                    </a:lnTo>
                    <a:lnTo>
                      <a:pt x="851" y="114"/>
                    </a:lnTo>
                    <a:lnTo>
                      <a:pt x="845" y="111"/>
                    </a:lnTo>
                    <a:lnTo>
                      <a:pt x="835" y="108"/>
                    </a:lnTo>
                    <a:lnTo>
                      <a:pt x="791" y="95"/>
                    </a:lnTo>
                    <a:lnTo>
                      <a:pt x="791" y="95"/>
                    </a:lnTo>
                    <a:lnTo>
                      <a:pt x="782" y="92"/>
                    </a:lnTo>
                    <a:lnTo>
                      <a:pt x="782" y="92"/>
                    </a:lnTo>
                    <a:lnTo>
                      <a:pt x="772" y="92"/>
                    </a:lnTo>
                    <a:lnTo>
                      <a:pt x="744" y="98"/>
                    </a:lnTo>
                    <a:lnTo>
                      <a:pt x="744" y="98"/>
                    </a:lnTo>
                    <a:lnTo>
                      <a:pt x="740" y="98"/>
                    </a:lnTo>
                    <a:lnTo>
                      <a:pt x="740" y="102"/>
                    </a:lnTo>
                    <a:lnTo>
                      <a:pt x="747" y="105"/>
                    </a:lnTo>
                    <a:lnTo>
                      <a:pt x="782" y="114"/>
                    </a:lnTo>
                    <a:lnTo>
                      <a:pt x="801" y="121"/>
                    </a:lnTo>
                    <a:lnTo>
                      <a:pt x="801" y="121"/>
                    </a:lnTo>
                    <a:lnTo>
                      <a:pt x="810" y="124"/>
                    </a:lnTo>
                    <a:lnTo>
                      <a:pt x="820" y="124"/>
                    </a:lnTo>
                    <a:lnTo>
                      <a:pt x="820" y="124"/>
                    </a:lnTo>
                    <a:close/>
                    <a:moveTo>
                      <a:pt x="766" y="133"/>
                    </a:moveTo>
                    <a:lnTo>
                      <a:pt x="782" y="130"/>
                    </a:lnTo>
                    <a:lnTo>
                      <a:pt x="797" y="127"/>
                    </a:lnTo>
                    <a:lnTo>
                      <a:pt x="797" y="127"/>
                    </a:lnTo>
                    <a:lnTo>
                      <a:pt x="797" y="127"/>
                    </a:lnTo>
                    <a:lnTo>
                      <a:pt x="797" y="127"/>
                    </a:lnTo>
                    <a:lnTo>
                      <a:pt x="791" y="124"/>
                    </a:lnTo>
                    <a:lnTo>
                      <a:pt x="782" y="121"/>
                    </a:lnTo>
                    <a:lnTo>
                      <a:pt x="737" y="105"/>
                    </a:lnTo>
                    <a:lnTo>
                      <a:pt x="737" y="105"/>
                    </a:lnTo>
                    <a:lnTo>
                      <a:pt x="731" y="105"/>
                    </a:lnTo>
                    <a:lnTo>
                      <a:pt x="731" y="105"/>
                    </a:lnTo>
                    <a:lnTo>
                      <a:pt x="718" y="102"/>
                    </a:lnTo>
                    <a:lnTo>
                      <a:pt x="687" y="108"/>
                    </a:lnTo>
                    <a:lnTo>
                      <a:pt x="687" y="108"/>
                    </a:lnTo>
                    <a:lnTo>
                      <a:pt x="687" y="111"/>
                    </a:lnTo>
                    <a:lnTo>
                      <a:pt x="687" y="111"/>
                    </a:lnTo>
                    <a:lnTo>
                      <a:pt x="693" y="114"/>
                    </a:lnTo>
                    <a:lnTo>
                      <a:pt x="731" y="127"/>
                    </a:lnTo>
                    <a:lnTo>
                      <a:pt x="744" y="133"/>
                    </a:lnTo>
                    <a:lnTo>
                      <a:pt x="744" y="133"/>
                    </a:lnTo>
                    <a:lnTo>
                      <a:pt x="756" y="133"/>
                    </a:lnTo>
                    <a:lnTo>
                      <a:pt x="766" y="133"/>
                    </a:lnTo>
                    <a:lnTo>
                      <a:pt x="766" y="133"/>
                    </a:lnTo>
                    <a:close/>
                    <a:moveTo>
                      <a:pt x="709" y="146"/>
                    </a:moveTo>
                    <a:lnTo>
                      <a:pt x="731" y="143"/>
                    </a:lnTo>
                    <a:lnTo>
                      <a:pt x="740" y="140"/>
                    </a:lnTo>
                    <a:lnTo>
                      <a:pt x="740" y="140"/>
                    </a:lnTo>
                    <a:lnTo>
                      <a:pt x="744" y="140"/>
                    </a:lnTo>
                    <a:lnTo>
                      <a:pt x="740" y="136"/>
                    </a:lnTo>
                    <a:lnTo>
                      <a:pt x="734" y="133"/>
                    </a:lnTo>
                    <a:lnTo>
                      <a:pt x="731" y="133"/>
                    </a:lnTo>
                    <a:lnTo>
                      <a:pt x="683" y="117"/>
                    </a:lnTo>
                    <a:lnTo>
                      <a:pt x="683" y="117"/>
                    </a:lnTo>
                    <a:lnTo>
                      <a:pt x="680" y="117"/>
                    </a:lnTo>
                    <a:lnTo>
                      <a:pt x="680" y="117"/>
                    </a:lnTo>
                    <a:lnTo>
                      <a:pt x="661" y="114"/>
                    </a:lnTo>
                    <a:lnTo>
                      <a:pt x="630" y="121"/>
                    </a:lnTo>
                    <a:lnTo>
                      <a:pt x="630" y="121"/>
                    </a:lnTo>
                    <a:lnTo>
                      <a:pt x="630" y="121"/>
                    </a:lnTo>
                    <a:lnTo>
                      <a:pt x="630" y="121"/>
                    </a:lnTo>
                    <a:lnTo>
                      <a:pt x="627" y="121"/>
                    </a:lnTo>
                    <a:lnTo>
                      <a:pt x="630" y="124"/>
                    </a:lnTo>
                    <a:lnTo>
                      <a:pt x="630" y="124"/>
                    </a:lnTo>
                    <a:lnTo>
                      <a:pt x="633" y="127"/>
                    </a:lnTo>
                    <a:lnTo>
                      <a:pt x="680" y="140"/>
                    </a:lnTo>
                    <a:lnTo>
                      <a:pt x="687" y="143"/>
                    </a:lnTo>
                    <a:lnTo>
                      <a:pt x="687" y="143"/>
                    </a:lnTo>
                    <a:lnTo>
                      <a:pt x="699" y="146"/>
                    </a:lnTo>
                    <a:lnTo>
                      <a:pt x="709" y="146"/>
                    </a:lnTo>
                    <a:lnTo>
                      <a:pt x="709" y="146"/>
                    </a:lnTo>
                    <a:close/>
                    <a:moveTo>
                      <a:pt x="630" y="155"/>
                    </a:moveTo>
                    <a:lnTo>
                      <a:pt x="630" y="155"/>
                    </a:lnTo>
                    <a:lnTo>
                      <a:pt x="639" y="159"/>
                    </a:lnTo>
                    <a:lnTo>
                      <a:pt x="649" y="159"/>
                    </a:lnTo>
                    <a:lnTo>
                      <a:pt x="680" y="152"/>
                    </a:lnTo>
                    <a:lnTo>
                      <a:pt x="683" y="152"/>
                    </a:lnTo>
                    <a:lnTo>
                      <a:pt x="683" y="152"/>
                    </a:lnTo>
                    <a:lnTo>
                      <a:pt x="683" y="149"/>
                    </a:lnTo>
                    <a:lnTo>
                      <a:pt x="680" y="146"/>
                    </a:lnTo>
                    <a:lnTo>
                      <a:pt x="680" y="146"/>
                    </a:lnTo>
                    <a:lnTo>
                      <a:pt x="677" y="146"/>
                    </a:lnTo>
                    <a:lnTo>
                      <a:pt x="630" y="130"/>
                    </a:lnTo>
                    <a:lnTo>
                      <a:pt x="623" y="127"/>
                    </a:lnTo>
                    <a:lnTo>
                      <a:pt x="623" y="127"/>
                    </a:lnTo>
                    <a:lnTo>
                      <a:pt x="614" y="124"/>
                    </a:lnTo>
                    <a:lnTo>
                      <a:pt x="604" y="124"/>
                    </a:lnTo>
                    <a:lnTo>
                      <a:pt x="579" y="130"/>
                    </a:lnTo>
                    <a:lnTo>
                      <a:pt x="570" y="130"/>
                    </a:lnTo>
                    <a:lnTo>
                      <a:pt x="570" y="130"/>
                    </a:lnTo>
                    <a:lnTo>
                      <a:pt x="566" y="133"/>
                    </a:lnTo>
                    <a:lnTo>
                      <a:pt x="566" y="133"/>
                    </a:lnTo>
                    <a:lnTo>
                      <a:pt x="573" y="136"/>
                    </a:lnTo>
                    <a:lnTo>
                      <a:pt x="579" y="140"/>
                    </a:lnTo>
                    <a:lnTo>
                      <a:pt x="630" y="155"/>
                    </a:lnTo>
                    <a:lnTo>
                      <a:pt x="630" y="155"/>
                    </a:lnTo>
                    <a:lnTo>
                      <a:pt x="630" y="155"/>
                    </a:lnTo>
                    <a:lnTo>
                      <a:pt x="630" y="155"/>
                    </a:lnTo>
                    <a:close/>
                    <a:moveTo>
                      <a:pt x="579" y="171"/>
                    </a:moveTo>
                    <a:lnTo>
                      <a:pt x="579" y="171"/>
                    </a:lnTo>
                    <a:lnTo>
                      <a:pt x="589" y="171"/>
                    </a:lnTo>
                    <a:lnTo>
                      <a:pt x="623" y="165"/>
                    </a:lnTo>
                    <a:lnTo>
                      <a:pt x="623" y="165"/>
                    </a:lnTo>
                    <a:lnTo>
                      <a:pt x="623" y="162"/>
                    </a:lnTo>
                    <a:lnTo>
                      <a:pt x="623" y="162"/>
                    </a:lnTo>
                    <a:lnTo>
                      <a:pt x="617" y="159"/>
                    </a:lnTo>
                    <a:lnTo>
                      <a:pt x="579" y="143"/>
                    </a:lnTo>
                    <a:lnTo>
                      <a:pt x="563" y="140"/>
                    </a:lnTo>
                    <a:lnTo>
                      <a:pt x="563" y="140"/>
                    </a:lnTo>
                    <a:lnTo>
                      <a:pt x="551" y="136"/>
                    </a:lnTo>
                    <a:lnTo>
                      <a:pt x="541" y="136"/>
                    </a:lnTo>
                    <a:lnTo>
                      <a:pt x="525" y="140"/>
                    </a:lnTo>
                    <a:lnTo>
                      <a:pt x="506" y="143"/>
                    </a:lnTo>
                    <a:lnTo>
                      <a:pt x="506" y="143"/>
                    </a:lnTo>
                    <a:lnTo>
                      <a:pt x="506" y="146"/>
                    </a:lnTo>
                    <a:lnTo>
                      <a:pt x="506" y="146"/>
                    </a:lnTo>
                    <a:lnTo>
                      <a:pt x="513" y="149"/>
                    </a:lnTo>
                    <a:lnTo>
                      <a:pt x="525" y="155"/>
                    </a:lnTo>
                    <a:lnTo>
                      <a:pt x="566" y="168"/>
                    </a:lnTo>
                    <a:lnTo>
                      <a:pt x="566" y="168"/>
                    </a:lnTo>
                    <a:lnTo>
                      <a:pt x="579" y="171"/>
                    </a:lnTo>
                    <a:lnTo>
                      <a:pt x="579" y="171"/>
                    </a:lnTo>
                    <a:close/>
                    <a:moveTo>
                      <a:pt x="525" y="184"/>
                    </a:moveTo>
                    <a:lnTo>
                      <a:pt x="528" y="184"/>
                    </a:lnTo>
                    <a:lnTo>
                      <a:pt x="560" y="177"/>
                    </a:lnTo>
                    <a:lnTo>
                      <a:pt x="560" y="177"/>
                    </a:lnTo>
                    <a:lnTo>
                      <a:pt x="563" y="174"/>
                    </a:lnTo>
                    <a:lnTo>
                      <a:pt x="563" y="174"/>
                    </a:lnTo>
                    <a:lnTo>
                      <a:pt x="554" y="171"/>
                    </a:lnTo>
                    <a:lnTo>
                      <a:pt x="525" y="162"/>
                    </a:lnTo>
                    <a:lnTo>
                      <a:pt x="500" y="152"/>
                    </a:lnTo>
                    <a:lnTo>
                      <a:pt x="500" y="152"/>
                    </a:lnTo>
                    <a:lnTo>
                      <a:pt x="490" y="149"/>
                    </a:lnTo>
                    <a:lnTo>
                      <a:pt x="478" y="149"/>
                    </a:lnTo>
                    <a:lnTo>
                      <a:pt x="475" y="149"/>
                    </a:lnTo>
                    <a:lnTo>
                      <a:pt x="443" y="155"/>
                    </a:lnTo>
                    <a:lnTo>
                      <a:pt x="443" y="155"/>
                    </a:lnTo>
                    <a:lnTo>
                      <a:pt x="440" y="155"/>
                    </a:lnTo>
                    <a:lnTo>
                      <a:pt x="440" y="159"/>
                    </a:lnTo>
                    <a:lnTo>
                      <a:pt x="446" y="162"/>
                    </a:lnTo>
                    <a:lnTo>
                      <a:pt x="475" y="171"/>
                    </a:lnTo>
                    <a:lnTo>
                      <a:pt x="503" y="181"/>
                    </a:lnTo>
                    <a:lnTo>
                      <a:pt x="503" y="181"/>
                    </a:lnTo>
                    <a:lnTo>
                      <a:pt x="513" y="184"/>
                    </a:lnTo>
                    <a:lnTo>
                      <a:pt x="525" y="184"/>
                    </a:lnTo>
                    <a:lnTo>
                      <a:pt x="525" y="184"/>
                    </a:lnTo>
                    <a:close/>
                    <a:moveTo>
                      <a:pt x="459" y="196"/>
                    </a:moveTo>
                    <a:lnTo>
                      <a:pt x="475" y="193"/>
                    </a:lnTo>
                    <a:lnTo>
                      <a:pt x="494" y="190"/>
                    </a:lnTo>
                    <a:lnTo>
                      <a:pt x="494" y="190"/>
                    </a:lnTo>
                    <a:lnTo>
                      <a:pt x="497" y="190"/>
                    </a:lnTo>
                    <a:lnTo>
                      <a:pt x="497" y="187"/>
                    </a:lnTo>
                    <a:lnTo>
                      <a:pt x="490" y="184"/>
                    </a:lnTo>
                    <a:lnTo>
                      <a:pt x="475" y="177"/>
                    </a:lnTo>
                    <a:lnTo>
                      <a:pt x="437" y="165"/>
                    </a:lnTo>
                    <a:lnTo>
                      <a:pt x="437" y="165"/>
                    </a:lnTo>
                    <a:lnTo>
                      <a:pt x="424" y="162"/>
                    </a:lnTo>
                    <a:lnTo>
                      <a:pt x="424" y="162"/>
                    </a:lnTo>
                    <a:lnTo>
                      <a:pt x="415" y="162"/>
                    </a:lnTo>
                    <a:lnTo>
                      <a:pt x="377" y="168"/>
                    </a:lnTo>
                    <a:lnTo>
                      <a:pt x="377" y="168"/>
                    </a:lnTo>
                    <a:lnTo>
                      <a:pt x="373" y="171"/>
                    </a:lnTo>
                    <a:lnTo>
                      <a:pt x="373" y="171"/>
                    </a:lnTo>
                    <a:lnTo>
                      <a:pt x="373" y="171"/>
                    </a:lnTo>
                    <a:lnTo>
                      <a:pt x="373" y="171"/>
                    </a:lnTo>
                    <a:lnTo>
                      <a:pt x="380" y="174"/>
                    </a:lnTo>
                    <a:lnTo>
                      <a:pt x="424" y="190"/>
                    </a:lnTo>
                    <a:lnTo>
                      <a:pt x="433" y="193"/>
                    </a:lnTo>
                    <a:lnTo>
                      <a:pt x="433" y="193"/>
                    </a:lnTo>
                    <a:lnTo>
                      <a:pt x="446" y="196"/>
                    </a:lnTo>
                    <a:lnTo>
                      <a:pt x="459" y="196"/>
                    </a:lnTo>
                    <a:lnTo>
                      <a:pt x="459" y="196"/>
                    </a:lnTo>
                    <a:close/>
                    <a:moveTo>
                      <a:pt x="323" y="193"/>
                    </a:moveTo>
                    <a:lnTo>
                      <a:pt x="364" y="209"/>
                    </a:lnTo>
                    <a:lnTo>
                      <a:pt x="364" y="209"/>
                    </a:lnTo>
                    <a:lnTo>
                      <a:pt x="373" y="212"/>
                    </a:lnTo>
                    <a:lnTo>
                      <a:pt x="373" y="212"/>
                    </a:lnTo>
                    <a:lnTo>
                      <a:pt x="389" y="212"/>
                    </a:lnTo>
                    <a:lnTo>
                      <a:pt x="424" y="203"/>
                    </a:lnTo>
                    <a:lnTo>
                      <a:pt x="427" y="203"/>
                    </a:lnTo>
                    <a:lnTo>
                      <a:pt x="427" y="203"/>
                    </a:lnTo>
                    <a:lnTo>
                      <a:pt x="430" y="200"/>
                    </a:lnTo>
                    <a:lnTo>
                      <a:pt x="424" y="196"/>
                    </a:lnTo>
                    <a:lnTo>
                      <a:pt x="424" y="196"/>
                    </a:lnTo>
                    <a:lnTo>
                      <a:pt x="424" y="196"/>
                    </a:lnTo>
                    <a:lnTo>
                      <a:pt x="373" y="181"/>
                    </a:lnTo>
                    <a:lnTo>
                      <a:pt x="367" y="177"/>
                    </a:lnTo>
                    <a:lnTo>
                      <a:pt x="367" y="177"/>
                    </a:lnTo>
                    <a:lnTo>
                      <a:pt x="354" y="174"/>
                    </a:lnTo>
                    <a:lnTo>
                      <a:pt x="345" y="174"/>
                    </a:lnTo>
                    <a:lnTo>
                      <a:pt x="323" y="177"/>
                    </a:lnTo>
                    <a:lnTo>
                      <a:pt x="304" y="181"/>
                    </a:lnTo>
                    <a:lnTo>
                      <a:pt x="304" y="181"/>
                    </a:lnTo>
                    <a:lnTo>
                      <a:pt x="304" y="184"/>
                    </a:lnTo>
                    <a:lnTo>
                      <a:pt x="301" y="184"/>
                    </a:lnTo>
                    <a:lnTo>
                      <a:pt x="310" y="190"/>
                    </a:lnTo>
                    <a:lnTo>
                      <a:pt x="323" y="193"/>
                    </a:lnTo>
                    <a:close/>
                    <a:moveTo>
                      <a:pt x="351" y="212"/>
                    </a:moveTo>
                    <a:lnTo>
                      <a:pt x="323" y="200"/>
                    </a:lnTo>
                    <a:lnTo>
                      <a:pt x="297" y="190"/>
                    </a:lnTo>
                    <a:lnTo>
                      <a:pt x="297" y="190"/>
                    </a:lnTo>
                    <a:lnTo>
                      <a:pt x="285" y="187"/>
                    </a:lnTo>
                    <a:lnTo>
                      <a:pt x="272" y="187"/>
                    </a:lnTo>
                    <a:lnTo>
                      <a:pt x="269" y="190"/>
                    </a:lnTo>
                    <a:lnTo>
                      <a:pt x="231" y="196"/>
                    </a:lnTo>
                    <a:lnTo>
                      <a:pt x="231" y="196"/>
                    </a:lnTo>
                    <a:lnTo>
                      <a:pt x="228" y="196"/>
                    </a:lnTo>
                    <a:lnTo>
                      <a:pt x="228" y="200"/>
                    </a:lnTo>
                    <a:lnTo>
                      <a:pt x="234" y="203"/>
                    </a:lnTo>
                    <a:lnTo>
                      <a:pt x="272" y="215"/>
                    </a:lnTo>
                    <a:lnTo>
                      <a:pt x="291" y="225"/>
                    </a:lnTo>
                    <a:lnTo>
                      <a:pt x="291" y="225"/>
                    </a:lnTo>
                    <a:lnTo>
                      <a:pt x="304" y="225"/>
                    </a:lnTo>
                    <a:lnTo>
                      <a:pt x="316" y="225"/>
                    </a:lnTo>
                    <a:lnTo>
                      <a:pt x="323" y="225"/>
                    </a:lnTo>
                    <a:lnTo>
                      <a:pt x="358" y="219"/>
                    </a:lnTo>
                    <a:lnTo>
                      <a:pt x="358" y="219"/>
                    </a:lnTo>
                    <a:lnTo>
                      <a:pt x="358" y="215"/>
                    </a:lnTo>
                    <a:lnTo>
                      <a:pt x="361" y="215"/>
                    </a:lnTo>
                    <a:lnTo>
                      <a:pt x="351" y="212"/>
                    </a:lnTo>
                    <a:lnTo>
                      <a:pt x="351" y="212"/>
                    </a:lnTo>
                    <a:close/>
                    <a:moveTo>
                      <a:pt x="1092" y="111"/>
                    </a:moveTo>
                    <a:lnTo>
                      <a:pt x="1092" y="111"/>
                    </a:lnTo>
                    <a:lnTo>
                      <a:pt x="1085" y="108"/>
                    </a:lnTo>
                    <a:lnTo>
                      <a:pt x="1038" y="95"/>
                    </a:lnTo>
                    <a:lnTo>
                      <a:pt x="1035" y="92"/>
                    </a:lnTo>
                    <a:lnTo>
                      <a:pt x="1035" y="92"/>
                    </a:lnTo>
                    <a:lnTo>
                      <a:pt x="1016" y="92"/>
                    </a:lnTo>
                    <a:lnTo>
                      <a:pt x="987" y="95"/>
                    </a:lnTo>
                    <a:lnTo>
                      <a:pt x="987" y="95"/>
                    </a:lnTo>
                    <a:lnTo>
                      <a:pt x="987" y="98"/>
                    </a:lnTo>
                    <a:lnTo>
                      <a:pt x="987" y="98"/>
                    </a:lnTo>
                    <a:lnTo>
                      <a:pt x="987" y="98"/>
                    </a:lnTo>
                    <a:lnTo>
                      <a:pt x="987" y="98"/>
                    </a:lnTo>
                    <a:lnTo>
                      <a:pt x="994" y="102"/>
                    </a:lnTo>
                    <a:lnTo>
                      <a:pt x="1038" y="114"/>
                    </a:lnTo>
                    <a:lnTo>
                      <a:pt x="1047" y="117"/>
                    </a:lnTo>
                    <a:lnTo>
                      <a:pt x="1047" y="117"/>
                    </a:lnTo>
                    <a:lnTo>
                      <a:pt x="1066" y="121"/>
                    </a:lnTo>
                    <a:lnTo>
                      <a:pt x="1092" y="114"/>
                    </a:lnTo>
                    <a:lnTo>
                      <a:pt x="1092" y="114"/>
                    </a:lnTo>
                    <a:lnTo>
                      <a:pt x="1092" y="114"/>
                    </a:lnTo>
                    <a:lnTo>
                      <a:pt x="1092" y="114"/>
                    </a:lnTo>
                    <a:lnTo>
                      <a:pt x="1092" y="111"/>
                    </a:lnTo>
                    <a:lnTo>
                      <a:pt x="1092" y="111"/>
                    </a:lnTo>
                    <a:close/>
                    <a:moveTo>
                      <a:pt x="1038" y="121"/>
                    </a:moveTo>
                    <a:lnTo>
                      <a:pt x="1038" y="121"/>
                    </a:lnTo>
                    <a:lnTo>
                      <a:pt x="1038" y="121"/>
                    </a:lnTo>
                    <a:lnTo>
                      <a:pt x="987" y="105"/>
                    </a:lnTo>
                    <a:lnTo>
                      <a:pt x="987" y="105"/>
                    </a:lnTo>
                    <a:lnTo>
                      <a:pt x="987" y="105"/>
                    </a:lnTo>
                    <a:lnTo>
                      <a:pt x="968" y="102"/>
                    </a:lnTo>
                    <a:lnTo>
                      <a:pt x="940" y="108"/>
                    </a:lnTo>
                    <a:lnTo>
                      <a:pt x="940" y="108"/>
                    </a:lnTo>
                    <a:lnTo>
                      <a:pt x="937" y="108"/>
                    </a:lnTo>
                    <a:lnTo>
                      <a:pt x="940" y="108"/>
                    </a:lnTo>
                    <a:lnTo>
                      <a:pt x="946" y="111"/>
                    </a:lnTo>
                    <a:lnTo>
                      <a:pt x="987" y="127"/>
                    </a:lnTo>
                    <a:lnTo>
                      <a:pt x="997" y="127"/>
                    </a:lnTo>
                    <a:lnTo>
                      <a:pt x="997" y="127"/>
                    </a:lnTo>
                    <a:lnTo>
                      <a:pt x="1009" y="130"/>
                    </a:lnTo>
                    <a:lnTo>
                      <a:pt x="1016" y="130"/>
                    </a:lnTo>
                    <a:lnTo>
                      <a:pt x="1038" y="127"/>
                    </a:lnTo>
                    <a:lnTo>
                      <a:pt x="1044" y="124"/>
                    </a:lnTo>
                    <a:lnTo>
                      <a:pt x="1044" y="124"/>
                    </a:lnTo>
                    <a:lnTo>
                      <a:pt x="1044" y="124"/>
                    </a:lnTo>
                    <a:lnTo>
                      <a:pt x="1044" y="124"/>
                    </a:lnTo>
                    <a:lnTo>
                      <a:pt x="1038" y="121"/>
                    </a:lnTo>
                    <a:lnTo>
                      <a:pt x="1038" y="121"/>
                    </a:lnTo>
                    <a:close/>
                    <a:moveTo>
                      <a:pt x="990" y="130"/>
                    </a:moveTo>
                    <a:lnTo>
                      <a:pt x="987" y="130"/>
                    </a:lnTo>
                    <a:lnTo>
                      <a:pt x="937" y="114"/>
                    </a:lnTo>
                    <a:lnTo>
                      <a:pt x="937" y="114"/>
                    </a:lnTo>
                    <a:lnTo>
                      <a:pt x="937" y="114"/>
                    </a:lnTo>
                    <a:lnTo>
                      <a:pt x="918" y="111"/>
                    </a:lnTo>
                    <a:lnTo>
                      <a:pt x="889" y="117"/>
                    </a:lnTo>
                    <a:lnTo>
                      <a:pt x="889" y="117"/>
                    </a:lnTo>
                    <a:lnTo>
                      <a:pt x="886" y="117"/>
                    </a:lnTo>
                    <a:lnTo>
                      <a:pt x="886" y="121"/>
                    </a:lnTo>
                    <a:lnTo>
                      <a:pt x="895" y="124"/>
                    </a:lnTo>
                    <a:lnTo>
                      <a:pt x="937" y="136"/>
                    </a:lnTo>
                    <a:lnTo>
                      <a:pt x="946" y="140"/>
                    </a:lnTo>
                    <a:lnTo>
                      <a:pt x="946" y="140"/>
                    </a:lnTo>
                    <a:lnTo>
                      <a:pt x="959" y="143"/>
                    </a:lnTo>
                    <a:lnTo>
                      <a:pt x="968" y="143"/>
                    </a:lnTo>
                    <a:lnTo>
                      <a:pt x="987" y="136"/>
                    </a:lnTo>
                    <a:lnTo>
                      <a:pt x="997" y="136"/>
                    </a:lnTo>
                    <a:lnTo>
                      <a:pt x="997" y="136"/>
                    </a:lnTo>
                    <a:lnTo>
                      <a:pt x="997" y="136"/>
                    </a:lnTo>
                    <a:lnTo>
                      <a:pt x="997" y="133"/>
                    </a:lnTo>
                    <a:lnTo>
                      <a:pt x="990" y="130"/>
                    </a:lnTo>
                    <a:lnTo>
                      <a:pt x="990" y="130"/>
                    </a:lnTo>
                    <a:close/>
                    <a:moveTo>
                      <a:pt x="592" y="219"/>
                    </a:moveTo>
                    <a:lnTo>
                      <a:pt x="579" y="212"/>
                    </a:lnTo>
                    <a:lnTo>
                      <a:pt x="535" y="200"/>
                    </a:lnTo>
                    <a:lnTo>
                      <a:pt x="535" y="200"/>
                    </a:lnTo>
                    <a:lnTo>
                      <a:pt x="528" y="196"/>
                    </a:lnTo>
                    <a:lnTo>
                      <a:pt x="528" y="196"/>
                    </a:lnTo>
                    <a:lnTo>
                      <a:pt x="513" y="196"/>
                    </a:lnTo>
                    <a:lnTo>
                      <a:pt x="475" y="203"/>
                    </a:lnTo>
                    <a:lnTo>
                      <a:pt x="475" y="203"/>
                    </a:lnTo>
                    <a:lnTo>
                      <a:pt x="475" y="203"/>
                    </a:lnTo>
                    <a:lnTo>
                      <a:pt x="471" y="206"/>
                    </a:lnTo>
                    <a:lnTo>
                      <a:pt x="475" y="209"/>
                    </a:lnTo>
                    <a:lnTo>
                      <a:pt x="475" y="209"/>
                    </a:lnTo>
                    <a:lnTo>
                      <a:pt x="478" y="209"/>
                    </a:lnTo>
                    <a:lnTo>
                      <a:pt x="528" y="228"/>
                    </a:lnTo>
                    <a:lnTo>
                      <a:pt x="538" y="231"/>
                    </a:lnTo>
                    <a:lnTo>
                      <a:pt x="538" y="231"/>
                    </a:lnTo>
                    <a:lnTo>
                      <a:pt x="547" y="231"/>
                    </a:lnTo>
                    <a:lnTo>
                      <a:pt x="560" y="231"/>
                    </a:lnTo>
                    <a:lnTo>
                      <a:pt x="579" y="228"/>
                    </a:lnTo>
                    <a:lnTo>
                      <a:pt x="595" y="225"/>
                    </a:lnTo>
                    <a:lnTo>
                      <a:pt x="595" y="225"/>
                    </a:lnTo>
                    <a:lnTo>
                      <a:pt x="598" y="225"/>
                    </a:lnTo>
                    <a:lnTo>
                      <a:pt x="598" y="222"/>
                    </a:lnTo>
                    <a:lnTo>
                      <a:pt x="592" y="219"/>
                    </a:lnTo>
                    <a:lnTo>
                      <a:pt x="592" y="219"/>
                    </a:lnTo>
                    <a:close/>
                    <a:moveTo>
                      <a:pt x="528" y="234"/>
                    </a:moveTo>
                    <a:lnTo>
                      <a:pt x="528" y="234"/>
                    </a:lnTo>
                    <a:lnTo>
                      <a:pt x="525" y="231"/>
                    </a:lnTo>
                    <a:lnTo>
                      <a:pt x="475" y="215"/>
                    </a:lnTo>
                    <a:lnTo>
                      <a:pt x="468" y="212"/>
                    </a:lnTo>
                    <a:lnTo>
                      <a:pt x="468" y="212"/>
                    </a:lnTo>
                    <a:lnTo>
                      <a:pt x="456" y="209"/>
                    </a:lnTo>
                    <a:lnTo>
                      <a:pt x="443" y="209"/>
                    </a:lnTo>
                    <a:lnTo>
                      <a:pt x="424" y="212"/>
                    </a:lnTo>
                    <a:lnTo>
                      <a:pt x="405" y="219"/>
                    </a:lnTo>
                    <a:lnTo>
                      <a:pt x="405" y="219"/>
                    </a:lnTo>
                    <a:lnTo>
                      <a:pt x="402" y="219"/>
                    </a:lnTo>
                    <a:lnTo>
                      <a:pt x="402" y="222"/>
                    </a:lnTo>
                    <a:lnTo>
                      <a:pt x="408" y="225"/>
                    </a:lnTo>
                    <a:lnTo>
                      <a:pt x="424" y="231"/>
                    </a:lnTo>
                    <a:lnTo>
                      <a:pt x="468" y="244"/>
                    </a:lnTo>
                    <a:lnTo>
                      <a:pt x="468" y="244"/>
                    </a:lnTo>
                    <a:lnTo>
                      <a:pt x="475" y="247"/>
                    </a:lnTo>
                    <a:lnTo>
                      <a:pt x="475" y="247"/>
                    </a:lnTo>
                    <a:lnTo>
                      <a:pt x="490" y="247"/>
                    </a:lnTo>
                    <a:lnTo>
                      <a:pt x="528" y="241"/>
                    </a:lnTo>
                    <a:lnTo>
                      <a:pt x="528" y="241"/>
                    </a:lnTo>
                    <a:lnTo>
                      <a:pt x="528" y="241"/>
                    </a:lnTo>
                    <a:lnTo>
                      <a:pt x="532" y="238"/>
                    </a:lnTo>
                    <a:lnTo>
                      <a:pt x="528" y="234"/>
                    </a:lnTo>
                    <a:lnTo>
                      <a:pt x="528" y="234"/>
                    </a:lnTo>
                    <a:close/>
                    <a:moveTo>
                      <a:pt x="456" y="247"/>
                    </a:moveTo>
                    <a:lnTo>
                      <a:pt x="424" y="238"/>
                    </a:lnTo>
                    <a:lnTo>
                      <a:pt x="399" y="228"/>
                    </a:lnTo>
                    <a:lnTo>
                      <a:pt x="399" y="228"/>
                    </a:lnTo>
                    <a:lnTo>
                      <a:pt x="386" y="225"/>
                    </a:lnTo>
                    <a:lnTo>
                      <a:pt x="373" y="225"/>
                    </a:lnTo>
                    <a:lnTo>
                      <a:pt x="373" y="225"/>
                    </a:lnTo>
                    <a:lnTo>
                      <a:pt x="332" y="231"/>
                    </a:lnTo>
                    <a:lnTo>
                      <a:pt x="332" y="231"/>
                    </a:lnTo>
                    <a:lnTo>
                      <a:pt x="329" y="234"/>
                    </a:lnTo>
                    <a:lnTo>
                      <a:pt x="329" y="234"/>
                    </a:lnTo>
                    <a:lnTo>
                      <a:pt x="339" y="241"/>
                    </a:lnTo>
                    <a:lnTo>
                      <a:pt x="373" y="253"/>
                    </a:lnTo>
                    <a:lnTo>
                      <a:pt x="396" y="260"/>
                    </a:lnTo>
                    <a:lnTo>
                      <a:pt x="396" y="260"/>
                    </a:lnTo>
                    <a:lnTo>
                      <a:pt x="408" y="263"/>
                    </a:lnTo>
                    <a:lnTo>
                      <a:pt x="421" y="263"/>
                    </a:lnTo>
                    <a:lnTo>
                      <a:pt x="424" y="263"/>
                    </a:lnTo>
                    <a:lnTo>
                      <a:pt x="459" y="253"/>
                    </a:lnTo>
                    <a:lnTo>
                      <a:pt x="459" y="253"/>
                    </a:lnTo>
                    <a:lnTo>
                      <a:pt x="462" y="253"/>
                    </a:lnTo>
                    <a:lnTo>
                      <a:pt x="462" y="253"/>
                    </a:lnTo>
                    <a:lnTo>
                      <a:pt x="456" y="247"/>
                    </a:lnTo>
                    <a:lnTo>
                      <a:pt x="456" y="247"/>
                    </a:lnTo>
                    <a:close/>
                    <a:moveTo>
                      <a:pt x="943" y="140"/>
                    </a:moveTo>
                    <a:lnTo>
                      <a:pt x="937" y="140"/>
                    </a:lnTo>
                    <a:lnTo>
                      <a:pt x="889" y="124"/>
                    </a:lnTo>
                    <a:lnTo>
                      <a:pt x="889" y="124"/>
                    </a:lnTo>
                    <a:lnTo>
                      <a:pt x="886" y="124"/>
                    </a:lnTo>
                    <a:lnTo>
                      <a:pt x="886" y="124"/>
                    </a:lnTo>
                    <a:lnTo>
                      <a:pt x="870" y="121"/>
                    </a:lnTo>
                    <a:lnTo>
                      <a:pt x="835" y="130"/>
                    </a:lnTo>
                    <a:lnTo>
                      <a:pt x="782" y="140"/>
                    </a:lnTo>
                    <a:lnTo>
                      <a:pt x="731" y="149"/>
                    </a:lnTo>
                    <a:lnTo>
                      <a:pt x="680" y="162"/>
                    </a:lnTo>
                    <a:lnTo>
                      <a:pt x="630" y="171"/>
                    </a:lnTo>
                    <a:lnTo>
                      <a:pt x="579" y="181"/>
                    </a:lnTo>
                    <a:lnTo>
                      <a:pt x="535" y="190"/>
                    </a:lnTo>
                    <a:lnTo>
                      <a:pt x="535" y="190"/>
                    </a:lnTo>
                    <a:lnTo>
                      <a:pt x="532" y="193"/>
                    </a:lnTo>
                    <a:lnTo>
                      <a:pt x="532" y="193"/>
                    </a:lnTo>
                    <a:lnTo>
                      <a:pt x="541" y="196"/>
                    </a:lnTo>
                    <a:lnTo>
                      <a:pt x="579" y="209"/>
                    </a:lnTo>
                    <a:lnTo>
                      <a:pt x="598" y="215"/>
                    </a:lnTo>
                    <a:lnTo>
                      <a:pt x="598" y="215"/>
                    </a:lnTo>
                    <a:lnTo>
                      <a:pt x="608" y="219"/>
                    </a:lnTo>
                    <a:lnTo>
                      <a:pt x="620" y="219"/>
                    </a:lnTo>
                    <a:lnTo>
                      <a:pt x="630" y="219"/>
                    </a:lnTo>
                    <a:lnTo>
                      <a:pt x="680" y="206"/>
                    </a:lnTo>
                    <a:lnTo>
                      <a:pt x="731" y="193"/>
                    </a:lnTo>
                    <a:lnTo>
                      <a:pt x="785" y="184"/>
                    </a:lnTo>
                    <a:lnTo>
                      <a:pt x="835" y="171"/>
                    </a:lnTo>
                    <a:lnTo>
                      <a:pt x="886" y="162"/>
                    </a:lnTo>
                    <a:lnTo>
                      <a:pt x="937" y="149"/>
                    </a:lnTo>
                    <a:lnTo>
                      <a:pt x="949" y="146"/>
                    </a:lnTo>
                    <a:lnTo>
                      <a:pt x="949" y="146"/>
                    </a:lnTo>
                    <a:lnTo>
                      <a:pt x="949" y="146"/>
                    </a:lnTo>
                    <a:lnTo>
                      <a:pt x="949" y="143"/>
                    </a:lnTo>
                    <a:lnTo>
                      <a:pt x="943" y="140"/>
                    </a:lnTo>
                    <a:lnTo>
                      <a:pt x="943" y="14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89" name="Freeform 125"/>
              <p:cNvSpPr>
                <a:spLocks/>
              </p:cNvSpPr>
              <p:nvPr/>
            </p:nvSpPr>
            <p:spPr bwMode="auto">
              <a:xfrm>
                <a:off x="1249" y="2685"/>
                <a:ext cx="60" cy="13"/>
              </a:xfrm>
              <a:custGeom>
                <a:avLst/>
                <a:gdLst/>
                <a:ahLst/>
                <a:cxnLst>
                  <a:cxn ang="0">
                    <a:pos x="12" y="9"/>
                  </a:cxn>
                  <a:cxn ang="0">
                    <a:pos x="12" y="9"/>
                  </a:cxn>
                  <a:cxn ang="0">
                    <a:pos x="28" y="13"/>
                  </a:cxn>
                  <a:cxn ang="0">
                    <a:pos x="60" y="9"/>
                  </a:cxn>
                  <a:cxn ang="0">
                    <a:pos x="60" y="9"/>
                  </a:cxn>
                  <a:cxn ang="0">
                    <a:pos x="60" y="6"/>
                  </a:cxn>
                  <a:cxn ang="0">
                    <a:pos x="54" y="3"/>
                  </a:cxn>
                  <a:cxn ang="0">
                    <a:pos x="50" y="3"/>
                  </a:cxn>
                  <a:cxn ang="0">
                    <a:pos x="50" y="3"/>
                  </a:cxn>
                  <a:cxn ang="0">
                    <a:pos x="31" y="0"/>
                  </a:cxn>
                  <a:cxn ang="0">
                    <a:pos x="3" y="6"/>
                  </a:cxn>
                  <a:cxn ang="0">
                    <a:pos x="3" y="6"/>
                  </a:cxn>
                  <a:cxn ang="0">
                    <a:pos x="0" y="6"/>
                  </a:cxn>
                  <a:cxn ang="0">
                    <a:pos x="6" y="9"/>
                  </a:cxn>
                  <a:cxn ang="0">
                    <a:pos x="12" y="9"/>
                  </a:cxn>
                </a:cxnLst>
                <a:rect l="0" t="0" r="r" b="b"/>
                <a:pathLst>
                  <a:path w="60" h="13">
                    <a:moveTo>
                      <a:pt x="12" y="9"/>
                    </a:moveTo>
                    <a:lnTo>
                      <a:pt x="12" y="9"/>
                    </a:lnTo>
                    <a:lnTo>
                      <a:pt x="28" y="13"/>
                    </a:lnTo>
                    <a:lnTo>
                      <a:pt x="60" y="9"/>
                    </a:lnTo>
                    <a:lnTo>
                      <a:pt x="60" y="9"/>
                    </a:lnTo>
                    <a:lnTo>
                      <a:pt x="60" y="6"/>
                    </a:lnTo>
                    <a:lnTo>
                      <a:pt x="54" y="3"/>
                    </a:lnTo>
                    <a:lnTo>
                      <a:pt x="50" y="3"/>
                    </a:lnTo>
                    <a:lnTo>
                      <a:pt x="50" y="3"/>
                    </a:lnTo>
                    <a:lnTo>
                      <a:pt x="31" y="0"/>
                    </a:lnTo>
                    <a:lnTo>
                      <a:pt x="3" y="6"/>
                    </a:lnTo>
                    <a:lnTo>
                      <a:pt x="3" y="6"/>
                    </a:lnTo>
                    <a:lnTo>
                      <a:pt x="0" y="6"/>
                    </a:lnTo>
                    <a:lnTo>
                      <a:pt x="6" y="9"/>
                    </a:lnTo>
                    <a:lnTo>
                      <a:pt x="12"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0" name="Freeform 126"/>
              <p:cNvSpPr>
                <a:spLocks/>
              </p:cNvSpPr>
              <p:nvPr/>
            </p:nvSpPr>
            <p:spPr bwMode="auto">
              <a:xfrm>
                <a:off x="1204" y="2694"/>
                <a:ext cx="54" cy="13"/>
              </a:xfrm>
              <a:custGeom>
                <a:avLst/>
                <a:gdLst/>
                <a:ahLst/>
                <a:cxnLst>
                  <a:cxn ang="0">
                    <a:pos x="0" y="10"/>
                  </a:cxn>
                  <a:cxn ang="0">
                    <a:pos x="4" y="10"/>
                  </a:cxn>
                  <a:cxn ang="0">
                    <a:pos x="4" y="10"/>
                  </a:cxn>
                  <a:cxn ang="0">
                    <a:pos x="23" y="13"/>
                  </a:cxn>
                  <a:cxn ang="0">
                    <a:pos x="54" y="7"/>
                  </a:cxn>
                  <a:cxn ang="0">
                    <a:pos x="54" y="7"/>
                  </a:cxn>
                  <a:cxn ang="0">
                    <a:pos x="54" y="7"/>
                  </a:cxn>
                  <a:cxn ang="0">
                    <a:pos x="48" y="4"/>
                  </a:cxn>
                  <a:cxn ang="0">
                    <a:pos x="45" y="0"/>
                  </a:cxn>
                  <a:cxn ang="0">
                    <a:pos x="45" y="0"/>
                  </a:cxn>
                  <a:cxn ang="0">
                    <a:pos x="26" y="0"/>
                  </a:cxn>
                  <a:cxn ang="0">
                    <a:pos x="0" y="4"/>
                  </a:cxn>
                  <a:cxn ang="0">
                    <a:pos x="0" y="10"/>
                  </a:cxn>
                </a:cxnLst>
                <a:rect l="0" t="0" r="r" b="b"/>
                <a:pathLst>
                  <a:path w="54" h="13">
                    <a:moveTo>
                      <a:pt x="0" y="10"/>
                    </a:moveTo>
                    <a:lnTo>
                      <a:pt x="4" y="10"/>
                    </a:lnTo>
                    <a:lnTo>
                      <a:pt x="4" y="10"/>
                    </a:lnTo>
                    <a:lnTo>
                      <a:pt x="23" y="13"/>
                    </a:lnTo>
                    <a:lnTo>
                      <a:pt x="54" y="7"/>
                    </a:lnTo>
                    <a:lnTo>
                      <a:pt x="54" y="7"/>
                    </a:lnTo>
                    <a:lnTo>
                      <a:pt x="54" y="7"/>
                    </a:lnTo>
                    <a:lnTo>
                      <a:pt x="48" y="4"/>
                    </a:lnTo>
                    <a:lnTo>
                      <a:pt x="45" y="0"/>
                    </a:lnTo>
                    <a:lnTo>
                      <a:pt x="45" y="0"/>
                    </a:lnTo>
                    <a:lnTo>
                      <a:pt x="26" y="0"/>
                    </a:lnTo>
                    <a:lnTo>
                      <a:pt x="0" y="4"/>
                    </a:lnTo>
                    <a:lnTo>
                      <a:pt x="0"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1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2" name="Freeform 1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3" name="Freeform 129"/>
              <p:cNvSpPr>
                <a:spLocks/>
              </p:cNvSpPr>
              <p:nvPr/>
            </p:nvSpPr>
            <p:spPr bwMode="auto">
              <a:xfrm>
                <a:off x="1144" y="2701"/>
                <a:ext cx="60" cy="16"/>
              </a:xfrm>
              <a:custGeom>
                <a:avLst/>
                <a:gdLst/>
                <a:ahLst/>
                <a:cxnLst>
                  <a:cxn ang="0">
                    <a:pos x="10" y="12"/>
                  </a:cxn>
                  <a:cxn ang="0">
                    <a:pos x="10" y="12"/>
                  </a:cxn>
                  <a:cxn ang="0">
                    <a:pos x="29" y="16"/>
                  </a:cxn>
                  <a:cxn ang="0">
                    <a:pos x="60" y="9"/>
                  </a:cxn>
                  <a:cxn ang="0">
                    <a:pos x="60" y="9"/>
                  </a:cxn>
                  <a:cxn ang="0">
                    <a:pos x="60" y="9"/>
                  </a:cxn>
                  <a:cxn ang="0">
                    <a:pos x="60" y="6"/>
                  </a:cxn>
                  <a:cxn ang="0">
                    <a:pos x="60" y="6"/>
                  </a:cxn>
                  <a:cxn ang="0">
                    <a:pos x="57" y="3"/>
                  </a:cxn>
                  <a:cxn ang="0">
                    <a:pos x="54" y="3"/>
                  </a:cxn>
                  <a:cxn ang="0">
                    <a:pos x="54" y="3"/>
                  </a:cxn>
                  <a:cxn ang="0">
                    <a:pos x="35" y="0"/>
                  </a:cxn>
                  <a:cxn ang="0">
                    <a:pos x="4" y="6"/>
                  </a:cxn>
                  <a:cxn ang="0">
                    <a:pos x="4" y="6"/>
                  </a:cxn>
                  <a:cxn ang="0">
                    <a:pos x="0" y="6"/>
                  </a:cxn>
                  <a:cxn ang="0">
                    <a:pos x="7" y="9"/>
                  </a:cxn>
                  <a:cxn ang="0">
                    <a:pos x="10" y="12"/>
                  </a:cxn>
                </a:cxnLst>
                <a:rect l="0" t="0" r="r" b="b"/>
                <a:pathLst>
                  <a:path w="60" h="16">
                    <a:moveTo>
                      <a:pt x="10" y="12"/>
                    </a:moveTo>
                    <a:lnTo>
                      <a:pt x="10" y="12"/>
                    </a:lnTo>
                    <a:lnTo>
                      <a:pt x="29" y="16"/>
                    </a:lnTo>
                    <a:lnTo>
                      <a:pt x="60" y="9"/>
                    </a:lnTo>
                    <a:lnTo>
                      <a:pt x="60" y="9"/>
                    </a:lnTo>
                    <a:lnTo>
                      <a:pt x="60" y="9"/>
                    </a:lnTo>
                    <a:lnTo>
                      <a:pt x="60" y="6"/>
                    </a:lnTo>
                    <a:lnTo>
                      <a:pt x="60" y="6"/>
                    </a:lnTo>
                    <a:lnTo>
                      <a:pt x="57" y="3"/>
                    </a:lnTo>
                    <a:lnTo>
                      <a:pt x="54" y="3"/>
                    </a:lnTo>
                    <a:lnTo>
                      <a:pt x="54" y="3"/>
                    </a:lnTo>
                    <a:lnTo>
                      <a:pt x="35" y="0"/>
                    </a:lnTo>
                    <a:lnTo>
                      <a:pt x="4" y="6"/>
                    </a:lnTo>
                    <a:lnTo>
                      <a:pt x="4" y="6"/>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4" name="Freeform 130"/>
              <p:cNvSpPr>
                <a:spLocks/>
              </p:cNvSpPr>
              <p:nvPr/>
            </p:nvSpPr>
            <p:spPr bwMode="auto">
              <a:xfrm>
                <a:off x="1094" y="2710"/>
                <a:ext cx="60" cy="13"/>
              </a:xfrm>
              <a:custGeom>
                <a:avLst/>
                <a:gdLst/>
                <a:ahLst/>
                <a:cxnLst>
                  <a:cxn ang="0">
                    <a:pos x="3" y="10"/>
                  </a:cxn>
                  <a:cxn ang="0">
                    <a:pos x="6" y="13"/>
                  </a:cxn>
                  <a:cxn ang="0">
                    <a:pos x="6" y="13"/>
                  </a:cxn>
                  <a:cxn ang="0">
                    <a:pos x="25" y="13"/>
                  </a:cxn>
                  <a:cxn ang="0">
                    <a:pos x="57" y="10"/>
                  </a:cxn>
                  <a:cxn ang="0">
                    <a:pos x="57" y="10"/>
                  </a:cxn>
                  <a:cxn ang="0">
                    <a:pos x="60" y="7"/>
                  </a:cxn>
                  <a:cxn ang="0">
                    <a:pos x="54" y="3"/>
                  </a:cxn>
                  <a:cxn ang="0">
                    <a:pos x="50" y="3"/>
                  </a:cxn>
                  <a:cxn ang="0">
                    <a:pos x="50" y="3"/>
                  </a:cxn>
                  <a:cxn ang="0">
                    <a:pos x="31" y="0"/>
                  </a:cxn>
                  <a:cxn ang="0">
                    <a:pos x="0" y="3"/>
                  </a:cxn>
                  <a:cxn ang="0">
                    <a:pos x="3" y="10"/>
                  </a:cxn>
                </a:cxnLst>
                <a:rect l="0" t="0" r="r" b="b"/>
                <a:pathLst>
                  <a:path w="60" h="13">
                    <a:moveTo>
                      <a:pt x="3" y="10"/>
                    </a:moveTo>
                    <a:lnTo>
                      <a:pt x="6" y="13"/>
                    </a:lnTo>
                    <a:lnTo>
                      <a:pt x="6" y="13"/>
                    </a:lnTo>
                    <a:lnTo>
                      <a:pt x="25" y="13"/>
                    </a:lnTo>
                    <a:lnTo>
                      <a:pt x="57" y="10"/>
                    </a:lnTo>
                    <a:lnTo>
                      <a:pt x="57" y="10"/>
                    </a:lnTo>
                    <a:lnTo>
                      <a:pt x="60" y="7"/>
                    </a:lnTo>
                    <a:lnTo>
                      <a:pt x="54" y="3"/>
                    </a:lnTo>
                    <a:lnTo>
                      <a:pt x="50" y="3"/>
                    </a:lnTo>
                    <a:lnTo>
                      <a:pt x="50" y="3"/>
                    </a:lnTo>
                    <a:lnTo>
                      <a:pt x="31"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5" name="Freeform 131"/>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6" name="Rectangle 132"/>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133"/>
              <p:cNvSpPr>
                <a:spLocks/>
              </p:cNvSpPr>
              <p:nvPr/>
            </p:nvSpPr>
            <p:spPr bwMode="auto">
              <a:xfrm>
                <a:off x="1030" y="2720"/>
                <a:ext cx="67" cy="12"/>
              </a:xfrm>
              <a:custGeom>
                <a:avLst/>
                <a:gdLst/>
                <a:ahLst/>
                <a:cxnLst>
                  <a:cxn ang="0">
                    <a:pos x="10" y="12"/>
                  </a:cxn>
                  <a:cxn ang="0">
                    <a:pos x="10" y="12"/>
                  </a:cxn>
                  <a:cxn ang="0">
                    <a:pos x="23" y="12"/>
                  </a:cxn>
                  <a:cxn ang="0">
                    <a:pos x="32" y="12"/>
                  </a:cxn>
                  <a:cxn ang="0">
                    <a:pos x="67" y="9"/>
                  </a:cxn>
                  <a:cxn ang="0">
                    <a:pos x="67" y="9"/>
                  </a:cxn>
                  <a:cxn ang="0">
                    <a:pos x="67" y="9"/>
                  </a:cxn>
                  <a:cxn ang="0">
                    <a:pos x="67" y="6"/>
                  </a:cxn>
                  <a:cxn ang="0">
                    <a:pos x="67" y="6"/>
                  </a:cxn>
                  <a:cxn ang="0">
                    <a:pos x="61" y="3"/>
                  </a:cxn>
                  <a:cxn ang="0">
                    <a:pos x="57" y="3"/>
                  </a:cxn>
                  <a:cxn ang="0">
                    <a:pos x="57" y="3"/>
                  </a:cxn>
                  <a:cxn ang="0">
                    <a:pos x="38" y="0"/>
                  </a:cxn>
                  <a:cxn ang="0">
                    <a:pos x="4" y="3"/>
                  </a:cxn>
                  <a:cxn ang="0">
                    <a:pos x="4" y="3"/>
                  </a:cxn>
                  <a:cxn ang="0">
                    <a:pos x="0" y="6"/>
                  </a:cxn>
                  <a:cxn ang="0">
                    <a:pos x="7" y="9"/>
                  </a:cxn>
                  <a:cxn ang="0">
                    <a:pos x="10" y="12"/>
                  </a:cxn>
                </a:cxnLst>
                <a:rect l="0" t="0" r="r" b="b"/>
                <a:pathLst>
                  <a:path w="67" h="12">
                    <a:moveTo>
                      <a:pt x="10" y="12"/>
                    </a:moveTo>
                    <a:lnTo>
                      <a:pt x="10" y="12"/>
                    </a:lnTo>
                    <a:lnTo>
                      <a:pt x="23" y="12"/>
                    </a:lnTo>
                    <a:lnTo>
                      <a:pt x="32" y="12"/>
                    </a:lnTo>
                    <a:lnTo>
                      <a:pt x="67" y="9"/>
                    </a:lnTo>
                    <a:lnTo>
                      <a:pt x="67" y="9"/>
                    </a:lnTo>
                    <a:lnTo>
                      <a:pt x="67" y="9"/>
                    </a:lnTo>
                    <a:lnTo>
                      <a:pt x="67" y="6"/>
                    </a:lnTo>
                    <a:lnTo>
                      <a:pt x="67" y="6"/>
                    </a:lnTo>
                    <a:lnTo>
                      <a:pt x="61" y="3"/>
                    </a:lnTo>
                    <a:lnTo>
                      <a:pt x="57" y="3"/>
                    </a:lnTo>
                    <a:lnTo>
                      <a:pt x="57" y="3"/>
                    </a:lnTo>
                    <a:lnTo>
                      <a:pt x="38" y="0"/>
                    </a:lnTo>
                    <a:lnTo>
                      <a:pt x="4" y="3"/>
                    </a:lnTo>
                    <a:lnTo>
                      <a:pt x="4" y="3"/>
                    </a:lnTo>
                    <a:lnTo>
                      <a:pt x="0" y="6"/>
                    </a:lnTo>
                    <a:lnTo>
                      <a:pt x="7"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8" name="Freeform 134"/>
              <p:cNvSpPr>
                <a:spLocks/>
              </p:cNvSpPr>
              <p:nvPr/>
            </p:nvSpPr>
            <p:spPr bwMode="auto">
              <a:xfrm>
                <a:off x="970" y="2729"/>
                <a:ext cx="70" cy="13"/>
              </a:xfrm>
              <a:custGeom>
                <a:avLst/>
                <a:gdLst/>
                <a:ahLst/>
                <a:cxnLst>
                  <a:cxn ang="0">
                    <a:pos x="10" y="13"/>
                  </a:cxn>
                  <a:cxn ang="0">
                    <a:pos x="10" y="13"/>
                  </a:cxn>
                  <a:cxn ang="0">
                    <a:pos x="22" y="13"/>
                  </a:cxn>
                  <a:cxn ang="0">
                    <a:pos x="32" y="13"/>
                  </a:cxn>
                  <a:cxn ang="0">
                    <a:pos x="67" y="10"/>
                  </a:cxn>
                  <a:cxn ang="0">
                    <a:pos x="67" y="10"/>
                  </a:cxn>
                  <a:cxn ang="0">
                    <a:pos x="70" y="7"/>
                  </a:cxn>
                  <a:cxn ang="0">
                    <a:pos x="64" y="3"/>
                  </a:cxn>
                  <a:cxn ang="0">
                    <a:pos x="57" y="0"/>
                  </a:cxn>
                  <a:cxn ang="0">
                    <a:pos x="57" y="0"/>
                  </a:cxn>
                  <a:cxn ang="0">
                    <a:pos x="38" y="0"/>
                  </a:cxn>
                  <a:cxn ang="0">
                    <a:pos x="4" y="3"/>
                  </a:cxn>
                  <a:cxn ang="0">
                    <a:pos x="4" y="3"/>
                  </a:cxn>
                  <a:cxn ang="0">
                    <a:pos x="0" y="7"/>
                  </a:cxn>
                  <a:cxn ang="0">
                    <a:pos x="7" y="10"/>
                  </a:cxn>
                  <a:cxn ang="0">
                    <a:pos x="10" y="13"/>
                  </a:cxn>
                </a:cxnLst>
                <a:rect l="0" t="0" r="r" b="b"/>
                <a:pathLst>
                  <a:path w="70" h="13">
                    <a:moveTo>
                      <a:pt x="10" y="13"/>
                    </a:moveTo>
                    <a:lnTo>
                      <a:pt x="10" y="13"/>
                    </a:lnTo>
                    <a:lnTo>
                      <a:pt x="22" y="13"/>
                    </a:lnTo>
                    <a:lnTo>
                      <a:pt x="32" y="13"/>
                    </a:lnTo>
                    <a:lnTo>
                      <a:pt x="67" y="10"/>
                    </a:lnTo>
                    <a:lnTo>
                      <a:pt x="67" y="10"/>
                    </a:lnTo>
                    <a:lnTo>
                      <a:pt x="70" y="7"/>
                    </a:lnTo>
                    <a:lnTo>
                      <a:pt x="64" y="3"/>
                    </a:lnTo>
                    <a:lnTo>
                      <a:pt x="57" y="0"/>
                    </a:lnTo>
                    <a:lnTo>
                      <a:pt x="57" y="0"/>
                    </a:lnTo>
                    <a:lnTo>
                      <a:pt x="38" y="0"/>
                    </a:lnTo>
                    <a:lnTo>
                      <a:pt x="4" y="3"/>
                    </a:lnTo>
                    <a:lnTo>
                      <a:pt x="4" y="3"/>
                    </a:lnTo>
                    <a:lnTo>
                      <a:pt x="0" y="7"/>
                    </a:lnTo>
                    <a:lnTo>
                      <a:pt x="7" y="10"/>
                    </a:lnTo>
                    <a:lnTo>
                      <a:pt x="10"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99" name="Freeform 135"/>
              <p:cNvSpPr>
                <a:spLocks/>
              </p:cNvSpPr>
              <p:nvPr/>
            </p:nvSpPr>
            <p:spPr bwMode="auto">
              <a:xfrm>
                <a:off x="910" y="2739"/>
                <a:ext cx="70" cy="16"/>
              </a:xfrm>
              <a:custGeom>
                <a:avLst/>
                <a:gdLst/>
                <a:ahLst/>
                <a:cxnLst>
                  <a:cxn ang="0">
                    <a:pos x="10" y="12"/>
                  </a:cxn>
                  <a:cxn ang="0">
                    <a:pos x="10" y="12"/>
                  </a:cxn>
                  <a:cxn ang="0">
                    <a:pos x="19" y="12"/>
                  </a:cxn>
                  <a:cxn ang="0">
                    <a:pos x="29" y="16"/>
                  </a:cxn>
                  <a:cxn ang="0">
                    <a:pos x="67" y="9"/>
                  </a:cxn>
                  <a:cxn ang="0">
                    <a:pos x="67" y="9"/>
                  </a:cxn>
                  <a:cxn ang="0">
                    <a:pos x="70" y="6"/>
                  </a:cxn>
                  <a:cxn ang="0">
                    <a:pos x="64" y="3"/>
                  </a:cxn>
                  <a:cxn ang="0">
                    <a:pos x="57" y="3"/>
                  </a:cxn>
                  <a:cxn ang="0">
                    <a:pos x="57" y="3"/>
                  </a:cxn>
                  <a:cxn ang="0">
                    <a:pos x="48" y="0"/>
                  </a:cxn>
                  <a:cxn ang="0">
                    <a:pos x="38" y="0"/>
                  </a:cxn>
                  <a:cxn ang="0">
                    <a:pos x="0" y="6"/>
                  </a:cxn>
                  <a:cxn ang="0">
                    <a:pos x="0" y="6"/>
                  </a:cxn>
                  <a:cxn ang="0">
                    <a:pos x="0" y="6"/>
                  </a:cxn>
                  <a:cxn ang="0">
                    <a:pos x="3" y="9"/>
                  </a:cxn>
                  <a:cxn ang="0">
                    <a:pos x="10" y="12"/>
                  </a:cxn>
                </a:cxnLst>
                <a:rect l="0" t="0" r="r" b="b"/>
                <a:pathLst>
                  <a:path w="70" h="16">
                    <a:moveTo>
                      <a:pt x="10" y="12"/>
                    </a:moveTo>
                    <a:lnTo>
                      <a:pt x="10" y="12"/>
                    </a:lnTo>
                    <a:lnTo>
                      <a:pt x="19" y="12"/>
                    </a:lnTo>
                    <a:lnTo>
                      <a:pt x="29" y="16"/>
                    </a:lnTo>
                    <a:lnTo>
                      <a:pt x="67" y="9"/>
                    </a:lnTo>
                    <a:lnTo>
                      <a:pt x="67" y="9"/>
                    </a:lnTo>
                    <a:lnTo>
                      <a:pt x="70" y="6"/>
                    </a:lnTo>
                    <a:lnTo>
                      <a:pt x="64" y="3"/>
                    </a:lnTo>
                    <a:lnTo>
                      <a:pt x="57" y="3"/>
                    </a:lnTo>
                    <a:lnTo>
                      <a:pt x="57" y="3"/>
                    </a:lnTo>
                    <a:lnTo>
                      <a:pt x="48" y="0"/>
                    </a:lnTo>
                    <a:lnTo>
                      <a:pt x="38" y="0"/>
                    </a:lnTo>
                    <a:lnTo>
                      <a:pt x="0" y="6"/>
                    </a:lnTo>
                    <a:lnTo>
                      <a:pt x="0" y="6"/>
                    </a:lnTo>
                    <a:lnTo>
                      <a:pt x="0" y="6"/>
                    </a:lnTo>
                    <a:lnTo>
                      <a:pt x="3" y="9"/>
                    </a:lnTo>
                    <a:lnTo>
                      <a:pt x="10"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0" name="Freeform 136"/>
              <p:cNvSpPr>
                <a:spLocks/>
              </p:cNvSpPr>
              <p:nvPr/>
            </p:nvSpPr>
            <p:spPr bwMode="auto">
              <a:xfrm>
                <a:off x="844" y="2748"/>
                <a:ext cx="73" cy="16"/>
              </a:xfrm>
              <a:custGeom>
                <a:avLst/>
                <a:gdLst/>
                <a:ahLst/>
                <a:cxnLst>
                  <a:cxn ang="0">
                    <a:pos x="9" y="13"/>
                  </a:cxn>
                  <a:cxn ang="0">
                    <a:pos x="9" y="13"/>
                  </a:cxn>
                  <a:cxn ang="0">
                    <a:pos x="22" y="16"/>
                  </a:cxn>
                  <a:cxn ang="0">
                    <a:pos x="31" y="16"/>
                  </a:cxn>
                  <a:cxn ang="0">
                    <a:pos x="69" y="10"/>
                  </a:cxn>
                  <a:cxn ang="0">
                    <a:pos x="69" y="10"/>
                  </a:cxn>
                  <a:cxn ang="0">
                    <a:pos x="73" y="7"/>
                  </a:cxn>
                  <a:cxn ang="0">
                    <a:pos x="66" y="3"/>
                  </a:cxn>
                  <a:cxn ang="0">
                    <a:pos x="63" y="3"/>
                  </a:cxn>
                  <a:cxn ang="0">
                    <a:pos x="63" y="3"/>
                  </a:cxn>
                  <a:cxn ang="0">
                    <a:pos x="50" y="0"/>
                  </a:cxn>
                  <a:cxn ang="0">
                    <a:pos x="41" y="0"/>
                  </a:cxn>
                  <a:cxn ang="0">
                    <a:pos x="3" y="7"/>
                  </a:cxn>
                  <a:cxn ang="0">
                    <a:pos x="3" y="7"/>
                  </a:cxn>
                  <a:cxn ang="0">
                    <a:pos x="0" y="7"/>
                  </a:cxn>
                  <a:cxn ang="0">
                    <a:pos x="6" y="10"/>
                  </a:cxn>
                  <a:cxn ang="0">
                    <a:pos x="9" y="13"/>
                  </a:cxn>
                </a:cxnLst>
                <a:rect l="0" t="0" r="r" b="b"/>
                <a:pathLst>
                  <a:path w="73" h="16">
                    <a:moveTo>
                      <a:pt x="9" y="13"/>
                    </a:moveTo>
                    <a:lnTo>
                      <a:pt x="9" y="13"/>
                    </a:lnTo>
                    <a:lnTo>
                      <a:pt x="22" y="16"/>
                    </a:lnTo>
                    <a:lnTo>
                      <a:pt x="31" y="16"/>
                    </a:lnTo>
                    <a:lnTo>
                      <a:pt x="69" y="10"/>
                    </a:lnTo>
                    <a:lnTo>
                      <a:pt x="69" y="10"/>
                    </a:lnTo>
                    <a:lnTo>
                      <a:pt x="73" y="7"/>
                    </a:lnTo>
                    <a:lnTo>
                      <a:pt x="66" y="3"/>
                    </a:lnTo>
                    <a:lnTo>
                      <a:pt x="63" y="3"/>
                    </a:lnTo>
                    <a:lnTo>
                      <a:pt x="63" y="3"/>
                    </a:lnTo>
                    <a:lnTo>
                      <a:pt x="50" y="0"/>
                    </a:lnTo>
                    <a:lnTo>
                      <a:pt x="41" y="0"/>
                    </a:lnTo>
                    <a:lnTo>
                      <a:pt x="3" y="7"/>
                    </a:lnTo>
                    <a:lnTo>
                      <a:pt x="3" y="7"/>
                    </a:lnTo>
                    <a:lnTo>
                      <a:pt x="0" y="7"/>
                    </a:lnTo>
                    <a:lnTo>
                      <a:pt x="6" y="10"/>
                    </a:lnTo>
                    <a:lnTo>
                      <a:pt x="9"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1" name="Freeform 137"/>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2" name="Freeform 138"/>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139"/>
              <p:cNvSpPr>
                <a:spLocks/>
              </p:cNvSpPr>
              <p:nvPr/>
            </p:nvSpPr>
            <p:spPr bwMode="auto">
              <a:xfrm>
                <a:off x="708" y="2767"/>
                <a:ext cx="76" cy="19"/>
              </a:xfrm>
              <a:custGeom>
                <a:avLst/>
                <a:gdLst/>
                <a:ahLst/>
                <a:cxnLst>
                  <a:cxn ang="0">
                    <a:pos x="9" y="16"/>
                  </a:cxn>
                  <a:cxn ang="0">
                    <a:pos x="9" y="16"/>
                  </a:cxn>
                  <a:cxn ang="0">
                    <a:pos x="22" y="19"/>
                  </a:cxn>
                  <a:cxn ang="0">
                    <a:pos x="31" y="19"/>
                  </a:cxn>
                  <a:cxn ang="0">
                    <a:pos x="73" y="13"/>
                  </a:cxn>
                  <a:cxn ang="0">
                    <a:pos x="73" y="13"/>
                  </a:cxn>
                  <a:cxn ang="0">
                    <a:pos x="76" y="10"/>
                  </a:cxn>
                  <a:cxn ang="0">
                    <a:pos x="69" y="7"/>
                  </a:cxn>
                  <a:cxn ang="0">
                    <a:pos x="66" y="3"/>
                  </a:cxn>
                  <a:cxn ang="0">
                    <a:pos x="66" y="3"/>
                  </a:cxn>
                  <a:cxn ang="0">
                    <a:pos x="54" y="3"/>
                  </a:cxn>
                  <a:cxn ang="0">
                    <a:pos x="44" y="0"/>
                  </a:cxn>
                  <a:cxn ang="0">
                    <a:pos x="3" y="10"/>
                  </a:cxn>
                  <a:cxn ang="0">
                    <a:pos x="3" y="10"/>
                  </a:cxn>
                  <a:cxn ang="0">
                    <a:pos x="0" y="10"/>
                  </a:cxn>
                  <a:cxn ang="0">
                    <a:pos x="6" y="13"/>
                  </a:cxn>
                  <a:cxn ang="0">
                    <a:pos x="9" y="16"/>
                  </a:cxn>
                </a:cxnLst>
                <a:rect l="0" t="0" r="r" b="b"/>
                <a:pathLst>
                  <a:path w="76" h="19">
                    <a:moveTo>
                      <a:pt x="9" y="16"/>
                    </a:moveTo>
                    <a:lnTo>
                      <a:pt x="9" y="16"/>
                    </a:lnTo>
                    <a:lnTo>
                      <a:pt x="22" y="19"/>
                    </a:lnTo>
                    <a:lnTo>
                      <a:pt x="31" y="19"/>
                    </a:lnTo>
                    <a:lnTo>
                      <a:pt x="73" y="13"/>
                    </a:lnTo>
                    <a:lnTo>
                      <a:pt x="73" y="13"/>
                    </a:lnTo>
                    <a:lnTo>
                      <a:pt x="76" y="10"/>
                    </a:lnTo>
                    <a:lnTo>
                      <a:pt x="69" y="7"/>
                    </a:lnTo>
                    <a:lnTo>
                      <a:pt x="66" y="3"/>
                    </a:lnTo>
                    <a:lnTo>
                      <a:pt x="66" y="3"/>
                    </a:lnTo>
                    <a:lnTo>
                      <a:pt x="54" y="3"/>
                    </a:lnTo>
                    <a:lnTo>
                      <a:pt x="44" y="0"/>
                    </a:lnTo>
                    <a:lnTo>
                      <a:pt x="3" y="10"/>
                    </a:lnTo>
                    <a:lnTo>
                      <a:pt x="3" y="10"/>
                    </a:lnTo>
                    <a:lnTo>
                      <a:pt x="0" y="10"/>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4" name="Freeform 140"/>
              <p:cNvSpPr>
                <a:spLocks/>
              </p:cNvSpPr>
              <p:nvPr/>
            </p:nvSpPr>
            <p:spPr bwMode="auto">
              <a:xfrm>
                <a:off x="635" y="2780"/>
                <a:ext cx="79" cy="16"/>
              </a:xfrm>
              <a:custGeom>
                <a:avLst/>
                <a:gdLst/>
                <a:ahLst/>
                <a:cxnLst>
                  <a:cxn ang="0">
                    <a:pos x="9" y="16"/>
                  </a:cxn>
                  <a:cxn ang="0">
                    <a:pos x="9" y="16"/>
                  </a:cxn>
                  <a:cxn ang="0">
                    <a:pos x="22" y="16"/>
                  </a:cxn>
                  <a:cxn ang="0">
                    <a:pos x="32" y="16"/>
                  </a:cxn>
                  <a:cxn ang="0">
                    <a:pos x="76" y="9"/>
                  </a:cxn>
                  <a:cxn ang="0">
                    <a:pos x="76" y="9"/>
                  </a:cxn>
                  <a:cxn ang="0">
                    <a:pos x="79" y="6"/>
                  </a:cxn>
                  <a:cxn ang="0">
                    <a:pos x="73" y="3"/>
                  </a:cxn>
                  <a:cxn ang="0">
                    <a:pos x="70" y="3"/>
                  </a:cxn>
                  <a:cxn ang="0">
                    <a:pos x="70" y="3"/>
                  </a:cxn>
                  <a:cxn ang="0">
                    <a:pos x="57" y="0"/>
                  </a:cxn>
                  <a:cxn ang="0">
                    <a:pos x="47" y="0"/>
                  </a:cxn>
                  <a:cxn ang="0">
                    <a:pos x="3" y="6"/>
                  </a:cxn>
                  <a:cxn ang="0">
                    <a:pos x="3" y="6"/>
                  </a:cxn>
                  <a:cxn ang="0">
                    <a:pos x="0" y="9"/>
                  </a:cxn>
                  <a:cxn ang="0">
                    <a:pos x="6" y="13"/>
                  </a:cxn>
                  <a:cxn ang="0">
                    <a:pos x="9" y="16"/>
                  </a:cxn>
                </a:cxnLst>
                <a:rect l="0" t="0" r="r" b="b"/>
                <a:pathLst>
                  <a:path w="79" h="16">
                    <a:moveTo>
                      <a:pt x="9" y="16"/>
                    </a:moveTo>
                    <a:lnTo>
                      <a:pt x="9" y="16"/>
                    </a:lnTo>
                    <a:lnTo>
                      <a:pt x="22" y="16"/>
                    </a:lnTo>
                    <a:lnTo>
                      <a:pt x="32" y="16"/>
                    </a:lnTo>
                    <a:lnTo>
                      <a:pt x="76" y="9"/>
                    </a:lnTo>
                    <a:lnTo>
                      <a:pt x="76" y="9"/>
                    </a:lnTo>
                    <a:lnTo>
                      <a:pt x="79" y="6"/>
                    </a:lnTo>
                    <a:lnTo>
                      <a:pt x="73" y="3"/>
                    </a:lnTo>
                    <a:lnTo>
                      <a:pt x="70" y="3"/>
                    </a:lnTo>
                    <a:lnTo>
                      <a:pt x="70" y="3"/>
                    </a:lnTo>
                    <a:lnTo>
                      <a:pt x="57" y="0"/>
                    </a:lnTo>
                    <a:lnTo>
                      <a:pt x="47" y="0"/>
                    </a:lnTo>
                    <a:lnTo>
                      <a:pt x="3" y="6"/>
                    </a:lnTo>
                    <a:lnTo>
                      <a:pt x="3" y="6"/>
                    </a:lnTo>
                    <a:lnTo>
                      <a:pt x="0" y="9"/>
                    </a:lnTo>
                    <a:lnTo>
                      <a:pt x="6" y="13"/>
                    </a:lnTo>
                    <a:lnTo>
                      <a:pt x="9" y="1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5" name="Freeform 141"/>
              <p:cNvSpPr>
                <a:spLocks/>
              </p:cNvSpPr>
              <p:nvPr/>
            </p:nvSpPr>
            <p:spPr bwMode="auto">
              <a:xfrm>
                <a:off x="559" y="2793"/>
                <a:ext cx="82" cy="15"/>
              </a:xfrm>
              <a:custGeom>
                <a:avLst/>
                <a:gdLst/>
                <a:ahLst/>
                <a:cxnLst>
                  <a:cxn ang="0">
                    <a:pos x="6" y="12"/>
                  </a:cxn>
                  <a:cxn ang="0">
                    <a:pos x="13" y="12"/>
                  </a:cxn>
                  <a:cxn ang="0">
                    <a:pos x="13" y="12"/>
                  </a:cxn>
                  <a:cxn ang="0">
                    <a:pos x="22" y="15"/>
                  </a:cxn>
                  <a:cxn ang="0">
                    <a:pos x="35" y="15"/>
                  </a:cxn>
                  <a:cxn ang="0">
                    <a:pos x="79" y="9"/>
                  </a:cxn>
                  <a:cxn ang="0">
                    <a:pos x="79" y="9"/>
                  </a:cxn>
                  <a:cxn ang="0">
                    <a:pos x="82" y="6"/>
                  </a:cxn>
                  <a:cxn ang="0">
                    <a:pos x="76" y="3"/>
                  </a:cxn>
                  <a:cxn ang="0">
                    <a:pos x="73" y="3"/>
                  </a:cxn>
                  <a:cxn ang="0">
                    <a:pos x="73" y="3"/>
                  </a:cxn>
                  <a:cxn ang="0">
                    <a:pos x="60" y="0"/>
                  </a:cxn>
                  <a:cxn ang="0">
                    <a:pos x="51" y="0"/>
                  </a:cxn>
                  <a:cxn ang="0">
                    <a:pos x="3" y="6"/>
                  </a:cxn>
                  <a:cxn ang="0">
                    <a:pos x="3" y="6"/>
                  </a:cxn>
                  <a:cxn ang="0">
                    <a:pos x="0" y="9"/>
                  </a:cxn>
                  <a:cxn ang="0">
                    <a:pos x="6" y="12"/>
                  </a:cxn>
                  <a:cxn ang="0">
                    <a:pos x="6" y="12"/>
                  </a:cxn>
                </a:cxnLst>
                <a:rect l="0" t="0" r="r" b="b"/>
                <a:pathLst>
                  <a:path w="82" h="15">
                    <a:moveTo>
                      <a:pt x="6" y="12"/>
                    </a:moveTo>
                    <a:lnTo>
                      <a:pt x="13" y="12"/>
                    </a:lnTo>
                    <a:lnTo>
                      <a:pt x="13" y="12"/>
                    </a:lnTo>
                    <a:lnTo>
                      <a:pt x="22" y="15"/>
                    </a:lnTo>
                    <a:lnTo>
                      <a:pt x="35" y="15"/>
                    </a:lnTo>
                    <a:lnTo>
                      <a:pt x="79" y="9"/>
                    </a:lnTo>
                    <a:lnTo>
                      <a:pt x="79" y="9"/>
                    </a:lnTo>
                    <a:lnTo>
                      <a:pt x="82" y="6"/>
                    </a:lnTo>
                    <a:lnTo>
                      <a:pt x="76" y="3"/>
                    </a:lnTo>
                    <a:lnTo>
                      <a:pt x="73" y="3"/>
                    </a:lnTo>
                    <a:lnTo>
                      <a:pt x="73" y="3"/>
                    </a:lnTo>
                    <a:lnTo>
                      <a:pt x="60" y="0"/>
                    </a:lnTo>
                    <a:lnTo>
                      <a:pt x="5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6" name="Freeform 142"/>
              <p:cNvSpPr>
                <a:spLocks/>
              </p:cNvSpPr>
              <p:nvPr/>
            </p:nvSpPr>
            <p:spPr bwMode="auto">
              <a:xfrm>
                <a:off x="1315" y="2694"/>
                <a:ext cx="73" cy="32"/>
              </a:xfrm>
              <a:custGeom>
                <a:avLst/>
                <a:gdLst/>
                <a:ahLst/>
                <a:cxnLst>
                  <a:cxn ang="0">
                    <a:pos x="3" y="26"/>
                  </a:cxn>
                  <a:cxn ang="0">
                    <a:pos x="10" y="29"/>
                  </a:cxn>
                  <a:cxn ang="0">
                    <a:pos x="10" y="29"/>
                  </a:cxn>
                  <a:cxn ang="0">
                    <a:pos x="26" y="32"/>
                  </a:cxn>
                  <a:cxn ang="0">
                    <a:pos x="73" y="23"/>
                  </a:cxn>
                  <a:cxn ang="0">
                    <a:pos x="73" y="23"/>
                  </a:cxn>
                  <a:cxn ang="0">
                    <a:pos x="73" y="23"/>
                  </a:cxn>
                  <a:cxn ang="0">
                    <a:pos x="73" y="23"/>
                  </a:cxn>
                  <a:cxn ang="0">
                    <a:pos x="67" y="19"/>
                  </a:cxn>
                  <a:cxn ang="0">
                    <a:pos x="19" y="4"/>
                  </a:cxn>
                  <a:cxn ang="0">
                    <a:pos x="19" y="4"/>
                  </a:cxn>
                  <a:cxn ang="0">
                    <a:pos x="0" y="0"/>
                  </a:cxn>
                  <a:cxn ang="0">
                    <a:pos x="3" y="26"/>
                  </a:cxn>
                </a:cxnLst>
                <a:rect l="0" t="0" r="r" b="b"/>
                <a:pathLst>
                  <a:path w="73" h="32">
                    <a:moveTo>
                      <a:pt x="3" y="26"/>
                    </a:moveTo>
                    <a:lnTo>
                      <a:pt x="10" y="29"/>
                    </a:lnTo>
                    <a:lnTo>
                      <a:pt x="10" y="29"/>
                    </a:lnTo>
                    <a:lnTo>
                      <a:pt x="26" y="32"/>
                    </a:lnTo>
                    <a:lnTo>
                      <a:pt x="73" y="23"/>
                    </a:lnTo>
                    <a:lnTo>
                      <a:pt x="73" y="23"/>
                    </a:lnTo>
                    <a:lnTo>
                      <a:pt x="73" y="23"/>
                    </a:lnTo>
                    <a:lnTo>
                      <a:pt x="73" y="23"/>
                    </a:lnTo>
                    <a:lnTo>
                      <a:pt x="67" y="19"/>
                    </a:lnTo>
                    <a:lnTo>
                      <a:pt x="19" y="4"/>
                    </a:lnTo>
                    <a:lnTo>
                      <a:pt x="19" y="4"/>
                    </a:lnTo>
                    <a:lnTo>
                      <a:pt x="0" y="0"/>
                    </a:lnTo>
                    <a:lnTo>
                      <a:pt x="3" y="2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7" name="Freeform 143"/>
              <p:cNvSpPr>
                <a:spLocks/>
              </p:cNvSpPr>
              <p:nvPr/>
            </p:nvSpPr>
            <p:spPr bwMode="auto">
              <a:xfrm>
                <a:off x="1268" y="2694"/>
                <a:ext cx="50" cy="26"/>
              </a:xfrm>
              <a:custGeom>
                <a:avLst/>
                <a:gdLst/>
                <a:ahLst/>
                <a:cxnLst>
                  <a:cxn ang="0">
                    <a:pos x="47" y="0"/>
                  </a:cxn>
                  <a:cxn ang="0">
                    <a:pos x="47" y="0"/>
                  </a:cxn>
                  <a:cxn ang="0">
                    <a:pos x="47" y="0"/>
                  </a:cxn>
                  <a:cxn ang="0">
                    <a:pos x="3" y="10"/>
                  </a:cxn>
                  <a:cxn ang="0">
                    <a:pos x="3" y="10"/>
                  </a:cxn>
                  <a:cxn ang="0">
                    <a:pos x="0" y="10"/>
                  </a:cxn>
                  <a:cxn ang="0">
                    <a:pos x="0" y="10"/>
                  </a:cxn>
                  <a:cxn ang="0">
                    <a:pos x="6" y="13"/>
                  </a:cxn>
                  <a:cxn ang="0">
                    <a:pos x="50" y="26"/>
                  </a:cxn>
                  <a:cxn ang="0">
                    <a:pos x="47" y="0"/>
                  </a:cxn>
                </a:cxnLst>
                <a:rect l="0" t="0" r="r" b="b"/>
                <a:pathLst>
                  <a:path w="50" h="26">
                    <a:moveTo>
                      <a:pt x="47" y="0"/>
                    </a:moveTo>
                    <a:lnTo>
                      <a:pt x="47" y="0"/>
                    </a:lnTo>
                    <a:lnTo>
                      <a:pt x="47" y="0"/>
                    </a:lnTo>
                    <a:lnTo>
                      <a:pt x="3" y="10"/>
                    </a:lnTo>
                    <a:lnTo>
                      <a:pt x="3" y="10"/>
                    </a:lnTo>
                    <a:lnTo>
                      <a:pt x="0" y="10"/>
                    </a:lnTo>
                    <a:lnTo>
                      <a:pt x="0" y="10"/>
                    </a:lnTo>
                    <a:lnTo>
                      <a:pt x="6" y="13"/>
                    </a:lnTo>
                    <a:lnTo>
                      <a:pt x="50" y="26"/>
                    </a:lnTo>
                    <a:lnTo>
                      <a:pt x="47"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8" name="Freeform 144"/>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145"/>
              <p:cNvSpPr>
                <a:spLocks/>
              </p:cNvSpPr>
              <p:nvPr/>
            </p:nvSpPr>
            <p:spPr bwMode="auto">
              <a:xfrm>
                <a:off x="1220" y="2707"/>
                <a:ext cx="98" cy="25"/>
              </a:xfrm>
              <a:custGeom>
                <a:avLst/>
                <a:gdLst/>
                <a:ahLst/>
                <a:cxnLst>
                  <a:cxn ang="0">
                    <a:pos x="0" y="3"/>
                  </a:cxn>
                  <a:cxn ang="0">
                    <a:pos x="0" y="3"/>
                  </a:cxn>
                  <a:cxn ang="0">
                    <a:pos x="0" y="6"/>
                  </a:cxn>
                  <a:cxn ang="0">
                    <a:pos x="7" y="10"/>
                  </a:cxn>
                  <a:cxn ang="0">
                    <a:pos x="54" y="25"/>
                  </a:cxn>
                  <a:cxn ang="0">
                    <a:pos x="54" y="25"/>
                  </a:cxn>
                  <a:cxn ang="0">
                    <a:pos x="73" y="25"/>
                  </a:cxn>
                  <a:cxn ang="0">
                    <a:pos x="98" y="22"/>
                  </a:cxn>
                  <a:cxn ang="0">
                    <a:pos x="98" y="16"/>
                  </a:cxn>
                  <a:cxn ang="0">
                    <a:pos x="98" y="16"/>
                  </a:cxn>
                  <a:cxn ang="0">
                    <a:pos x="98" y="16"/>
                  </a:cxn>
                  <a:cxn ang="0">
                    <a:pos x="48" y="0"/>
                  </a:cxn>
                  <a:cxn ang="0">
                    <a:pos x="48" y="0"/>
                  </a:cxn>
                  <a:cxn ang="0">
                    <a:pos x="29" y="0"/>
                  </a:cxn>
                  <a:cxn ang="0">
                    <a:pos x="0" y="3"/>
                  </a:cxn>
                </a:cxnLst>
                <a:rect l="0" t="0" r="r" b="b"/>
                <a:pathLst>
                  <a:path w="98" h="25">
                    <a:moveTo>
                      <a:pt x="0" y="3"/>
                    </a:moveTo>
                    <a:lnTo>
                      <a:pt x="0" y="3"/>
                    </a:lnTo>
                    <a:lnTo>
                      <a:pt x="0" y="6"/>
                    </a:lnTo>
                    <a:lnTo>
                      <a:pt x="7" y="10"/>
                    </a:lnTo>
                    <a:lnTo>
                      <a:pt x="54" y="25"/>
                    </a:lnTo>
                    <a:lnTo>
                      <a:pt x="54" y="25"/>
                    </a:lnTo>
                    <a:lnTo>
                      <a:pt x="73" y="25"/>
                    </a:lnTo>
                    <a:lnTo>
                      <a:pt x="98" y="22"/>
                    </a:lnTo>
                    <a:lnTo>
                      <a:pt x="98" y="16"/>
                    </a:lnTo>
                    <a:lnTo>
                      <a:pt x="98" y="16"/>
                    </a:lnTo>
                    <a:lnTo>
                      <a:pt x="98" y="16"/>
                    </a:lnTo>
                    <a:lnTo>
                      <a:pt x="48" y="0"/>
                    </a:lnTo>
                    <a:lnTo>
                      <a:pt x="48" y="0"/>
                    </a:lnTo>
                    <a:lnTo>
                      <a:pt x="29"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0" name="Freeform 146"/>
              <p:cNvSpPr>
                <a:spLocks/>
              </p:cNvSpPr>
              <p:nvPr/>
            </p:nvSpPr>
            <p:spPr bwMode="auto">
              <a:xfrm>
                <a:off x="1204" y="2713"/>
                <a:ext cx="70" cy="29"/>
              </a:xfrm>
              <a:custGeom>
                <a:avLst/>
                <a:gdLst/>
                <a:ahLst/>
                <a:cxnLst>
                  <a:cxn ang="0">
                    <a:pos x="4" y="23"/>
                  </a:cxn>
                  <a:cxn ang="0">
                    <a:pos x="19" y="26"/>
                  </a:cxn>
                  <a:cxn ang="0">
                    <a:pos x="19" y="26"/>
                  </a:cxn>
                  <a:cxn ang="0">
                    <a:pos x="38" y="29"/>
                  </a:cxn>
                  <a:cxn ang="0">
                    <a:pos x="67" y="26"/>
                  </a:cxn>
                  <a:cxn ang="0">
                    <a:pos x="67" y="26"/>
                  </a:cxn>
                  <a:cxn ang="0">
                    <a:pos x="70" y="23"/>
                  </a:cxn>
                  <a:cxn ang="0">
                    <a:pos x="70" y="23"/>
                  </a:cxn>
                  <a:cxn ang="0">
                    <a:pos x="64" y="19"/>
                  </a:cxn>
                  <a:cxn ang="0">
                    <a:pos x="13" y="4"/>
                  </a:cxn>
                  <a:cxn ang="0">
                    <a:pos x="13" y="4"/>
                  </a:cxn>
                  <a:cxn ang="0">
                    <a:pos x="0" y="0"/>
                  </a:cxn>
                  <a:cxn ang="0">
                    <a:pos x="4" y="23"/>
                  </a:cxn>
                </a:cxnLst>
                <a:rect l="0" t="0" r="r" b="b"/>
                <a:pathLst>
                  <a:path w="70" h="29">
                    <a:moveTo>
                      <a:pt x="4" y="23"/>
                    </a:moveTo>
                    <a:lnTo>
                      <a:pt x="19" y="26"/>
                    </a:lnTo>
                    <a:lnTo>
                      <a:pt x="19" y="26"/>
                    </a:lnTo>
                    <a:lnTo>
                      <a:pt x="38" y="29"/>
                    </a:lnTo>
                    <a:lnTo>
                      <a:pt x="67" y="26"/>
                    </a:lnTo>
                    <a:lnTo>
                      <a:pt x="67" y="26"/>
                    </a:lnTo>
                    <a:lnTo>
                      <a:pt x="70" y="23"/>
                    </a:lnTo>
                    <a:lnTo>
                      <a:pt x="70" y="23"/>
                    </a:lnTo>
                    <a:lnTo>
                      <a:pt x="64" y="19"/>
                    </a:lnTo>
                    <a:lnTo>
                      <a:pt x="13" y="4"/>
                    </a:lnTo>
                    <a:lnTo>
                      <a:pt x="13" y="4"/>
                    </a:lnTo>
                    <a:lnTo>
                      <a:pt x="0" y="0"/>
                    </a:lnTo>
                    <a:lnTo>
                      <a:pt x="4"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1" name="Freeform 147"/>
              <p:cNvSpPr>
                <a:spLocks/>
              </p:cNvSpPr>
              <p:nvPr/>
            </p:nvSpPr>
            <p:spPr bwMode="auto">
              <a:xfrm>
                <a:off x="1167" y="2713"/>
                <a:ext cx="41" cy="23"/>
              </a:xfrm>
              <a:custGeom>
                <a:avLst/>
                <a:gdLst/>
                <a:ahLst/>
                <a:cxnLst>
                  <a:cxn ang="0">
                    <a:pos x="3" y="7"/>
                  </a:cxn>
                  <a:cxn ang="0">
                    <a:pos x="3" y="7"/>
                  </a:cxn>
                  <a:cxn ang="0">
                    <a:pos x="0" y="7"/>
                  </a:cxn>
                  <a:cxn ang="0">
                    <a:pos x="0" y="10"/>
                  </a:cxn>
                  <a:cxn ang="0">
                    <a:pos x="6" y="10"/>
                  </a:cxn>
                  <a:cxn ang="0">
                    <a:pos x="41" y="23"/>
                  </a:cxn>
                  <a:cxn ang="0">
                    <a:pos x="37" y="0"/>
                  </a:cxn>
                  <a:cxn ang="0">
                    <a:pos x="37" y="0"/>
                  </a:cxn>
                  <a:cxn ang="0">
                    <a:pos x="31" y="0"/>
                  </a:cxn>
                  <a:cxn ang="0">
                    <a:pos x="3" y="7"/>
                  </a:cxn>
                </a:cxnLst>
                <a:rect l="0" t="0" r="r" b="b"/>
                <a:pathLst>
                  <a:path w="41" h="23">
                    <a:moveTo>
                      <a:pt x="3" y="7"/>
                    </a:moveTo>
                    <a:lnTo>
                      <a:pt x="3" y="7"/>
                    </a:lnTo>
                    <a:lnTo>
                      <a:pt x="0" y="7"/>
                    </a:lnTo>
                    <a:lnTo>
                      <a:pt x="0" y="10"/>
                    </a:lnTo>
                    <a:lnTo>
                      <a:pt x="6" y="10"/>
                    </a:lnTo>
                    <a:lnTo>
                      <a:pt x="41" y="23"/>
                    </a:lnTo>
                    <a:lnTo>
                      <a:pt x="37" y="0"/>
                    </a:lnTo>
                    <a:lnTo>
                      <a:pt x="37" y="0"/>
                    </a:lnTo>
                    <a:lnTo>
                      <a:pt x="31"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2" name="Freeform 148"/>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3" name="Freeform 149"/>
              <p:cNvSpPr>
                <a:spLocks/>
              </p:cNvSpPr>
              <p:nvPr/>
            </p:nvSpPr>
            <p:spPr bwMode="auto">
              <a:xfrm>
                <a:off x="1113" y="2723"/>
                <a:ext cx="95" cy="28"/>
              </a:xfrm>
              <a:custGeom>
                <a:avLst/>
                <a:gdLst/>
                <a:ahLst/>
                <a:cxnLst>
                  <a:cxn ang="0">
                    <a:pos x="0" y="6"/>
                  </a:cxn>
                  <a:cxn ang="0">
                    <a:pos x="0" y="6"/>
                  </a:cxn>
                  <a:cxn ang="0">
                    <a:pos x="0" y="6"/>
                  </a:cxn>
                  <a:cxn ang="0">
                    <a:pos x="6" y="9"/>
                  </a:cxn>
                  <a:cxn ang="0">
                    <a:pos x="54" y="25"/>
                  </a:cxn>
                  <a:cxn ang="0">
                    <a:pos x="54" y="25"/>
                  </a:cxn>
                  <a:cxn ang="0">
                    <a:pos x="76" y="28"/>
                  </a:cxn>
                  <a:cxn ang="0">
                    <a:pos x="95" y="25"/>
                  </a:cxn>
                  <a:cxn ang="0">
                    <a:pos x="95" y="16"/>
                  </a:cxn>
                  <a:cxn ang="0">
                    <a:pos x="50" y="3"/>
                  </a:cxn>
                  <a:cxn ang="0">
                    <a:pos x="50" y="3"/>
                  </a:cxn>
                  <a:cxn ang="0">
                    <a:pos x="31" y="0"/>
                  </a:cxn>
                  <a:cxn ang="0">
                    <a:pos x="0" y="6"/>
                  </a:cxn>
                </a:cxnLst>
                <a:rect l="0" t="0" r="r" b="b"/>
                <a:pathLst>
                  <a:path w="95" h="28">
                    <a:moveTo>
                      <a:pt x="0" y="6"/>
                    </a:moveTo>
                    <a:lnTo>
                      <a:pt x="0" y="6"/>
                    </a:lnTo>
                    <a:lnTo>
                      <a:pt x="0" y="6"/>
                    </a:lnTo>
                    <a:lnTo>
                      <a:pt x="6" y="9"/>
                    </a:lnTo>
                    <a:lnTo>
                      <a:pt x="54" y="25"/>
                    </a:lnTo>
                    <a:lnTo>
                      <a:pt x="54" y="25"/>
                    </a:lnTo>
                    <a:lnTo>
                      <a:pt x="76" y="28"/>
                    </a:lnTo>
                    <a:lnTo>
                      <a:pt x="95" y="25"/>
                    </a:lnTo>
                    <a:lnTo>
                      <a:pt x="95" y="16"/>
                    </a:lnTo>
                    <a:lnTo>
                      <a:pt x="50" y="3"/>
                    </a:lnTo>
                    <a:lnTo>
                      <a:pt x="50" y="3"/>
                    </a:lnTo>
                    <a:lnTo>
                      <a:pt x="31"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4" name="Freeform 150"/>
              <p:cNvSpPr>
                <a:spLocks/>
              </p:cNvSpPr>
              <p:nvPr/>
            </p:nvSpPr>
            <p:spPr bwMode="auto">
              <a:xfrm>
                <a:off x="1097" y="2732"/>
                <a:ext cx="70" cy="29"/>
              </a:xfrm>
              <a:custGeom>
                <a:avLst/>
                <a:gdLst/>
                <a:ahLst/>
                <a:cxnLst>
                  <a:cxn ang="0">
                    <a:pos x="0" y="23"/>
                  </a:cxn>
                  <a:cxn ang="0">
                    <a:pos x="16" y="26"/>
                  </a:cxn>
                  <a:cxn ang="0">
                    <a:pos x="16" y="26"/>
                  </a:cxn>
                  <a:cxn ang="0">
                    <a:pos x="25" y="29"/>
                  </a:cxn>
                  <a:cxn ang="0">
                    <a:pos x="35" y="29"/>
                  </a:cxn>
                  <a:cxn ang="0">
                    <a:pos x="66" y="23"/>
                  </a:cxn>
                  <a:cxn ang="0">
                    <a:pos x="66" y="23"/>
                  </a:cxn>
                  <a:cxn ang="0">
                    <a:pos x="70" y="23"/>
                  </a:cxn>
                  <a:cxn ang="0">
                    <a:pos x="70" y="23"/>
                  </a:cxn>
                  <a:cxn ang="0">
                    <a:pos x="63" y="19"/>
                  </a:cxn>
                  <a:cxn ang="0">
                    <a:pos x="13" y="4"/>
                  </a:cxn>
                  <a:cxn ang="0">
                    <a:pos x="13" y="4"/>
                  </a:cxn>
                  <a:cxn ang="0">
                    <a:pos x="0" y="0"/>
                  </a:cxn>
                  <a:cxn ang="0">
                    <a:pos x="0" y="23"/>
                  </a:cxn>
                </a:cxnLst>
                <a:rect l="0" t="0" r="r" b="b"/>
                <a:pathLst>
                  <a:path w="70" h="29">
                    <a:moveTo>
                      <a:pt x="0" y="23"/>
                    </a:moveTo>
                    <a:lnTo>
                      <a:pt x="16" y="26"/>
                    </a:lnTo>
                    <a:lnTo>
                      <a:pt x="16" y="26"/>
                    </a:lnTo>
                    <a:lnTo>
                      <a:pt x="25" y="29"/>
                    </a:lnTo>
                    <a:lnTo>
                      <a:pt x="35" y="29"/>
                    </a:lnTo>
                    <a:lnTo>
                      <a:pt x="66" y="23"/>
                    </a:lnTo>
                    <a:lnTo>
                      <a:pt x="66" y="23"/>
                    </a:lnTo>
                    <a:lnTo>
                      <a:pt x="70" y="23"/>
                    </a:lnTo>
                    <a:lnTo>
                      <a:pt x="70" y="23"/>
                    </a:lnTo>
                    <a:lnTo>
                      <a:pt x="63" y="19"/>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5" name="Freeform 151"/>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6" name="Freeform 152"/>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7" name="Freeform 153"/>
              <p:cNvSpPr>
                <a:spLocks/>
              </p:cNvSpPr>
              <p:nvPr/>
            </p:nvSpPr>
            <p:spPr bwMode="auto">
              <a:xfrm>
                <a:off x="999" y="2742"/>
                <a:ext cx="98" cy="28"/>
              </a:xfrm>
              <a:custGeom>
                <a:avLst/>
                <a:gdLst/>
                <a:ahLst/>
                <a:cxnLst>
                  <a:cxn ang="0">
                    <a:pos x="0" y="6"/>
                  </a:cxn>
                  <a:cxn ang="0">
                    <a:pos x="0" y="6"/>
                  </a:cxn>
                  <a:cxn ang="0">
                    <a:pos x="0" y="6"/>
                  </a:cxn>
                  <a:cxn ang="0">
                    <a:pos x="3" y="9"/>
                  </a:cxn>
                  <a:cxn ang="0">
                    <a:pos x="54" y="28"/>
                  </a:cxn>
                  <a:cxn ang="0">
                    <a:pos x="54" y="28"/>
                  </a:cxn>
                  <a:cxn ang="0">
                    <a:pos x="66" y="28"/>
                  </a:cxn>
                  <a:cxn ang="0">
                    <a:pos x="76" y="28"/>
                  </a:cxn>
                  <a:cxn ang="0">
                    <a:pos x="98" y="25"/>
                  </a:cxn>
                  <a:cxn ang="0">
                    <a:pos x="98" y="16"/>
                  </a:cxn>
                  <a:cxn ang="0">
                    <a:pos x="54" y="3"/>
                  </a:cxn>
                  <a:cxn ang="0">
                    <a:pos x="54" y="3"/>
                  </a:cxn>
                  <a:cxn ang="0">
                    <a:pos x="44" y="0"/>
                  </a:cxn>
                  <a:cxn ang="0">
                    <a:pos x="35" y="0"/>
                  </a:cxn>
                  <a:cxn ang="0">
                    <a:pos x="0" y="6"/>
                  </a:cxn>
                </a:cxnLst>
                <a:rect l="0" t="0" r="r" b="b"/>
                <a:pathLst>
                  <a:path w="98" h="28">
                    <a:moveTo>
                      <a:pt x="0" y="6"/>
                    </a:moveTo>
                    <a:lnTo>
                      <a:pt x="0" y="6"/>
                    </a:lnTo>
                    <a:lnTo>
                      <a:pt x="0" y="6"/>
                    </a:lnTo>
                    <a:lnTo>
                      <a:pt x="3" y="9"/>
                    </a:lnTo>
                    <a:lnTo>
                      <a:pt x="54" y="28"/>
                    </a:lnTo>
                    <a:lnTo>
                      <a:pt x="54" y="28"/>
                    </a:lnTo>
                    <a:lnTo>
                      <a:pt x="66" y="28"/>
                    </a:lnTo>
                    <a:lnTo>
                      <a:pt x="76" y="28"/>
                    </a:lnTo>
                    <a:lnTo>
                      <a:pt x="98" y="25"/>
                    </a:lnTo>
                    <a:lnTo>
                      <a:pt x="98" y="16"/>
                    </a:lnTo>
                    <a:lnTo>
                      <a:pt x="54" y="3"/>
                    </a:lnTo>
                    <a:lnTo>
                      <a:pt x="54" y="3"/>
                    </a:lnTo>
                    <a:lnTo>
                      <a:pt x="44" y="0"/>
                    </a:lnTo>
                    <a:lnTo>
                      <a:pt x="35"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8" name="Freeform 154"/>
              <p:cNvSpPr>
                <a:spLocks/>
              </p:cNvSpPr>
              <p:nvPr/>
            </p:nvSpPr>
            <p:spPr bwMode="auto">
              <a:xfrm>
                <a:off x="936" y="2751"/>
                <a:ext cx="117" cy="32"/>
              </a:xfrm>
              <a:custGeom>
                <a:avLst/>
                <a:gdLst/>
                <a:ahLst/>
                <a:cxnLst>
                  <a:cxn ang="0">
                    <a:pos x="3" y="7"/>
                  </a:cxn>
                  <a:cxn ang="0">
                    <a:pos x="3" y="7"/>
                  </a:cxn>
                  <a:cxn ang="0">
                    <a:pos x="0" y="7"/>
                  </a:cxn>
                  <a:cxn ang="0">
                    <a:pos x="6" y="10"/>
                  </a:cxn>
                  <a:cxn ang="0">
                    <a:pos x="60" y="29"/>
                  </a:cxn>
                  <a:cxn ang="0">
                    <a:pos x="60" y="29"/>
                  </a:cxn>
                  <a:cxn ang="0">
                    <a:pos x="69" y="32"/>
                  </a:cxn>
                  <a:cxn ang="0">
                    <a:pos x="79" y="32"/>
                  </a:cxn>
                  <a:cxn ang="0">
                    <a:pos x="113" y="26"/>
                  </a:cxn>
                  <a:cxn ang="0">
                    <a:pos x="113" y="26"/>
                  </a:cxn>
                  <a:cxn ang="0">
                    <a:pos x="117" y="26"/>
                  </a:cxn>
                  <a:cxn ang="0">
                    <a:pos x="117" y="23"/>
                  </a:cxn>
                  <a:cxn ang="0">
                    <a:pos x="110" y="19"/>
                  </a:cxn>
                  <a:cxn ang="0">
                    <a:pos x="60" y="4"/>
                  </a:cxn>
                  <a:cxn ang="0">
                    <a:pos x="60" y="4"/>
                  </a:cxn>
                  <a:cxn ang="0">
                    <a:pos x="47" y="0"/>
                  </a:cxn>
                  <a:cxn ang="0">
                    <a:pos x="38" y="0"/>
                  </a:cxn>
                  <a:cxn ang="0">
                    <a:pos x="3" y="7"/>
                  </a:cxn>
                </a:cxnLst>
                <a:rect l="0" t="0" r="r" b="b"/>
                <a:pathLst>
                  <a:path w="117" h="32">
                    <a:moveTo>
                      <a:pt x="3" y="7"/>
                    </a:moveTo>
                    <a:lnTo>
                      <a:pt x="3" y="7"/>
                    </a:lnTo>
                    <a:lnTo>
                      <a:pt x="0" y="7"/>
                    </a:lnTo>
                    <a:lnTo>
                      <a:pt x="6" y="10"/>
                    </a:lnTo>
                    <a:lnTo>
                      <a:pt x="60" y="29"/>
                    </a:lnTo>
                    <a:lnTo>
                      <a:pt x="60" y="29"/>
                    </a:lnTo>
                    <a:lnTo>
                      <a:pt x="69" y="32"/>
                    </a:lnTo>
                    <a:lnTo>
                      <a:pt x="79" y="32"/>
                    </a:lnTo>
                    <a:lnTo>
                      <a:pt x="113" y="26"/>
                    </a:lnTo>
                    <a:lnTo>
                      <a:pt x="113" y="26"/>
                    </a:lnTo>
                    <a:lnTo>
                      <a:pt x="117" y="26"/>
                    </a:lnTo>
                    <a:lnTo>
                      <a:pt x="117" y="23"/>
                    </a:lnTo>
                    <a:lnTo>
                      <a:pt x="110" y="19"/>
                    </a:lnTo>
                    <a:lnTo>
                      <a:pt x="60" y="4"/>
                    </a:lnTo>
                    <a:lnTo>
                      <a:pt x="60" y="4"/>
                    </a:lnTo>
                    <a:lnTo>
                      <a:pt x="47" y="0"/>
                    </a:lnTo>
                    <a:lnTo>
                      <a:pt x="38"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19" name="Freeform 155"/>
              <p:cNvSpPr>
                <a:spLocks/>
              </p:cNvSpPr>
              <p:nvPr/>
            </p:nvSpPr>
            <p:spPr bwMode="auto">
              <a:xfrm>
                <a:off x="875" y="2761"/>
                <a:ext cx="117" cy="32"/>
              </a:xfrm>
              <a:custGeom>
                <a:avLst/>
                <a:gdLst/>
                <a:ahLst/>
                <a:cxnLst>
                  <a:cxn ang="0">
                    <a:pos x="0" y="6"/>
                  </a:cxn>
                  <a:cxn ang="0">
                    <a:pos x="0" y="6"/>
                  </a:cxn>
                  <a:cxn ang="0">
                    <a:pos x="0" y="9"/>
                  </a:cxn>
                  <a:cxn ang="0">
                    <a:pos x="4" y="13"/>
                  </a:cxn>
                  <a:cxn ang="0">
                    <a:pos x="57" y="28"/>
                  </a:cxn>
                  <a:cxn ang="0">
                    <a:pos x="57" y="28"/>
                  </a:cxn>
                  <a:cxn ang="0">
                    <a:pos x="67" y="32"/>
                  </a:cxn>
                  <a:cxn ang="0">
                    <a:pos x="76" y="32"/>
                  </a:cxn>
                  <a:cxn ang="0">
                    <a:pos x="114" y="25"/>
                  </a:cxn>
                  <a:cxn ang="0">
                    <a:pos x="114" y="25"/>
                  </a:cxn>
                  <a:cxn ang="0">
                    <a:pos x="117" y="25"/>
                  </a:cxn>
                  <a:cxn ang="0">
                    <a:pos x="117" y="22"/>
                  </a:cxn>
                  <a:cxn ang="0">
                    <a:pos x="111" y="19"/>
                  </a:cxn>
                  <a:cxn ang="0">
                    <a:pos x="57" y="3"/>
                  </a:cxn>
                  <a:cxn ang="0">
                    <a:pos x="57" y="3"/>
                  </a:cxn>
                  <a:cxn ang="0">
                    <a:pos x="48" y="0"/>
                  </a:cxn>
                  <a:cxn ang="0">
                    <a:pos x="38" y="0"/>
                  </a:cxn>
                  <a:cxn ang="0">
                    <a:pos x="0" y="6"/>
                  </a:cxn>
                </a:cxnLst>
                <a:rect l="0" t="0" r="r" b="b"/>
                <a:pathLst>
                  <a:path w="117" h="32">
                    <a:moveTo>
                      <a:pt x="0" y="6"/>
                    </a:moveTo>
                    <a:lnTo>
                      <a:pt x="0" y="6"/>
                    </a:lnTo>
                    <a:lnTo>
                      <a:pt x="0" y="9"/>
                    </a:lnTo>
                    <a:lnTo>
                      <a:pt x="4" y="13"/>
                    </a:lnTo>
                    <a:lnTo>
                      <a:pt x="57" y="28"/>
                    </a:lnTo>
                    <a:lnTo>
                      <a:pt x="57" y="28"/>
                    </a:lnTo>
                    <a:lnTo>
                      <a:pt x="67" y="32"/>
                    </a:lnTo>
                    <a:lnTo>
                      <a:pt x="76" y="32"/>
                    </a:lnTo>
                    <a:lnTo>
                      <a:pt x="114" y="25"/>
                    </a:lnTo>
                    <a:lnTo>
                      <a:pt x="114" y="25"/>
                    </a:lnTo>
                    <a:lnTo>
                      <a:pt x="117" y="25"/>
                    </a:lnTo>
                    <a:lnTo>
                      <a:pt x="117" y="22"/>
                    </a:lnTo>
                    <a:lnTo>
                      <a:pt x="111" y="19"/>
                    </a:lnTo>
                    <a:lnTo>
                      <a:pt x="57" y="3"/>
                    </a:lnTo>
                    <a:lnTo>
                      <a:pt x="57" y="3"/>
                    </a:lnTo>
                    <a:lnTo>
                      <a:pt x="48" y="0"/>
                    </a:lnTo>
                    <a:lnTo>
                      <a:pt x="38" y="0"/>
                    </a:lnTo>
                    <a:lnTo>
                      <a:pt x="0"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0" name="Freeform 156"/>
              <p:cNvSpPr>
                <a:spLocks/>
              </p:cNvSpPr>
              <p:nvPr/>
            </p:nvSpPr>
            <p:spPr bwMode="auto">
              <a:xfrm>
                <a:off x="822" y="2770"/>
                <a:ext cx="107" cy="35"/>
              </a:xfrm>
              <a:custGeom>
                <a:avLst/>
                <a:gdLst/>
                <a:ahLst/>
                <a:cxnLst>
                  <a:cxn ang="0">
                    <a:pos x="0" y="7"/>
                  </a:cxn>
                  <a:cxn ang="0">
                    <a:pos x="0" y="16"/>
                  </a:cxn>
                  <a:cxn ang="0">
                    <a:pos x="44" y="32"/>
                  </a:cxn>
                  <a:cxn ang="0">
                    <a:pos x="44" y="32"/>
                  </a:cxn>
                  <a:cxn ang="0">
                    <a:pos x="57" y="35"/>
                  </a:cxn>
                  <a:cxn ang="0">
                    <a:pos x="66" y="35"/>
                  </a:cxn>
                  <a:cxn ang="0">
                    <a:pos x="104" y="29"/>
                  </a:cxn>
                  <a:cxn ang="0">
                    <a:pos x="104" y="29"/>
                  </a:cxn>
                  <a:cxn ang="0">
                    <a:pos x="107" y="26"/>
                  </a:cxn>
                  <a:cxn ang="0">
                    <a:pos x="107" y="26"/>
                  </a:cxn>
                  <a:cxn ang="0">
                    <a:pos x="101" y="23"/>
                  </a:cxn>
                  <a:cxn ang="0">
                    <a:pos x="47" y="4"/>
                  </a:cxn>
                  <a:cxn ang="0">
                    <a:pos x="47" y="4"/>
                  </a:cxn>
                  <a:cxn ang="0">
                    <a:pos x="38" y="0"/>
                  </a:cxn>
                  <a:cxn ang="0">
                    <a:pos x="28" y="0"/>
                  </a:cxn>
                  <a:cxn ang="0">
                    <a:pos x="0" y="7"/>
                  </a:cxn>
                </a:cxnLst>
                <a:rect l="0" t="0" r="r" b="b"/>
                <a:pathLst>
                  <a:path w="107" h="35">
                    <a:moveTo>
                      <a:pt x="0" y="7"/>
                    </a:moveTo>
                    <a:lnTo>
                      <a:pt x="0" y="16"/>
                    </a:lnTo>
                    <a:lnTo>
                      <a:pt x="44" y="32"/>
                    </a:lnTo>
                    <a:lnTo>
                      <a:pt x="44" y="32"/>
                    </a:lnTo>
                    <a:lnTo>
                      <a:pt x="57" y="35"/>
                    </a:lnTo>
                    <a:lnTo>
                      <a:pt x="66" y="35"/>
                    </a:lnTo>
                    <a:lnTo>
                      <a:pt x="104" y="29"/>
                    </a:lnTo>
                    <a:lnTo>
                      <a:pt x="104" y="29"/>
                    </a:lnTo>
                    <a:lnTo>
                      <a:pt x="107" y="26"/>
                    </a:lnTo>
                    <a:lnTo>
                      <a:pt x="107" y="26"/>
                    </a:lnTo>
                    <a:lnTo>
                      <a:pt x="101" y="23"/>
                    </a:lnTo>
                    <a:lnTo>
                      <a:pt x="47" y="4"/>
                    </a:lnTo>
                    <a:lnTo>
                      <a:pt x="47" y="4"/>
                    </a:lnTo>
                    <a:lnTo>
                      <a:pt x="38" y="0"/>
                    </a:lnTo>
                    <a:lnTo>
                      <a:pt x="28"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1" name="Freeform 157"/>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2" name="Freeform 158"/>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3" name="Freeform 159"/>
              <p:cNvSpPr>
                <a:spLocks/>
              </p:cNvSpPr>
              <p:nvPr/>
            </p:nvSpPr>
            <p:spPr bwMode="auto">
              <a:xfrm>
                <a:off x="743" y="2783"/>
                <a:ext cx="79" cy="32"/>
              </a:xfrm>
              <a:custGeom>
                <a:avLst/>
                <a:gdLst/>
                <a:ahLst/>
                <a:cxnLst>
                  <a:cxn ang="0">
                    <a:pos x="3" y="6"/>
                  </a:cxn>
                  <a:cxn ang="0">
                    <a:pos x="3" y="6"/>
                  </a:cxn>
                  <a:cxn ang="0">
                    <a:pos x="0" y="10"/>
                  </a:cxn>
                  <a:cxn ang="0">
                    <a:pos x="3" y="13"/>
                  </a:cxn>
                  <a:cxn ang="0">
                    <a:pos x="56" y="29"/>
                  </a:cxn>
                  <a:cxn ang="0">
                    <a:pos x="56" y="29"/>
                  </a:cxn>
                  <a:cxn ang="0">
                    <a:pos x="69" y="32"/>
                  </a:cxn>
                  <a:cxn ang="0">
                    <a:pos x="79" y="32"/>
                  </a:cxn>
                  <a:cxn ang="0">
                    <a:pos x="79" y="32"/>
                  </a:cxn>
                  <a:cxn ang="0">
                    <a:pos x="79" y="6"/>
                  </a:cxn>
                  <a:cxn ang="0">
                    <a:pos x="63" y="3"/>
                  </a:cxn>
                  <a:cxn ang="0">
                    <a:pos x="63" y="3"/>
                  </a:cxn>
                  <a:cxn ang="0">
                    <a:pos x="50" y="0"/>
                  </a:cxn>
                  <a:cxn ang="0">
                    <a:pos x="41" y="0"/>
                  </a:cxn>
                  <a:cxn ang="0">
                    <a:pos x="3" y="6"/>
                  </a:cxn>
                </a:cxnLst>
                <a:rect l="0" t="0" r="r" b="b"/>
                <a:pathLst>
                  <a:path w="79" h="32">
                    <a:moveTo>
                      <a:pt x="3" y="6"/>
                    </a:moveTo>
                    <a:lnTo>
                      <a:pt x="3" y="6"/>
                    </a:lnTo>
                    <a:lnTo>
                      <a:pt x="0" y="10"/>
                    </a:lnTo>
                    <a:lnTo>
                      <a:pt x="3" y="13"/>
                    </a:lnTo>
                    <a:lnTo>
                      <a:pt x="56" y="29"/>
                    </a:lnTo>
                    <a:lnTo>
                      <a:pt x="56" y="29"/>
                    </a:lnTo>
                    <a:lnTo>
                      <a:pt x="69" y="32"/>
                    </a:lnTo>
                    <a:lnTo>
                      <a:pt x="79" y="32"/>
                    </a:lnTo>
                    <a:lnTo>
                      <a:pt x="79" y="32"/>
                    </a:lnTo>
                    <a:lnTo>
                      <a:pt x="79" y="6"/>
                    </a:lnTo>
                    <a:lnTo>
                      <a:pt x="63" y="3"/>
                    </a:lnTo>
                    <a:lnTo>
                      <a:pt x="63" y="3"/>
                    </a:lnTo>
                    <a:lnTo>
                      <a:pt x="50" y="0"/>
                    </a:lnTo>
                    <a:lnTo>
                      <a:pt x="41" y="0"/>
                    </a:lnTo>
                    <a:lnTo>
                      <a:pt x="3" y="6"/>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4" name="Freeform 160"/>
              <p:cNvSpPr>
                <a:spLocks/>
              </p:cNvSpPr>
              <p:nvPr/>
            </p:nvSpPr>
            <p:spPr bwMode="auto">
              <a:xfrm>
                <a:off x="670" y="2793"/>
                <a:ext cx="126" cy="34"/>
              </a:xfrm>
              <a:custGeom>
                <a:avLst/>
                <a:gdLst/>
                <a:ahLst/>
                <a:cxnLst>
                  <a:cxn ang="0">
                    <a:pos x="60" y="31"/>
                  </a:cxn>
                  <a:cxn ang="0">
                    <a:pos x="60" y="31"/>
                  </a:cxn>
                  <a:cxn ang="0">
                    <a:pos x="73" y="34"/>
                  </a:cxn>
                  <a:cxn ang="0">
                    <a:pos x="82" y="34"/>
                  </a:cxn>
                  <a:cxn ang="0">
                    <a:pos x="123" y="28"/>
                  </a:cxn>
                  <a:cxn ang="0">
                    <a:pos x="123" y="28"/>
                  </a:cxn>
                  <a:cxn ang="0">
                    <a:pos x="126" y="28"/>
                  </a:cxn>
                  <a:cxn ang="0">
                    <a:pos x="126" y="25"/>
                  </a:cxn>
                  <a:cxn ang="0">
                    <a:pos x="120" y="22"/>
                  </a:cxn>
                  <a:cxn ang="0">
                    <a:pos x="66" y="3"/>
                  </a:cxn>
                  <a:cxn ang="0">
                    <a:pos x="66" y="3"/>
                  </a:cxn>
                  <a:cxn ang="0">
                    <a:pos x="54" y="0"/>
                  </a:cxn>
                  <a:cxn ang="0">
                    <a:pos x="44" y="0"/>
                  </a:cxn>
                  <a:cxn ang="0">
                    <a:pos x="3" y="6"/>
                  </a:cxn>
                  <a:cxn ang="0">
                    <a:pos x="3" y="6"/>
                  </a:cxn>
                  <a:cxn ang="0">
                    <a:pos x="0" y="9"/>
                  </a:cxn>
                  <a:cxn ang="0">
                    <a:pos x="6" y="12"/>
                  </a:cxn>
                  <a:cxn ang="0">
                    <a:pos x="60" y="31"/>
                  </a:cxn>
                </a:cxnLst>
                <a:rect l="0" t="0" r="r" b="b"/>
                <a:pathLst>
                  <a:path w="126" h="34">
                    <a:moveTo>
                      <a:pt x="60" y="31"/>
                    </a:moveTo>
                    <a:lnTo>
                      <a:pt x="60" y="31"/>
                    </a:lnTo>
                    <a:lnTo>
                      <a:pt x="73" y="34"/>
                    </a:lnTo>
                    <a:lnTo>
                      <a:pt x="82" y="34"/>
                    </a:lnTo>
                    <a:lnTo>
                      <a:pt x="123" y="28"/>
                    </a:lnTo>
                    <a:lnTo>
                      <a:pt x="123" y="28"/>
                    </a:lnTo>
                    <a:lnTo>
                      <a:pt x="126" y="28"/>
                    </a:lnTo>
                    <a:lnTo>
                      <a:pt x="126" y="25"/>
                    </a:lnTo>
                    <a:lnTo>
                      <a:pt x="120" y="22"/>
                    </a:lnTo>
                    <a:lnTo>
                      <a:pt x="66" y="3"/>
                    </a:lnTo>
                    <a:lnTo>
                      <a:pt x="66" y="3"/>
                    </a:lnTo>
                    <a:lnTo>
                      <a:pt x="54" y="0"/>
                    </a:lnTo>
                    <a:lnTo>
                      <a:pt x="44" y="0"/>
                    </a:lnTo>
                    <a:lnTo>
                      <a:pt x="3" y="6"/>
                    </a:lnTo>
                    <a:lnTo>
                      <a:pt x="3" y="6"/>
                    </a:lnTo>
                    <a:lnTo>
                      <a:pt x="0" y="9"/>
                    </a:lnTo>
                    <a:lnTo>
                      <a:pt x="6" y="12"/>
                    </a:lnTo>
                    <a:lnTo>
                      <a:pt x="60" y="31"/>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5" name="Freeform 161"/>
              <p:cNvSpPr>
                <a:spLocks/>
              </p:cNvSpPr>
              <p:nvPr/>
            </p:nvSpPr>
            <p:spPr bwMode="auto">
              <a:xfrm>
                <a:off x="597" y="2805"/>
                <a:ext cx="127" cy="35"/>
              </a:xfrm>
              <a:custGeom>
                <a:avLst/>
                <a:gdLst/>
                <a:ahLst/>
                <a:cxnLst>
                  <a:cxn ang="0">
                    <a:pos x="60" y="32"/>
                  </a:cxn>
                  <a:cxn ang="0">
                    <a:pos x="60" y="32"/>
                  </a:cxn>
                  <a:cxn ang="0">
                    <a:pos x="73" y="35"/>
                  </a:cxn>
                  <a:cxn ang="0">
                    <a:pos x="82" y="35"/>
                  </a:cxn>
                  <a:cxn ang="0">
                    <a:pos x="123" y="29"/>
                  </a:cxn>
                  <a:cxn ang="0">
                    <a:pos x="123" y="29"/>
                  </a:cxn>
                  <a:cxn ang="0">
                    <a:pos x="127" y="29"/>
                  </a:cxn>
                  <a:cxn ang="0">
                    <a:pos x="127" y="26"/>
                  </a:cxn>
                  <a:cxn ang="0">
                    <a:pos x="123" y="22"/>
                  </a:cxn>
                  <a:cxn ang="0">
                    <a:pos x="70" y="3"/>
                  </a:cxn>
                  <a:cxn ang="0">
                    <a:pos x="70" y="3"/>
                  </a:cxn>
                  <a:cxn ang="0">
                    <a:pos x="57" y="0"/>
                  </a:cxn>
                  <a:cxn ang="0">
                    <a:pos x="47" y="0"/>
                  </a:cxn>
                  <a:cxn ang="0">
                    <a:pos x="3" y="7"/>
                  </a:cxn>
                  <a:cxn ang="0">
                    <a:pos x="3" y="7"/>
                  </a:cxn>
                  <a:cxn ang="0">
                    <a:pos x="0" y="10"/>
                  </a:cxn>
                  <a:cxn ang="0">
                    <a:pos x="6" y="13"/>
                  </a:cxn>
                  <a:cxn ang="0">
                    <a:pos x="60" y="32"/>
                  </a:cxn>
                </a:cxnLst>
                <a:rect l="0" t="0" r="r" b="b"/>
                <a:pathLst>
                  <a:path w="127" h="35">
                    <a:moveTo>
                      <a:pt x="60" y="32"/>
                    </a:moveTo>
                    <a:lnTo>
                      <a:pt x="60" y="32"/>
                    </a:lnTo>
                    <a:lnTo>
                      <a:pt x="73" y="35"/>
                    </a:lnTo>
                    <a:lnTo>
                      <a:pt x="82" y="35"/>
                    </a:lnTo>
                    <a:lnTo>
                      <a:pt x="123" y="29"/>
                    </a:lnTo>
                    <a:lnTo>
                      <a:pt x="123" y="29"/>
                    </a:lnTo>
                    <a:lnTo>
                      <a:pt x="127" y="29"/>
                    </a:lnTo>
                    <a:lnTo>
                      <a:pt x="127" y="26"/>
                    </a:lnTo>
                    <a:lnTo>
                      <a:pt x="123" y="22"/>
                    </a:lnTo>
                    <a:lnTo>
                      <a:pt x="70" y="3"/>
                    </a:lnTo>
                    <a:lnTo>
                      <a:pt x="70" y="3"/>
                    </a:lnTo>
                    <a:lnTo>
                      <a:pt x="57" y="0"/>
                    </a:lnTo>
                    <a:lnTo>
                      <a:pt x="47" y="0"/>
                    </a:lnTo>
                    <a:lnTo>
                      <a:pt x="3" y="7"/>
                    </a:lnTo>
                    <a:lnTo>
                      <a:pt x="3" y="7"/>
                    </a:lnTo>
                    <a:lnTo>
                      <a:pt x="0" y="10"/>
                    </a:lnTo>
                    <a:lnTo>
                      <a:pt x="6" y="13"/>
                    </a:lnTo>
                    <a:lnTo>
                      <a:pt x="60" y="3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6" name="Freeform 162"/>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7" name="Freeform 163"/>
              <p:cNvSpPr>
                <a:spLocks/>
              </p:cNvSpPr>
              <p:nvPr/>
            </p:nvSpPr>
            <p:spPr bwMode="auto">
              <a:xfrm>
                <a:off x="689" y="2834"/>
                <a:ext cx="136" cy="41"/>
              </a:xfrm>
              <a:custGeom>
                <a:avLst/>
                <a:gdLst/>
                <a:ahLst/>
                <a:cxnLst>
                  <a:cxn ang="0">
                    <a:pos x="60" y="38"/>
                  </a:cxn>
                  <a:cxn ang="0">
                    <a:pos x="60" y="38"/>
                  </a:cxn>
                  <a:cxn ang="0">
                    <a:pos x="73" y="41"/>
                  </a:cxn>
                  <a:cxn ang="0">
                    <a:pos x="85" y="41"/>
                  </a:cxn>
                  <a:cxn ang="0">
                    <a:pos x="136" y="31"/>
                  </a:cxn>
                  <a:cxn ang="0">
                    <a:pos x="133" y="16"/>
                  </a:cxn>
                  <a:cxn ang="0">
                    <a:pos x="92" y="3"/>
                  </a:cxn>
                  <a:cxn ang="0">
                    <a:pos x="92" y="3"/>
                  </a:cxn>
                  <a:cxn ang="0">
                    <a:pos x="79" y="0"/>
                  </a:cxn>
                  <a:cxn ang="0">
                    <a:pos x="69" y="0"/>
                  </a:cxn>
                  <a:cxn ang="0">
                    <a:pos x="3" y="12"/>
                  </a:cxn>
                  <a:cxn ang="0">
                    <a:pos x="3" y="12"/>
                  </a:cxn>
                  <a:cxn ang="0">
                    <a:pos x="0" y="12"/>
                  </a:cxn>
                  <a:cxn ang="0">
                    <a:pos x="0" y="12"/>
                  </a:cxn>
                  <a:cxn ang="0">
                    <a:pos x="6" y="19"/>
                  </a:cxn>
                  <a:cxn ang="0">
                    <a:pos x="60" y="38"/>
                  </a:cxn>
                </a:cxnLst>
                <a:rect l="0" t="0" r="r" b="b"/>
                <a:pathLst>
                  <a:path w="136" h="41">
                    <a:moveTo>
                      <a:pt x="60" y="38"/>
                    </a:moveTo>
                    <a:lnTo>
                      <a:pt x="60" y="38"/>
                    </a:lnTo>
                    <a:lnTo>
                      <a:pt x="73" y="41"/>
                    </a:lnTo>
                    <a:lnTo>
                      <a:pt x="85" y="41"/>
                    </a:lnTo>
                    <a:lnTo>
                      <a:pt x="136" y="31"/>
                    </a:lnTo>
                    <a:lnTo>
                      <a:pt x="133" y="16"/>
                    </a:lnTo>
                    <a:lnTo>
                      <a:pt x="92" y="3"/>
                    </a:lnTo>
                    <a:lnTo>
                      <a:pt x="92" y="3"/>
                    </a:lnTo>
                    <a:lnTo>
                      <a:pt x="79" y="0"/>
                    </a:lnTo>
                    <a:lnTo>
                      <a:pt x="69" y="0"/>
                    </a:lnTo>
                    <a:lnTo>
                      <a:pt x="3" y="12"/>
                    </a:lnTo>
                    <a:lnTo>
                      <a:pt x="3" y="12"/>
                    </a:lnTo>
                    <a:lnTo>
                      <a:pt x="0" y="12"/>
                    </a:lnTo>
                    <a:lnTo>
                      <a:pt x="0" y="12"/>
                    </a:lnTo>
                    <a:lnTo>
                      <a:pt x="6" y="19"/>
                    </a:lnTo>
                    <a:lnTo>
                      <a:pt x="60" y="38"/>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8" name="Freeform 164"/>
              <p:cNvSpPr>
                <a:spLocks/>
              </p:cNvSpPr>
              <p:nvPr/>
            </p:nvSpPr>
            <p:spPr bwMode="auto">
              <a:xfrm>
                <a:off x="822" y="2821"/>
                <a:ext cx="88" cy="35"/>
              </a:xfrm>
              <a:custGeom>
                <a:avLst/>
                <a:gdLst/>
                <a:ahLst/>
                <a:cxnLst>
                  <a:cxn ang="0">
                    <a:pos x="22" y="32"/>
                  </a:cxn>
                  <a:cxn ang="0">
                    <a:pos x="22" y="32"/>
                  </a:cxn>
                  <a:cxn ang="0">
                    <a:pos x="34" y="35"/>
                  </a:cxn>
                  <a:cxn ang="0">
                    <a:pos x="44" y="35"/>
                  </a:cxn>
                  <a:cxn ang="0">
                    <a:pos x="85" y="29"/>
                  </a:cxn>
                  <a:cxn ang="0">
                    <a:pos x="85" y="29"/>
                  </a:cxn>
                  <a:cxn ang="0">
                    <a:pos x="88" y="29"/>
                  </a:cxn>
                  <a:cxn ang="0">
                    <a:pos x="88" y="25"/>
                  </a:cxn>
                  <a:cxn ang="0">
                    <a:pos x="82" y="22"/>
                  </a:cxn>
                  <a:cxn ang="0">
                    <a:pos x="28" y="3"/>
                  </a:cxn>
                  <a:cxn ang="0">
                    <a:pos x="28" y="3"/>
                  </a:cxn>
                  <a:cxn ang="0">
                    <a:pos x="15" y="0"/>
                  </a:cxn>
                  <a:cxn ang="0">
                    <a:pos x="6" y="0"/>
                  </a:cxn>
                  <a:cxn ang="0">
                    <a:pos x="0" y="0"/>
                  </a:cxn>
                  <a:cxn ang="0">
                    <a:pos x="0" y="25"/>
                  </a:cxn>
                  <a:cxn ang="0">
                    <a:pos x="22" y="32"/>
                  </a:cxn>
                </a:cxnLst>
                <a:rect l="0" t="0" r="r" b="b"/>
                <a:pathLst>
                  <a:path w="88" h="35">
                    <a:moveTo>
                      <a:pt x="22" y="32"/>
                    </a:moveTo>
                    <a:lnTo>
                      <a:pt x="22" y="32"/>
                    </a:lnTo>
                    <a:lnTo>
                      <a:pt x="34" y="35"/>
                    </a:lnTo>
                    <a:lnTo>
                      <a:pt x="44" y="35"/>
                    </a:lnTo>
                    <a:lnTo>
                      <a:pt x="85" y="29"/>
                    </a:lnTo>
                    <a:lnTo>
                      <a:pt x="85" y="29"/>
                    </a:lnTo>
                    <a:lnTo>
                      <a:pt x="88" y="29"/>
                    </a:lnTo>
                    <a:lnTo>
                      <a:pt x="88" y="25"/>
                    </a:lnTo>
                    <a:lnTo>
                      <a:pt x="82" y="22"/>
                    </a:lnTo>
                    <a:lnTo>
                      <a:pt x="28" y="3"/>
                    </a:lnTo>
                    <a:lnTo>
                      <a:pt x="28" y="3"/>
                    </a:lnTo>
                    <a:lnTo>
                      <a:pt x="15" y="0"/>
                    </a:lnTo>
                    <a:lnTo>
                      <a:pt x="6" y="0"/>
                    </a:lnTo>
                    <a:lnTo>
                      <a:pt x="0" y="0"/>
                    </a:lnTo>
                    <a:lnTo>
                      <a:pt x="0" y="25"/>
                    </a:lnTo>
                    <a:lnTo>
                      <a:pt x="22"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29" name="Freeform 165"/>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0" name="Freeform 166"/>
              <p:cNvSpPr>
                <a:spLocks/>
              </p:cNvSpPr>
              <p:nvPr/>
            </p:nvSpPr>
            <p:spPr bwMode="auto">
              <a:xfrm>
                <a:off x="853" y="2808"/>
                <a:ext cx="124" cy="35"/>
              </a:xfrm>
              <a:custGeom>
                <a:avLst/>
                <a:gdLst/>
                <a:ahLst/>
                <a:cxnLst>
                  <a:cxn ang="0">
                    <a:pos x="60" y="32"/>
                  </a:cxn>
                  <a:cxn ang="0">
                    <a:pos x="60" y="32"/>
                  </a:cxn>
                  <a:cxn ang="0">
                    <a:pos x="73" y="35"/>
                  </a:cxn>
                  <a:cxn ang="0">
                    <a:pos x="83" y="35"/>
                  </a:cxn>
                  <a:cxn ang="0">
                    <a:pos x="121" y="29"/>
                  </a:cxn>
                  <a:cxn ang="0">
                    <a:pos x="121" y="29"/>
                  </a:cxn>
                  <a:cxn ang="0">
                    <a:pos x="121" y="29"/>
                  </a:cxn>
                  <a:cxn ang="0">
                    <a:pos x="124" y="26"/>
                  </a:cxn>
                  <a:cxn ang="0">
                    <a:pos x="114" y="23"/>
                  </a:cxn>
                  <a:cxn ang="0">
                    <a:pos x="64" y="4"/>
                  </a:cxn>
                  <a:cxn ang="0">
                    <a:pos x="64" y="4"/>
                  </a:cxn>
                  <a:cxn ang="0">
                    <a:pos x="51" y="0"/>
                  </a:cxn>
                  <a:cxn ang="0">
                    <a:pos x="41" y="0"/>
                  </a:cxn>
                  <a:cxn ang="0">
                    <a:pos x="3" y="7"/>
                  </a:cxn>
                  <a:cxn ang="0">
                    <a:pos x="3" y="7"/>
                  </a:cxn>
                  <a:cxn ang="0">
                    <a:pos x="0" y="10"/>
                  </a:cxn>
                  <a:cxn ang="0">
                    <a:pos x="0" y="10"/>
                  </a:cxn>
                  <a:cxn ang="0">
                    <a:pos x="7" y="13"/>
                  </a:cxn>
                  <a:cxn ang="0">
                    <a:pos x="60" y="32"/>
                  </a:cxn>
                </a:cxnLst>
                <a:rect l="0" t="0" r="r" b="b"/>
                <a:pathLst>
                  <a:path w="124" h="35">
                    <a:moveTo>
                      <a:pt x="60" y="32"/>
                    </a:moveTo>
                    <a:lnTo>
                      <a:pt x="60" y="32"/>
                    </a:lnTo>
                    <a:lnTo>
                      <a:pt x="73" y="35"/>
                    </a:lnTo>
                    <a:lnTo>
                      <a:pt x="83" y="35"/>
                    </a:lnTo>
                    <a:lnTo>
                      <a:pt x="121" y="29"/>
                    </a:lnTo>
                    <a:lnTo>
                      <a:pt x="121" y="29"/>
                    </a:lnTo>
                    <a:lnTo>
                      <a:pt x="121" y="29"/>
                    </a:lnTo>
                    <a:lnTo>
                      <a:pt x="124" y="26"/>
                    </a:lnTo>
                    <a:lnTo>
                      <a:pt x="114" y="23"/>
                    </a:lnTo>
                    <a:lnTo>
                      <a:pt x="64" y="4"/>
                    </a:lnTo>
                    <a:lnTo>
                      <a:pt x="64" y="4"/>
                    </a:lnTo>
                    <a:lnTo>
                      <a:pt x="51" y="0"/>
                    </a:lnTo>
                    <a:lnTo>
                      <a:pt x="41" y="0"/>
                    </a:lnTo>
                    <a:lnTo>
                      <a:pt x="3" y="7"/>
                    </a:lnTo>
                    <a:lnTo>
                      <a:pt x="3" y="7"/>
                    </a:lnTo>
                    <a:lnTo>
                      <a:pt x="0" y="10"/>
                    </a:lnTo>
                    <a:lnTo>
                      <a:pt x="0" y="10"/>
                    </a:lnTo>
                    <a:lnTo>
                      <a:pt x="7" y="13"/>
                    </a:lnTo>
                    <a:lnTo>
                      <a:pt x="60" y="3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1" name="Freeform 167"/>
              <p:cNvSpPr>
                <a:spLocks/>
              </p:cNvSpPr>
              <p:nvPr/>
            </p:nvSpPr>
            <p:spPr bwMode="auto">
              <a:xfrm>
                <a:off x="920" y="2799"/>
                <a:ext cx="120" cy="32"/>
              </a:xfrm>
              <a:custGeom>
                <a:avLst/>
                <a:gdLst/>
                <a:ahLst/>
                <a:cxnLst>
                  <a:cxn ang="0">
                    <a:pos x="6" y="13"/>
                  </a:cxn>
                  <a:cxn ang="0">
                    <a:pos x="60" y="28"/>
                  </a:cxn>
                  <a:cxn ang="0">
                    <a:pos x="60" y="28"/>
                  </a:cxn>
                  <a:cxn ang="0">
                    <a:pos x="69" y="32"/>
                  </a:cxn>
                  <a:cxn ang="0">
                    <a:pos x="79" y="32"/>
                  </a:cxn>
                  <a:cxn ang="0">
                    <a:pos x="117" y="25"/>
                  </a:cxn>
                  <a:cxn ang="0">
                    <a:pos x="117" y="25"/>
                  </a:cxn>
                  <a:cxn ang="0">
                    <a:pos x="120" y="25"/>
                  </a:cxn>
                  <a:cxn ang="0">
                    <a:pos x="120" y="22"/>
                  </a:cxn>
                  <a:cxn ang="0">
                    <a:pos x="114" y="19"/>
                  </a:cxn>
                  <a:cxn ang="0">
                    <a:pos x="60" y="3"/>
                  </a:cxn>
                  <a:cxn ang="0">
                    <a:pos x="60" y="3"/>
                  </a:cxn>
                  <a:cxn ang="0">
                    <a:pos x="47" y="0"/>
                  </a:cxn>
                  <a:cxn ang="0">
                    <a:pos x="38" y="0"/>
                  </a:cxn>
                  <a:cxn ang="0">
                    <a:pos x="0" y="6"/>
                  </a:cxn>
                  <a:cxn ang="0">
                    <a:pos x="0" y="6"/>
                  </a:cxn>
                  <a:cxn ang="0">
                    <a:pos x="0" y="6"/>
                  </a:cxn>
                  <a:cxn ang="0">
                    <a:pos x="0" y="9"/>
                  </a:cxn>
                  <a:cxn ang="0">
                    <a:pos x="6" y="13"/>
                  </a:cxn>
                  <a:cxn ang="0">
                    <a:pos x="6" y="13"/>
                  </a:cxn>
                </a:cxnLst>
                <a:rect l="0" t="0" r="r" b="b"/>
                <a:pathLst>
                  <a:path w="120" h="32">
                    <a:moveTo>
                      <a:pt x="6" y="13"/>
                    </a:moveTo>
                    <a:lnTo>
                      <a:pt x="60" y="28"/>
                    </a:lnTo>
                    <a:lnTo>
                      <a:pt x="60" y="28"/>
                    </a:lnTo>
                    <a:lnTo>
                      <a:pt x="69" y="32"/>
                    </a:lnTo>
                    <a:lnTo>
                      <a:pt x="79" y="32"/>
                    </a:lnTo>
                    <a:lnTo>
                      <a:pt x="117" y="25"/>
                    </a:lnTo>
                    <a:lnTo>
                      <a:pt x="117" y="25"/>
                    </a:lnTo>
                    <a:lnTo>
                      <a:pt x="120" y="25"/>
                    </a:lnTo>
                    <a:lnTo>
                      <a:pt x="120" y="22"/>
                    </a:lnTo>
                    <a:lnTo>
                      <a:pt x="114" y="19"/>
                    </a:lnTo>
                    <a:lnTo>
                      <a:pt x="60" y="3"/>
                    </a:lnTo>
                    <a:lnTo>
                      <a:pt x="60" y="3"/>
                    </a:lnTo>
                    <a:lnTo>
                      <a:pt x="47" y="0"/>
                    </a:lnTo>
                    <a:lnTo>
                      <a:pt x="38" y="0"/>
                    </a:lnTo>
                    <a:lnTo>
                      <a:pt x="0" y="6"/>
                    </a:lnTo>
                    <a:lnTo>
                      <a:pt x="0" y="6"/>
                    </a:lnTo>
                    <a:lnTo>
                      <a:pt x="0" y="6"/>
                    </a:lnTo>
                    <a:lnTo>
                      <a:pt x="0" y="9"/>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2" name="Freeform 168"/>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3" name="Freeform 169"/>
              <p:cNvSpPr>
                <a:spLocks/>
              </p:cNvSpPr>
              <p:nvPr/>
            </p:nvSpPr>
            <p:spPr bwMode="auto">
              <a:xfrm>
                <a:off x="983" y="2786"/>
                <a:ext cx="117" cy="35"/>
              </a:xfrm>
              <a:custGeom>
                <a:avLst/>
                <a:gdLst/>
                <a:ahLst/>
                <a:cxnLst>
                  <a:cxn ang="0">
                    <a:pos x="6" y="13"/>
                  </a:cxn>
                  <a:cxn ang="0">
                    <a:pos x="57" y="32"/>
                  </a:cxn>
                  <a:cxn ang="0">
                    <a:pos x="57" y="32"/>
                  </a:cxn>
                  <a:cxn ang="0">
                    <a:pos x="70" y="32"/>
                  </a:cxn>
                  <a:cxn ang="0">
                    <a:pos x="79" y="35"/>
                  </a:cxn>
                  <a:cxn ang="0">
                    <a:pos x="114" y="26"/>
                  </a:cxn>
                  <a:cxn ang="0">
                    <a:pos x="114" y="26"/>
                  </a:cxn>
                  <a:cxn ang="0">
                    <a:pos x="117" y="26"/>
                  </a:cxn>
                  <a:cxn ang="0">
                    <a:pos x="114" y="22"/>
                  </a:cxn>
                  <a:cxn ang="0">
                    <a:pos x="114" y="22"/>
                  </a:cxn>
                  <a:cxn ang="0">
                    <a:pos x="111" y="22"/>
                  </a:cxn>
                  <a:cxn ang="0">
                    <a:pos x="57" y="3"/>
                  </a:cxn>
                  <a:cxn ang="0">
                    <a:pos x="57" y="3"/>
                  </a:cxn>
                  <a:cxn ang="0">
                    <a:pos x="47" y="0"/>
                  </a:cxn>
                  <a:cxn ang="0">
                    <a:pos x="38" y="0"/>
                  </a:cxn>
                  <a:cxn ang="0">
                    <a:pos x="3" y="7"/>
                  </a:cxn>
                  <a:cxn ang="0">
                    <a:pos x="3" y="7"/>
                  </a:cxn>
                  <a:cxn ang="0">
                    <a:pos x="0" y="10"/>
                  </a:cxn>
                  <a:cxn ang="0">
                    <a:pos x="0" y="10"/>
                  </a:cxn>
                  <a:cxn ang="0">
                    <a:pos x="6" y="13"/>
                  </a:cxn>
                  <a:cxn ang="0">
                    <a:pos x="6" y="13"/>
                  </a:cxn>
                </a:cxnLst>
                <a:rect l="0" t="0" r="r" b="b"/>
                <a:pathLst>
                  <a:path w="117" h="35">
                    <a:moveTo>
                      <a:pt x="6" y="13"/>
                    </a:moveTo>
                    <a:lnTo>
                      <a:pt x="57" y="32"/>
                    </a:lnTo>
                    <a:lnTo>
                      <a:pt x="57" y="32"/>
                    </a:lnTo>
                    <a:lnTo>
                      <a:pt x="70" y="32"/>
                    </a:lnTo>
                    <a:lnTo>
                      <a:pt x="79" y="35"/>
                    </a:lnTo>
                    <a:lnTo>
                      <a:pt x="114" y="26"/>
                    </a:lnTo>
                    <a:lnTo>
                      <a:pt x="114" y="26"/>
                    </a:lnTo>
                    <a:lnTo>
                      <a:pt x="117" y="26"/>
                    </a:lnTo>
                    <a:lnTo>
                      <a:pt x="114" y="22"/>
                    </a:lnTo>
                    <a:lnTo>
                      <a:pt x="114" y="22"/>
                    </a:lnTo>
                    <a:lnTo>
                      <a:pt x="111" y="22"/>
                    </a:lnTo>
                    <a:lnTo>
                      <a:pt x="57" y="3"/>
                    </a:lnTo>
                    <a:lnTo>
                      <a:pt x="57" y="3"/>
                    </a:lnTo>
                    <a:lnTo>
                      <a:pt x="47" y="0"/>
                    </a:lnTo>
                    <a:lnTo>
                      <a:pt x="38" y="0"/>
                    </a:lnTo>
                    <a:lnTo>
                      <a:pt x="3" y="7"/>
                    </a:lnTo>
                    <a:lnTo>
                      <a:pt x="3" y="7"/>
                    </a:lnTo>
                    <a:lnTo>
                      <a:pt x="0" y="10"/>
                    </a:lnTo>
                    <a:lnTo>
                      <a:pt x="0" y="10"/>
                    </a:lnTo>
                    <a:lnTo>
                      <a:pt x="6" y="13"/>
                    </a:lnTo>
                    <a:lnTo>
                      <a:pt x="6"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4" name="Freeform 170"/>
              <p:cNvSpPr>
                <a:spLocks/>
              </p:cNvSpPr>
              <p:nvPr/>
            </p:nvSpPr>
            <p:spPr bwMode="auto">
              <a:xfrm>
                <a:off x="1097" y="2780"/>
                <a:ext cx="63" cy="28"/>
              </a:xfrm>
              <a:custGeom>
                <a:avLst/>
                <a:gdLst/>
                <a:ahLst/>
                <a:cxnLst>
                  <a:cxn ang="0">
                    <a:pos x="0" y="25"/>
                  </a:cxn>
                  <a:cxn ang="0">
                    <a:pos x="6" y="25"/>
                  </a:cxn>
                  <a:cxn ang="0">
                    <a:pos x="6" y="25"/>
                  </a:cxn>
                  <a:cxn ang="0">
                    <a:pos x="16" y="28"/>
                  </a:cxn>
                  <a:cxn ang="0">
                    <a:pos x="25" y="28"/>
                  </a:cxn>
                  <a:cxn ang="0">
                    <a:pos x="60" y="22"/>
                  </a:cxn>
                  <a:cxn ang="0">
                    <a:pos x="60" y="22"/>
                  </a:cxn>
                  <a:cxn ang="0">
                    <a:pos x="63" y="22"/>
                  </a:cxn>
                  <a:cxn ang="0">
                    <a:pos x="60" y="19"/>
                  </a:cxn>
                  <a:cxn ang="0">
                    <a:pos x="54" y="16"/>
                  </a:cxn>
                  <a:cxn ang="0">
                    <a:pos x="3" y="0"/>
                  </a:cxn>
                  <a:cxn ang="0">
                    <a:pos x="3" y="0"/>
                  </a:cxn>
                  <a:cxn ang="0">
                    <a:pos x="0" y="0"/>
                  </a:cxn>
                  <a:cxn ang="0">
                    <a:pos x="0" y="25"/>
                  </a:cxn>
                </a:cxnLst>
                <a:rect l="0" t="0" r="r" b="b"/>
                <a:pathLst>
                  <a:path w="63" h="28">
                    <a:moveTo>
                      <a:pt x="0" y="25"/>
                    </a:moveTo>
                    <a:lnTo>
                      <a:pt x="6" y="25"/>
                    </a:lnTo>
                    <a:lnTo>
                      <a:pt x="6" y="25"/>
                    </a:lnTo>
                    <a:lnTo>
                      <a:pt x="16" y="28"/>
                    </a:lnTo>
                    <a:lnTo>
                      <a:pt x="25" y="28"/>
                    </a:lnTo>
                    <a:lnTo>
                      <a:pt x="60" y="22"/>
                    </a:lnTo>
                    <a:lnTo>
                      <a:pt x="60" y="22"/>
                    </a:lnTo>
                    <a:lnTo>
                      <a:pt x="63" y="22"/>
                    </a:lnTo>
                    <a:lnTo>
                      <a:pt x="60" y="19"/>
                    </a:lnTo>
                    <a:lnTo>
                      <a:pt x="54" y="1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5" name="Freeform 171"/>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6" name="Freeform 172"/>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7" name="Freeform 173"/>
              <p:cNvSpPr>
                <a:spLocks/>
              </p:cNvSpPr>
              <p:nvPr/>
            </p:nvSpPr>
            <p:spPr bwMode="auto">
              <a:xfrm>
                <a:off x="1103" y="2767"/>
                <a:ext cx="105" cy="29"/>
              </a:xfrm>
              <a:custGeom>
                <a:avLst/>
                <a:gdLst/>
                <a:ahLst/>
                <a:cxnLst>
                  <a:cxn ang="0">
                    <a:pos x="7" y="10"/>
                  </a:cxn>
                  <a:cxn ang="0">
                    <a:pos x="57" y="29"/>
                  </a:cxn>
                  <a:cxn ang="0">
                    <a:pos x="57" y="29"/>
                  </a:cxn>
                  <a:cxn ang="0">
                    <a:pos x="70" y="29"/>
                  </a:cxn>
                  <a:cxn ang="0">
                    <a:pos x="79" y="29"/>
                  </a:cxn>
                  <a:cxn ang="0">
                    <a:pos x="105" y="26"/>
                  </a:cxn>
                  <a:cxn ang="0">
                    <a:pos x="105" y="19"/>
                  </a:cxn>
                  <a:cxn ang="0">
                    <a:pos x="54" y="3"/>
                  </a:cxn>
                  <a:cxn ang="0">
                    <a:pos x="54" y="3"/>
                  </a:cxn>
                  <a:cxn ang="0">
                    <a:pos x="45" y="0"/>
                  </a:cxn>
                  <a:cxn ang="0">
                    <a:pos x="35" y="0"/>
                  </a:cxn>
                  <a:cxn ang="0">
                    <a:pos x="0" y="7"/>
                  </a:cxn>
                  <a:cxn ang="0">
                    <a:pos x="0" y="7"/>
                  </a:cxn>
                  <a:cxn ang="0">
                    <a:pos x="0" y="7"/>
                  </a:cxn>
                  <a:cxn ang="0">
                    <a:pos x="0" y="7"/>
                  </a:cxn>
                  <a:cxn ang="0">
                    <a:pos x="7" y="10"/>
                  </a:cxn>
                  <a:cxn ang="0">
                    <a:pos x="7" y="10"/>
                  </a:cxn>
                </a:cxnLst>
                <a:rect l="0" t="0" r="r" b="b"/>
                <a:pathLst>
                  <a:path w="105" h="29">
                    <a:moveTo>
                      <a:pt x="7" y="10"/>
                    </a:moveTo>
                    <a:lnTo>
                      <a:pt x="57" y="29"/>
                    </a:lnTo>
                    <a:lnTo>
                      <a:pt x="57" y="29"/>
                    </a:lnTo>
                    <a:lnTo>
                      <a:pt x="70" y="29"/>
                    </a:lnTo>
                    <a:lnTo>
                      <a:pt x="79" y="29"/>
                    </a:lnTo>
                    <a:lnTo>
                      <a:pt x="105" y="26"/>
                    </a:lnTo>
                    <a:lnTo>
                      <a:pt x="105" y="19"/>
                    </a:lnTo>
                    <a:lnTo>
                      <a:pt x="54" y="3"/>
                    </a:lnTo>
                    <a:lnTo>
                      <a:pt x="54" y="3"/>
                    </a:lnTo>
                    <a:lnTo>
                      <a:pt x="45" y="0"/>
                    </a:lnTo>
                    <a:lnTo>
                      <a:pt x="35" y="0"/>
                    </a:lnTo>
                    <a:lnTo>
                      <a:pt x="0" y="7"/>
                    </a:lnTo>
                    <a:lnTo>
                      <a:pt x="0" y="7"/>
                    </a:lnTo>
                    <a:lnTo>
                      <a:pt x="0" y="7"/>
                    </a:lnTo>
                    <a:lnTo>
                      <a:pt x="0" y="7"/>
                    </a:lnTo>
                    <a:lnTo>
                      <a:pt x="7" y="10"/>
                    </a:lnTo>
                    <a:lnTo>
                      <a:pt x="7"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38" name="Freeform 174"/>
              <p:cNvSpPr>
                <a:spLocks/>
              </p:cNvSpPr>
              <p:nvPr/>
            </p:nvSpPr>
            <p:spPr bwMode="auto">
              <a:xfrm>
                <a:off x="1208" y="2758"/>
                <a:ext cx="63" cy="28"/>
              </a:xfrm>
              <a:custGeom>
                <a:avLst/>
                <a:gdLst/>
                <a:ahLst/>
                <a:cxnLst>
                  <a:cxn ang="0">
                    <a:pos x="0" y="22"/>
                  </a:cxn>
                  <a:cxn ang="0">
                    <a:pos x="9" y="25"/>
                  </a:cxn>
                  <a:cxn ang="0">
                    <a:pos x="9" y="25"/>
                  </a:cxn>
                  <a:cxn ang="0">
                    <a:pos x="19" y="28"/>
                  </a:cxn>
                  <a:cxn ang="0">
                    <a:pos x="28" y="28"/>
                  </a:cxn>
                  <a:cxn ang="0">
                    <a:pos x="60" y="22"/>
                  </a:cxn>
                  <a:cxn ang="0">
                    <a:pos x="60" y="22"/>
                  </a:cxn>
                  <a:cxn ang="0">
                    <a:pos x="63" y="22"/>
                  </a:cxn>
                  <a:cxn ang="0">
                    <a:pos x="63" y="22"/>
                  </a:cxn>
                  <a:cxn ang="0">
                    <a:pos x="57" y="19"/>
                  </a:cxn>
                  <a:cxn ang="0">
                    <a:pos x="6" y="0"/>
                  </a:cxn>
                  <a:cxn ang="0">
                    <a:pos x="6" y="0"/>
                  </a:cxn>
                  <a:cxn ang="0">
                    <a:pos x="0" y="0"/>
                  </a:cxn>
                  <a:cxn ang="0">
                    <a:pos x="0" y="22"/>
                  </a:cxn>
                </a:cxnLst>
                <a:rect l="0" t="0" r="r" b="b"/>
                <a:pathLst>
                  <a:path w="63" h="28">
                    <a:moveTo>
                      <a:pt x="0" y="22"/>
                    </a:moveTo>
                    <a:lnTo>
                      <a:pt x="9" y="25"/>
                    </a:lnTo>
                    <a:lnTo>
                      <a:pt x="9" y="25"/>
                    </a:lnTo>
                    <a:lnTo>
                      <a:pt x="19" y="28"/>
                    </a:lnTo>
                    <a:lnTo>
                      <a:pt x="28" y="28"/>
                    </a:lnTo>
                    <a:lnTo>
                      <a:pt x="60" y="22"/>
                    </a:lnTo>
                    <a:lnTo>
                      <a:pt x="60" y="22"/>
                    </a:lnTo>
                    <a:lnTo>
                      <a:pt x="63" y="22"/>
                    </a:lnTo>
                    <a:lnTo>
                      <a:pt x="63" y="22"/>
                    </a:lnTo>
                    <a:lnTo>
                      <a:pt x="57" y="19"/>
                    </a:lnTo>
                    <a:lnTo>
                      <a:pt x="6" y="0"/>
                    </a:lnTo>
                    <a:lnTo>
                      <a:pt x="6" y="0"/>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7" name="Freeform 175"/>
              <p:cNvSpPr>
                <a:spLocks/>
              </p:cNvSpPr>
              <p:nvPr/>
            </p:nvSpPr>
            <p:spPr bwMode="auto">
              <a:xfrm>
                <a:off x="1160" y="2758"/>
                <a:ext cx="48" cy="22"/>
              </a:xfrm>
              <a:custGeom>
                <a:avLst/>
                <a:gdLst/>
                <a:ahLst/>
                <a:cxnLst>
                  <a:cxn ang="0">
                    <a:pos x="7" y="9"/>
                  </a:cxn>
                  <a:cxn ang="0">
                    <a:pos x="48" y="22"/>
                  </a:cxn>
                  <a:cxn ang="0">
                    <a:pos x="48" y="0"/>
                  </a:cxn>
                  <a:cxn ang="0">
                    <a:pos x="48" y="0"/>
                  </a:cxn>
                  <a:cxn ang="0">
                    <a:pos x="32" y="0"/>
                  </a:cxn>
                  <a:cxn ang="0">
                    <a:pos x="0" y="3"/>
                  </a:cxn>
                  <a:cxn ang="0">
                    <a:pos x="0" y="3"/>
                  </a:cxn>
                  <a:cxn ang="0">
                    <a:pos x="0" y="6"/>
                  </a:cxn>
                  <a:cxn ang="0">
                    <a:pos x="0" y="6"/>
                  </a:cxn>
                  <a:cxn ang="0">
                    <a:pos x="7" y="9"/>
                  </a:cxn>
                  <a:cxn ang="0">
                    <a:pos x="7" y="9"/>
                  </a:cxn>
                </a:cxnLst>
                <a:rect l="0" t="0" r="r" b="b"/>
                <a:pathLst>
                  <a:path w="48" h="22">
                    <a:moveTo>
                      <a:pt x="7" y="9"/>
                    </a:moveTo>
                    <a:lnTo>
                      <a:pt x="48" y="22"/>
                    </a:lnTo>
                    <a:lnTo>
                      <a:pt x="48" y="0"/>
                    </a:lnTo>
                    <a:lnTo>
                      <a:pt x="48" y="0"/>
                    </a:lnTo>
                    <a:lnTo>
                      <a:pt x="32" y="0"/>
                    </a:lnTo>
                    <a:lnTo>
                      <a:pt x="0" y="3"/>
                    </a:lnTo>
                    <a:lnTo>
                      <a:pt x="0" y="3"/>
                    </a:lnTo>
                    <a:lnTo>
                      <a:pt x="0" y="6"/>
                    </a:lnTo>
                    <a:lnTo>
                      <a:pt x="0" y="6"/>
                    </a:lnTo>
                    <a:lnTo>
                      <a:pt x="7" y="9"/>
                    </a:lnTo>
                    <a:lnTo>
                      <a:pt x="7"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8" name="Freeform 176"/>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9" name="Freeform 177"/>
              <p:cNvSpPr>
                <a:spLocks/>
              </p:cNvSpPr>
              <p:nvPr/>
            </p:nvSpPr>
            <p:spPr bwMode="auto">
              <a:xfrm>
                <a:off x="1214" y="2748"/>
                <a:ext cx="104" cy="29"/>
              </a:xfrm>
              <a:custGeom>
                <a:avLst/>
                <a:gdLst/>
                <a:ahLst/>
                <a:cxnLst>
                  <a:cxn ang="0">
                    <a:pos x="6" y="10"/>
                  </a:cxn>
                  <a:cxn ang="0">
                    <a:pos x="57" y="26"/>
                  </a:cxn>
                  <a:cxn ang="0">
                    <a:pos x="57" y="26"/>
                  </a:cxn>
                  <a:cxn ang="0">
                    <a:pos x="70" y="29"/>
                  </a:cxn>
                  <a:cxn ang="0">
                    <a:pos x="76" y="29"/>
                  </a:cxn>
                  <a:cxn ang="0">
                    <a:pos x="104" y="22"/>
                  </a:cxn>
                  <a:cxn ang="0">
                    <a:pos x="104" y="19"/>
                  </a:cxn>
                  <a:cxn ang="0">
                    <a:pos x="104" y="19"/>
                  </a:cxn>
                  <a:cxn ang="0">
                    <a:pos x="101" y="16"/>
                  </a:cxn>
                  <a:cxn ang="0">
                    <a:pos x="51" y="0"/>
                  </a:cxn>
                  <a:cxn ang="0">
                    <a:pos x="51" y="0"/>
                  </a:cxn>
                  <a:cxn ang="0">
                    <a:pos x="32" y="0"/>
                  </a:cxn>
                  <a:cxn ang="0">
                    <a:pos x="3" y="3"/>
                  </a:cxn>
                  <a:cxn ang="0">
                    <a:pos x="3" y="3"/>
                  </a:cxn>
                  <a:cxn ang="0">
                    <a:pos x="0" y="7"/>
                  </a:cxn>
                  <a:cxn ang="0">
                    <a:pos x="0" y="7"/>
                  </a:cxn>
                  <a:cxn ang="0">
                    <a:pos x="6" y="10"/>
                  </a:cxn>
                  <a:cxn ang="0">
                    <a:pos x="6" y="10"/>
                  </a:cxn>
                </a:cxnLst>
                <a:rect l="0" t="0" r="r" b="b"/>
                <a:pathLst>
                  <a:path w="104" h="29">
                    <a:moveTo>
                      <a:pt x="6" y="10"/>
                    </a:moveTo>
                    <a:lnTo>
                      <a:pt x="57" y="26"/>
                    </a:lnTo>
                    <a:lnTo>
                      <a:pt x="57" y="26"/>
                    </a:lnTo>
                    <a:lnTo>
                      <a:pt x="70" y="29"/>
                    </a:lnTo>
                    <a:lnTo>
                      <a:pt x="76" y="29"/>
                    </a:lnTo>
                    <a:lnTo>
                      <a:pt x="104" y="22"/>
                    </a:lnTo>
                    <a:lnTo>
                      <a:pt x="104" y="19"/>
                    </a:lnTo>
                    <a:lnTo>
                      <a:pt x="104" y="19"/>
                    </a:lnTo>
                    <a:lnTo>
                      <a:pt x="101" y="16"/>
                    </a:lnTo>
                    <a:lnTo>
                      <a:pt x="51" y="0"/>
                    </a:lnTo>
                    <a:lnTo>
                      <a:pt x="51" y="0"/>
                    </a:lnTo>
                    <a:lnTo>
                      <a:pt x="32" y="0"/>
                    </a:lnTo>
                    <a:lnTo>
                      <a:pt x="3" y="3"/>
                    </a:lnTo>
                    <a:lnTo>
                      <a:pt x="3" y="3"/>
                    </a:lnTo>
                    <a:lnTo>
                      <a:pt x="0" y="7"/>
                    </a:lnTo>
                    <a:lnTo>
                      <a:pt x="0" y="7"/>
                    </a:lnTo>
                    <a:lnTo>
                      <a:pt x="6" y="10"/>
                    </a:lnTo>
                    <a:lnTo>
                      <a:pt x="6"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0" name="Freeform 178"/>
              <p:cNvSpPr>
                <a:spLocks/>
              </p:cNvSpPr>
              <p:nvPr/>
            </p:nvSpPr>
            <p:spPr bwMode="auto">
              <a:xfrm>
                <a:off x="1318" y="2742"/>
                <a:ext cx="57" cy="25"/>
              </a:xfrm>
              <a:custGeom>
                <a:avLst/>
                <a:gdLst/>
                <a:ahLst/>
                <a:cxnLst>
                  <a:cxn ang="0">
                    <a:pos x="0" y="19"/>
                  </a:cxn>
                  <a:cxn ang="0">
                    <a:pos x="7" y="22"/>
                  </a:cxn>
                  <a:cxn ang="0">
                    <a:pos x="7" y="22"/>
                  </a:cxn>
                  <a:cxn ang="0">
                    <a:pos x="26" y="25"/>
                  </a:cxn>
                  <a:cxn ang="0">
                    <a:pos x="54" y="19"/>
                  </a:cxn>
                  <a:cxn ang="0">
                    <a:pos x="54" y="19"/>
                  </a:cxn>
                  <a:cxn ang="0">
                    <a:pos x="57" y="19"/>
                  </a:cxn>
                  <a:cxn ang="0">
                    <a:pos x="57" y="16"/>
                  </a:cxn>
                  <a:cxn ang="0">
                    <a:pos x="48" y="13"/>
                  </a:cxn>
                  <a:cxn ang="0">
                    <a:pos x="0" y="0"/>
                  </a:cxn>
                  <a:cxn ang="0">
                    <a:pos x="0" y="19"/>
                  </a:cxn>
                </a:cxnLst>
                <a:rect l="0" t="0" r="r" b="b"/>
                <a:pathLst>
                  <a:path w="57" h="25">
                    <a:moveTo>
                      <a:pt x="0" y="19"/>
                    </a:moveTo>
                    <a:lnTo>
                      <a:pt x="7" y="22"/>
                    </a:lnTo>
                    <a:lnTo>
                      <a:pt x="7" y="22"/>
                    </a:lnTo>
                    <a:lnTo>
                      <a:pt x="26" y="25"/>
                    </a:lnTo>
                    <a:lnTo>
                      <a:pt x="54" y="19"/>
                    </a:lnTo>
                    <a:lnTo>
                      <a:pt x="54" y="19"/>
                    </a:lnTo>
                    <a:lnTo>
                      <a:pt x="57" y="19"/>
                    </a:lnTo>
                    <a:lnTo>
                      <a:pt x="57" y="16"/>
                    </a:lnTo>
                    <a:lnTo>
                      <a:pt x="48" y="13"/>
                    </a:lnTo>
                    <a:lnTo>
                      <a:pt x="0" y="0"/>
                    </a:lnTo>
                    <a:lnTo>
                      <a:pt x="0" y="19"/>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1" name="Freeform 179"/>
              <p:cNvSpPr>
                <a:spLocks/>
              </p:cNvSpPr>
              <p:nvPr/>
            </p:nvSpPr>
            <p:spPr bwMode="auto">
              <a:xfrm>
                <a:off x="1268" y="2739"/>
                <a:ext cx="50" cy="22"/>
              </a:xfrm>
              <a:custGeom>
                <a:avLst/>
                <a:gdLst/>
                <a:ahLst/>
                <a:cxnLst>
                  <a:cxn ang="0">
                    <a:pos x="6" y="9"/>
                  </a:cxn>
                  <a:cxn ang="0">
                    <a:pos x="50" y="22"/>
                  </a:cxn>
                  <a:cxn ang="0">
                    <a:pos x="50" y="3"/>
                  </a:cxn>
                  <a:cxn ang="0">
                    <a:pos x="50" y="3"/>
                  </a:cxn>
                  <a:cxn ang="0">
                    <a:pos x="50" y="3"/>
                  </a:cxn>
                  <a:cxn ang="0">
                    <a:pos x="31" y="0"/>
                  </a:cxn>
                  <a:cxn ang="0">
                    <a:pos x="0" y="3"/>
                  </a:cxn>
                  <a:cxn ang="0">
                    <a:pos x="0" y="3"/>
                  </a:cxn>
                  <a:cxn ang="0">
                    <a:pos x="0" y="6"/>
                  </a:cxn>
                  <a:cxn ang="0">
                    <a:pos x="0" y="6"/>
                  </a:cxn>
                  <a:cxn ang="0">
                    <a:pos x="6" y="9"/>
                  </a:cxn>
                  <a:cxn ang="0">
                    <a:pos x="6" y="9"/>
                  </a:cxn>
                </a:cxnLst>
                <a:rect l="0" t="0" r="r" b="b"/>
                <a:pathLst>
                  <a:path w="50" h="22">
                    <a:moveTo>
                      <a:pt x="6" y="9"/>
                    </a:moveTo>
                    <a:lnTo>
                      <a:pt x="50" y="22"/>
                    </a:lnTo>
                    <a:lnTo>
                      <a:pt x="50" y="3"/>
                    </a:lnTo>
                    <a:lnTo>
                      <a:pt x="50" y="3"/>
                    </a:lnTo>
                    <a:lnTo>
                      <a:pt x="50" y="3"/>
                    </a:lnTo>
                    <a:lnTo>
                      <a:pt x="31" y="0"/>
                    </a:lnTo>
                    <a:lnTo>
                      <a:pt x="0" y="3"/>
                    </a:lnTo>
                    <a:lnTo>
                      <a:pt x="0" y="3"/>
                    </a:lnTo>
                    <a:lnTo>
                      <a:pt x="0" y="6"/>
                    </a:lnTo>
                    <a:lnTo>
                      <a:pt x="0" y="6"/>
                    </a:lnTo>
                    <a:lnTo>
                      <a:pt x="6" y="9"/>
                    </a:lnTo>
                    <a:lnTo>
                      <a:pt x="6" y="9"/>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2" name="Freeform 180"/>
              <p:cNvSpPr>
                <a:spLocks/>
              </p:cNvSpPr>
              <p:nvPr/>
            </p:nvSpPr>
            <p:spPr bwMode="auto">
              <a:xfrm>
                <a:off x="1318" y="2729"/>
                <a:ext cx="105" cy="29"/>
              </a:xfrm>
              <a:custGeom>
                <a:avLst/>
                <a:gdLst/>
                <a:ahLst/>
                <a:cxnLst>
                  <a:cxn ang="0">
                    <a:pos x="48" y="3"/>
                  </a:cxn>
                  <a:cxn ang="0">
                    <a:pos x="48" y="3"/>
                  </a:cxn>
                  <a:cxn ang="0">
                    <a:pos x="32" y="0"/>
                  </a:cxn>
                  <a:cxn ang="0">
                    <a:pos x="4" y="7"/>
                  </a:cxn>
                  <a:cxn ang="0">
                    <a:pos x="4" y="7"/>
                  </a:cxn>
                  <a:cxn ang="0">
                    <a:pos x="0" y="7"/>
                  </a:cxn>
                  <a:cxn ang="0">
                    <a:pos x="0" y="7"/>
                  </a:cxn>
                  <a:cxn ang="0">
                    <a:pos x="7" y="10"/>
                  </a:cxn>
                  <a:cxn ang="0">
                    <a:pos x="57" y="26"/>
                  </a:cxn>
                  <a:cxn ang="0">
                    <a:pos x="57" y="26"/>
                  </a:cxn>
                  <a:cxn ang="0">
                    <a:pos x="76" y="29"/>
                  </a:cxn>
                  <a:cxn ang="0">
                    <a:pos x="105" y="22"/>
                  </a:cxn>
                  <a:cxn ang="0">
                    <a:pos x="105" y="22"/>
                  </a:cxn>
                  <a:cxn ang="0">
                    <a:pos x="105" y="22"/>
                  </a:cxn>
                  <a:cxn ang="0">
                    <a:pos x="105" y="22"/>
                  </a:cxn>
                  <a:cxn ang="0">
                    <a:pos x="98" y="19"/>
                  </a:cxn>
                  <a:cxn ang="0">
                    <a:pos x="48" y="3"/>
                  </a:cxn>
                </a:cxnLst>
                <a:rect l="0" t="0" r="r" b="b"/>
                <a:pathLst>
                  <a:path w="105" h="29">
                    <a:moveTo>
                      <a:pt x="48" y="3"/>
                    </a:moveTo>
                    <a:lnTo>
                      <a:pt x="48" y="3"/>
                    </a:lnTo>
                    <a:lnTo>
                      <a:pt x="32" y="0"/>
                    </a:lnTo>
                    <a:lnTo>
                      <a:pt x="4" y="7"/>
                    </a:lnTo>
                    <a:lnTo>
                      <a:pt x="4" y="7"/>
                    </a:lnTo>
                    <a:lnTo>
                      <a:pt x="0" y="7"/>
                    </a:lnTo>
                    <a:lnTo>
                      <a:pt x="0" y="7"/>
                    </a:lnTo>
                    <a:lnTo>
                      <a:pt x="7" y="10"/>
                    </a:lnTo>
                    <a:lnTo>
                      <a:pt x="57" y="26"/>
                    </a:lnTo>
                    <a:lnTo>
                      <a:pt x="57" y="26"/>
                    </a:lnTo>
                    <a:lnTo>
                      <a:pt x="76" y="29"/>
                    </a:lnTo>
                    <a:lnTo>
                      <a:pt x="105" y="22"/>
                    </a:lnTo>
                    <a:lnTo>
                      <a:pt x="105" y="22"/>
                    </a:lnTo>
                    <a:lnTo>
                      <a:pt x="105" y="22"/>
                    </a:lnTo>
                    <a:lnTo>
                      <a:pt x="105" y="22"/>
                    </a:lnTo>
                    <a:lnTo>
                      <a:pt x="98" y="19"/>
                    </a:lnTo>
                    <a:lnTo>
                      <a:pt x="48"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3" name="Freeform 181"/>
              <p:cNvSpPr>
                <a:spLocks/>
              </p:cNvSpPr>
              <p:nvPr/>
            </p:nvSpPr>
            <p:spPr bwMode="auto">
              <a:xfrm>
                <a:off x="1429" y="2726"/>
                <a:ext cx="41" cy="22"/>
              </a:xfrm>
              <a:custGeom>
                <a:avLst/>
                <a:gdLst/>
                <a:ahLst/>
                <a:cxnLst>
                  <a:cxn ang="0">
                    <a:pos x="0" y="19"/>
                  </a:cxn>
                  <a:cxn ang="0">
                    <a:pos x="0" y="19"/>
                  </a:cxn>
                  <a:cxn ang="0">
                    <a:pos x="13" y="22"/>
                  </a:cxn>
                  <a:cxn ang="0">
                    <a:pos x="41" y="16"/>
                  </a:cxn>
                  <a:cxn ang="0">
                    <a:pos x="41" y="16"/>
                  </a:cxn>
                  <a:cxn ang="0">
                    <a:pos x="41" y="16"/>
                  </a:cxn>
                  <a:cxn ang="0">
                    <a:pos x="41" y="16"/>
                  </a:cxn>
                  <a:cxn ang="0">
                    <a:pos x="35" y="13"/>
                  </a:cxn>
                  <a:cxn ang="0">
                    <a:pos x="0" y="0"/>
                  </a:cxn>
                  <a:cxn ang="0">
                    <a:pos x="0" y="19"/>
                  </a:cxn>
                </a:cxnLst>
                <a:rect l="0" t="0" r="r" b="b"/>
                <a:pathLst>
                  <a:path w="41" h="22">
                    <a:moveTo>
                      <a:pt x="0" y="19"/>
                    </a:moveTo>
                    <a:lnTo>
                      <a:pt x="0" y="19"/>
                    </a:lnTo>
                    <a:lnTo>
                      <a:pt x="13" y="22"/>
                    </a:lnTo>
                    <a:lnTo>
                      <a:pt x="41" y="16"/>
                    </a:lnTo>
                    <a:lnTo>
                      <a:pt x="41" y="16"/>
                    </a:lnTo>
                    <a:lnTo>
                      <a:pt x="41" y="16"/>
                    </a:lnTo>
                    <a:lnTo>
                      <a:pt x="41" y="16"/>
                    </a:lnTo>
                    <a:lnTo>
                      <a:pt x="35" y="13"/>
                    </a:lnTo>
                    <a:lnTo>
                      <a:pt x="0" y="0"/>
                    </a:lnTo>
                    <a:lnTo>
                      <a:pt x="0" y="19"/>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4" name="Freeform 182"/>
              <p:cNvSpPr>
                <a:spLocks/>
              </p:cNvSpPr>
              <p:nvPr/>
            </p:nvSpPr>
            <p:spPr bwMode="auto">
              <a:xfrm>
                <a:off x="1369" y="2720"/>
                <a:ext cx="60" cy="25"/>
              </a:xfrm>
              <a:custGeom>
                <a:avLst/>
                <a:gdLst/>
                <a:ahLst/>
                <a:cxnLst>
                  <a:cxn ang="0">
                    <a:pos x="47" y="3"/>
                  </a:cxn>
                  <a:cxn ang="0">
                    <a:pos x="47" y="3"/>
                  </a:cxn>
                  <a:cxn ang="0">
                    <a:pos x="28" y="0"/>
                  </a:cxn>
                  <a:cxn ang="0">
                    <a:pos x="0" y="6"/>
                  </a:cxn>
                  <a:cxn ang="0">
                    <a:pos x="0" y="6"/>
                  </a:cxn>
                  <a:cxn ang="0">
                    <a:pos x="0" y="6"/>
                  </a:cxn>
                  <a:cxn ang="0">
                    <a:pos x="0" y="6"/>
                  </a:cxn>
                  <a:cxn ang="0">
                    <a:pos x="6" y="9"/>
                  </a:cxn>
                  <a:cxn ang="0">
                    <a:pos x="54" y="25"/>
                  </a:cxn>
                  <a:cxn ang="0">
                    <a:pos x="54" y="25"/>
                  </a:cxn>
                  <a:cxn ang="0">
                    <a:pos x="60" y="25"/>
                  </a:cxn>
                  <a:cxn ang="0">
                    <a:pos x="60" y="6"/>
                  </a:cxn>
                  <a:cxn ang="0">
                    <a:pos x="47" y="3"/>
                  </a:cxn>
                </a:cxnLst>
                <a:rect l="0" t="0" r="r" b="b"/>
                <a:pathLst>
                  <a:path w="60" h="25">
                    <a:moveTo>
                      <a:pt x="47" y="3"/>
                    </a:moveTo>
                    <a:lnTo>
                      <a:pt x="47" y="3"/>
                    </a:lnTo>
                    <a:lnTo>
                      <a:pt x="28" y="0"/>
                    </a:lnTo>
                    <a:lnTo>
                      <a:pt x="0" y="6"/>
                    </a:lnTo>
                    <a:lnTo>
                      <a:pt x="0" y="6"/>
                    </a:lnTo>
                    <a:lnTo>
                      <a:pt x="0" y="6"/>
                    </a:lnTo>
                    <a:lnTo>
                      <a:pt x="0" y="6"/>
                    </a:lnTo>
                    <a:lnTo>
                      <a:pt x="6" y="9"/>
                    </a:lnTo>
                    <a:lnTo>
                      <a:pt x="54" y="25"/>
                    </a:lnTo>
                    <a:lnTo>
                      <a:pt x="54" y="25"/>
                    </a:lnTo>
                    <a:lnTo>
                      <a:pt x="60" y="25"/>
                    </a:lnTo>
                    <a:lnTo>
                      <a:pt x="60" y="6"/>
                    </a:lnTo>
                    <a:lnTo>
                      <a:pt x="47"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5" name="Freeform 183"/>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6" name="Freeform 184"/>
              <p:cNvSpPr>
                <a:spLocks/>
              </p:cNvSpPr>
              <p:nvPr/>
            </p:nvSpPr>
            <p:spPr bwMode="auto">
              <a:xfrm>
                <a:off x="1458" y="2748"/>
                <a:ext cx="82" cy="29"/>
              </a:xfrm>
              <a:custGeom>
                <a:avLst/>
                <a:gdLst/>
                <a:ahLst/>
                <a:cxnLst>
                  <a:cxn ang="0">
                    <a:pos x="47" y="3"/>
                  </a:cxn>
                  <a:cxn ang="0">
                    <a:pos x="47" y="3"/>
                  </a:cxn>
                  <a:cxn ang="0">
                    <a:pos x="28" y="0"/>
                  </a:cxn>
                  <a:cxn ang="0">
                    <a:pos x="0" y="3"/>
                  </a:cxn>
                  <a:cxn ang="0">
                    <a:pos x="0" y="3"/>
                  </a:cxn>
                  <a:cxn ang="0">
                    <a:pos x="0" y="7"/>
                  </a:cxn>
                  <a:cxn ang="0">
                    <a:pos x="0" y="7"/>
                  </a:cxn>
                  <a:cxn ang="0">
                    <a:pos x="6" y="10"/>
                  </a:cxn>
                  <a:cxn ang="0">
                    <a:pos x="57" y="26"/>
                  </a:cxn>
                  <a:cxn ang="0">
                    <a:pos x="57" y="26"/>
                  </a:cxn>
                  <a:cxn ang="0">
                    <a:pos x="76" y="29"/>
                  </a:cxn>
                  <a:cxn ang="0">
                    <a:pos x="82" y="26"/>
                  </a:cxn>
                  <a:cxn ang="0">
                    <a:pos x="82" y="13"/>
                  </a:cxn>
                  <a:cxn ang="0">
                    <a:pos x="47" y="3"/>
                  </a:cxn>
                </a:cxnLst>
                <a:rect l="0" t="0" r="r" b="b"/>
                <a:pathLst>
                  <a:path w="82" h="29">
                    <a:moveTo>
                      <a:pt x="47" y="3"/>
                    </a:moveTo>
                    <a:lnTo>
                      <a:pt x="47" y="3"/>
                    </a:lnTo>
                    <a:lnTo>
                      <a:pt x="28" y="0"/>
                    </a:lnTo>
                    <a:lnTo>
                      <a:pt x="0" y="3"/>
                    </a:lnTo>
                    <a:lnTo>
                      <a:pt x="0" y="3"/>
                    </a:lnTo>
                    <a:lnTo>
                      <a:pt x="0" y="7"/>
                    </a:lnTo>
                    <a:lnTo>
                      <a:pt x="0" y="7"/>
                    </a:lnTo>
                    <a:lnTo>
                      <a:pt x="6" y="10"/>
                    </a:lnTo>
                    <a:lnTo>
                      <a:pt x="57" y="26"/>
                    </a:lnTo>
                    <a:lnTo>
                      <a:pt x="57" y="26"/>
                    </a:lnTo>
                    <a:lnTo>
                      <a:pt x="76" y="29"/>
                    </a:lnTo>
                    <a:lnTo>
                      <a:pt x="82" y="26"/>
                    </a:lnTo>
                    <a:lnTo>
                      <a:pt x="82" y="13"/>
                    </a:lnTo>
                    <a:lnTo>
                      <a:pt x="47"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7" name="Freeform 185"/>
              <p:cNvSpPr>
                <a:spLocks/>
              </p:cNvSpPr>
              <p:nvPr/>
            </p:nvSpPr>
            <p:spPr bwMode="auto">
              <a:xfrm>
                <a:off x="1429" y="2758"/>
                <a:ext cx="86" cy="28"/>
              </a:xfrm>
              <a:custGeom>
                <a:avLst/>
                <a:gdLst/>
                <a:ahLst/>
                <a:cxnLst>
                  <a:cxn ang="0">
                    <a:pos x="25" y="3"/>
                  </a:cxn>
                  <a:cxn ang="0">
                    <a:pos x="25" y="3"/>
                  </a:cxn>
                  <a:cxn ang="0">
                    <a:pos x="6" y="0"/>
                  </a:cxn>
                  <a:cxn ang="0">
                    <a:pos x="0" y="0"/>
                  </a:cxn>
                  <a:cxn ang="0">
                    <a:pos x="0" y="16"/>
                  </a:cxn>
                  <a:cxn ang="0">
                    <a:pos x="35" y="25"/>
                  </a:cxn>
                  <a:cxn ang="0">
                    <a:pos x="35" y="25"/>
                  </a:cxn>
                  <a:cxn ang="0">
                    <a:pos x="54" y="28"/>
                  </a:cxn>
                  <a:cxn ang="0">
                    <a:pos x="82" y="22"/>
                  </a:cxn>
                  <a:cxn ang="0">
                    <a:pos x="82" y="22"/>
                  </a:cxn>
                  <a:cxn ang="0">
                    <a:pos x="86" y="22"/>
                  </a:cxn>
                  <a:cxn ang="0">
                    <a:pos x="82" y="19"/>
                  </a:cxn>
                  <a:cxn ang="0">
                    <a:pos x="76" y="19"/>
                  </a:cxn>
                  <a:cxn ang="0">
                    <a:pos x="25" y="3"/>
                  </a:cxn>
                </a:cxnLst>
                <a:rect l="0" t="0" r="r" b="b"/>
                <a:pathLst>
                  <a:path w="86" h="28">
                    <a:moveTo>
                      <a:pt x="25" y="3"/>
                    </a:moveTo>
                    <a:lnTo>
                      <a:pt x="25" y="3"/>
                    </a:lnTo>
                    <a:lnTo>
                      <a:pt x="6" y="0"/>
                    </a:lnTo>
                    <a:lnTo>
                      <a:pt x="0" y="0"/>
                    </a:lnTo>
                    <a:lnTo>
                      <a:pt x="0" y="16"/>
                    </a:lnTo>
                    <a:lnTo>
                      <a:pt x="35" y="25"/>
                    </a:lnTo>
                    <a:lnTo>
                      <a:pt x="35" y="25"/>
                    </a:lnTo>
                    <a:lnTo>
                      <a:pt x="54" y="28"/>
                    </a:lnTo>
                    <a:lnTo>
                      <a:pt x="82" y="22"/>
                    </a:lnTo>
                    <a:lnTo>
                      <a:pt x="82" y="22"/>
                    </a:lnTo>
                    <a:lnTo>
                      <a:pt x="86" y="22"/>
                    </a:lnTo>
                    <a:lnTo>
                      <a:pt x="82" y="19"/>
                    </a:lnTo>
                    <a:lnTo>
                      <a:pt x="76" y="19"/>
                    </a:lnTo>
                    <a:lnTo>
                      <a:pt x="25"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8" name="Freeform 186"/>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6" y="9"/>
                    </a:lnTo>
                    <a:lnTo>
                      <a:pt x="22" y="16"/>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9" name="Freeform 187"/>
              <p:cNvSpPr>
                <a:spLocks/>
              </p:cNvSpPr>
              <p:nvPr/>
            </p:nvSpPr>
            <p:spPr bwMode="auto">
              <a:xfrm>
                <a:off x="1429" y="2777"/>
                <a:ext cx="35" cy="19"/>
              </a:xfrm>
              <a:custGeom>
                <a:avLst/>
                <a:gdLst/>
                <a:ahLst/>
                <a:cxnLst>
                  <a:cxn ang="0">
                    <a:pos x="0" y="0"/>
                  </a:cxn>
                  <a:cxn ang="0">
                    <a:pos x="0" y="19"/>
                  </a:cxn>
                  <a:cxn ang="0">
                    <a:pos x="0" y="19"/>
                  </a:cxn>
                  <a:cxn ang="0">
                    <a:pos x="3" y="19"/>
                  </a:cxn>
                  <a:cxn ang="0">
                    <a:pos x="32" y="12"/>
                  </a:cxn>
                  <a:cxn ang="0">
                    <a:pos x="32" y="12"/>
                  </a:cxn>
                  <a:cxn ang="0">
                    <a:pos x="35" y="12"/>
                  </a:cxn>
                  <a:cxn ang="0">
                    <a:pos x="35" y="12"/>
                  </a:cxn>
                  <a:cxn ang="0">
                    <a:pos x="25" y="9"/>
                  </a:cxn>
                  <a:cxn ang="0">
                    <a:pos x="0" y="0"/>
                  </a:cxn>
                </a:cxnLst>
                <a:rect l="0" t="0" r="r" b="b"/>
                <a:pathLst>
                  <a:path w="35" h="19">
                    <a:moveTo>
                      <a:pt x="0" y="0"/>
                    </a:moveTo>
                    <a:lnTo>
                      <a:pt x="0" y="19"/>
                    </a:lnTo>
                    <a:lnTo>
                      <a:pt x="0" y="19"/>
                    </a:lnTo>
                    <a:lnTo>
                      <a:pt x="3" y="19"/>
                    </a:lnTo>
                    <a:lnTo>
                      <a:pt x="32" y="12"/>
                    </a:lnTo>
                    <a:lnTo>
                      <a:pt x="32" y="12"/>
                    </a:lnTo>
                    <a:lnTo>
                      <a:pt x="35" y="12"/>
                    </a:lnTo>
                    <a:lnTo>
                      <a:pt x="35" y="12"/>
                    </a:lnTo>
                    <a:lnTo>
                      <a:pt x="25" y="9"/>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0" name="Freeform 188"/>
              <p:cNvSpPr>
                <a:spLocks/>
              </p:cNvSpPr>
              <p:nvPr/>
            </p:nvSpPr>
            <p:spPr bwMode="auto">
              <a:xfrm>
                <a:off x="1356" y="2767"/>
                <a:ext cx="73" cy="29"/>
              </a:xfrm>
              <a:custGeom>
                <a:avLst/>
                <a:gdLst/>
                <a:ahLst/>
                <a:cxnLst>
                  <a:cxn ang="0">
                    <a:pos x="73" y="10"/>
                  </a:cxn>
                  <a:cxn ang="0">
                    <a:pos x="48" y="3"/>
                  </a:cxn>
                  <a:cxn ang="0">
                    <a:pos x="48" y="3"/>
                  </a:cxn>
                  <a:cxn ang="0">
                    <a:pos x="29" y="0"/>
                  </a:cxn>
                  <a:cxn ang="0">
                    <a:pos x="0" y="7"/>
                  </a:cxn>
                  <a:cxn ang="0">
                    <a:pos x="0" y="7"/>
                  </a:cxn>
                  <a:cxn ang="0">
                    <a:pos x="0" y="7"/>
                  </a:cxn>
                  <a:cxn ang="0">
                    <a:pos x="0" y="7"/>
                  </a:cxn>
                  <a:cxn ang="0">
                    <a:pos x="7" y="10"/>
                  </a:cxn>
                  <a:cxn ang="0">
                    <a:pos x="57" y="26"/>
                  </a:cxn>
                  <a:cxn ang="0">
                    <a:pos x="57" y="26"/>
                  </a:cxn>
                  <a:cxn ang="0">
                    <a:pos x="73" y="29"/>
                  </a:cxn>
                  <a:cxn ang="0">
                    <a:pos x="73" y="10"/>
                  </a:cxn>
                </a:cxnLst>
                <a:rect l="0" t="0" r="r" b="b"/>
                <a:pathLst>
                  <a:path w="73" h="29">
                    <a:moveTo>
                      <a:pt x="73" y="10"/>
                    </a:moveTo>
                    <a:lnTo>
                      <a:pt x="48" y="3"/>
                    </a:lnTo>
                    <a:lnTo>
                      <a:pt x="48" y="3"/>
                    </a:lnTo>
                    <a:lnTo>
                      <a:pt x="29" y="0"/>
                    </a:lnTo>
                    <a:lnTo>
                      <a:pt x="0" y="7"/>
                    </a:lnTo>
                    <a:lnTo>
                      <a:pt x="0" y="7"/>
                    </a:lnTo>
                    <a:lnTo>
                      <a:pt x="0" y="7"/>
                    </a:lnTo>
                    <a:lnTo>
                      <a:pt x="0" y="7"/>
                    </a:lnTo>
                    <a:lnTo>
                      <a:pt x="7" y="10"/>
                    </a:lnTo>
                    <a:lnTo>
                      <a:pt x="57" y="26"/>
                    </a:lnTo>
                    <a:lnTo>
                      <a:pt x="57" y="26"/>
                    </a:lnTo>
                    <a:lnTo>
                      <a:pt x="73" y="29"/>
                    </a:lnTo>
                    <a:lnTo>
                      <a:pt x="73"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1" name="Freeform 189"/>
              <p:cNvSpPr>
                <a:spLocks/>
              </p:cNvSpPr>
              <p:nvPr/>
            </p:nvSpPr>
            <p:spPr bwMode="auto">
              <a:xfrm>
                <a:off x="1318" y="2777"/>
                <a:ext cx="92" cy="31"/>
              </a:xfrm>
              <a:custGeom>
                <a:avLst/>
                <a:gdLst/>
                <a:ahLst/>
                <a:cxnLst>
                  <a:cxn ang="0">
                    <a:pos x="35" y="3"/>
                  </a:cxn>
                  <a:cxn ang="0">
                    <a:pos x="35" y="3"/>
                  </a:cxn>
                  <a:cxn ang="0">
                    <a:pos x="23" y="0"/>
                  </a:cxn>
                  <a:cxn ang="0">
                    <a:pos x="16" y="0"/>
                  </a:cxn>
                  <a:cxn ang="0">
                    <a:pos x="0" y="3"/>
                  </a:cxn>
                  <a:cxn ang="0">
                    <a:pos x="0" y="16"/>
                  </a:cxn>
                  <a:cxn ang="0">
                    <a:pos x="42" y="28"/>
                  </a:cxn>
                  <a:cxn ang="0">
                    <a:pos x="42" y="28"/>
                  </a:cxn>
                  <a:cxn ang="0">
                    <a:pos x="54" y="31"/>
                  </a:cxn>
                  <a:cxn ang="0">
                    <a:pos x="64" y="31"/>
                  </a:cxn>
                  <a:cxn ang="0">
                    <a:pos x="92" y="25"/>
                  </a:cxn>
                  <a:cxn ang="0">
                    <a:pos x="92" y="25"/>
                  </a:cxn>
                  <a:cxn ang="0">
                    <a:pos x="92" y="22"/>
                  </a:cxn>
                  <a:cxn ang="0">
                    <a:pos x="92" y="22"/>
                  </a:cxn>
                  <a:cxn ang="0">
                    <a:pos x="86" y="19"/>
                  </a:cxn>
                  <a:cxn ang="0">
                    <a:pos x="35" y="3"/>
                  </a:cxn>
                </a:cxnLst>
                <a:rect l="0" t="0" r="r" b="b"/>
                <a:pathLst>
                  <a:path w="92" h="31">
                    <a:moveTo>
                      <a:pt x="35" y="3"/>
                    </a:moveTo>
                    <a:lnTo>
                      <a:pt x="35" y="3"/>
                    </a:lnTo>
                    <a:lnTo>
                      <a:pt x="23" y="0"/>
                    </a:lnTo>
                    <a:lnTo>
                      <a:pt x="16" y="0"/>
                    </a:lnTo>
                    <a:lnTo>
                      <a:pt x="0" y="3"/>
                    </a:lnTo>
                    <a:lnTo>
                      <a:pt x="0" y="16"/>
                    </a:lnTo>
                    <a:lnTo>
                      <a:pt x="42" y="28"/>
                    </a:lnTo>
                    <a:lnTo>
                      <a:pt x="42" y="28"/>
                    </a:lnTo>
                    <a:lnTo>
                      <a:pt x="54" y="31"/>
                    </a:lnTo>
                    <a:lnTo>
                      <a:pt x="64" y="31"/>
                    </a:lnTo>
                    <a:lnTo>
                      <a:pt x="92" y="25"/>
                    </a:lnTo>
                    <a:lnTo>
                      <a:pt x="92" y="25"/>
                    </a:lnTo>
                    <a:lnTo>
                      <a:pt x="92" y="22"/>
                    </a:lnTo>
                    <a:lnTo>
                      <a:pt x="92" y="22"/>
                    </a:lnTo>
                    <a:lnTo>
                      <a:pt x="86" y="19"/>
                    </a:lnTo>
                    <a:lnTo>
                      <a:pt x="35"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2" name="Freeform 190"/>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3" name="Freeform 191"/>
              <p:cNvSpPr>
                <a:spLocks/>
              </p:cNvSpPr>
              <p:nvPr/>
            </p:nvSpPr>
            <p:spPr bwMode="auto">
              <a:xfrm>
                <a:off x="1318" y="2796"/>
                <a:ext cx="42" cy="22"/>
              </a:xfrm>
              <a:custGeom>
                <a:avLst/>
                <a:gdLst/>
                <a:ahLst/>
                <a:cxnLst>
                  <a:cxn ang="0">
                    <a:pos x="0" y="0"/>
                  </a:cxn>
                  <a:cxn ang="0">
                    <a:pos x="4" y="22"/>
                  </a:cxn>
                  <a:cxn ang="0">
                    <a:pos x="4" y="22"/>
                  </a:cxn>
                  <a:cxn ang="0">
                    <a:pos x="7" y="22"/>
                  </a:cxn>
                  <a:cxn ang="0">
                    <a:pos x="38" y="16"/>
                  </a:cxn>
                  <a:cxn ang="0">
                    <a:pos x="38" y="16"/>
                  </a:cxn>
                  <a:cxn ang="0">
                    <a:pos x="42" y="16"/>
                  </a:cxn>
                  <a:cxn ang="0">
                    <a:pos x="38" y="12"/>
                  </a:cxn>
                  <a:cxn ang="0">
                    <a:pos x="32" y="9"/>
                  </a:cxn>
                  <a:cxn ang="0">
                    <a:pos x="0" y="0"/>
                  </a:cxn>
                </a:cxnLst>
                <a:rect l="0" t="0" r="r" b="b"/>
                <a:pathLst>
                  <a:path w="42" h="22">
                    <a:moveTo>
                      <a:pt x="0" y="0"/>
                    </a:moveTo>
                    <a:lnTo>
                      <a:pt x="4" y="22"/>
                    </a:lnTo>
                    <a:lnTo>
                      <a:pt x="4" y="22"/>
                    </a:lnTo>
                    <a:lnTo>
                      <a:pt x="7" y="22"/>
                    </a:lnTo>
                    <a:lnTo>
                      <a:pt x="38" y="16"/>
                    </a:lnTo>
                    <a:lnTo>
                      <a:pt x="38" y="16"/>
                    </a:lnTo>
                    <a:lnTo>
                      <a:pt x="42" y="16"/>
                    </a:lnTo>
                    <a:lnTo>
                      <a:pt x="38" y="12"/>
                    </a:lnTo>
                    <a:lnTo>
                      <a:pt x="32" y="9"/>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4" name="Freeform 192"/>
              <p:cNvSpPr>
                <a:spLocks/>
              </p:cNvSpPr>
              <p:nvPr/>
            </p:nvSpPr>
            <p:spPr bwMode="auto">
              <a:xfrm>
                <a:off x="1246" y="2786"/>
                <a:ext cx="76" cy="32"/>
              </a:xfrm>
              <a:custGeom>
                <a:avLst/>
                <a:gdLst/>
                <a:ahLst/>
                <a:cxnLst>
                  <a:cxn ang="0">
                    <a:pos x="72" y="10"/>
                  </a:cxn>
                  <a:cxn ang="0">
                    <a:pos x="53" y="3"/>
                  </a:cxn>
                  <a:cxn ang="0">
                    <a:pos x="53" y="3"/>
                  </a:cxn>
                  <a:cxn ang="0">
                    <a:pos x="41" y="0"/>
                  </a:cxn>
                  <a:cxn ang="0">
                    <a:pos x="31" y="0"/>
                  </a:cxn>
                  <a:cxn ang="0">
                    <a:pos x="3" y="7"/>
                  </a:cxn>
                  <a:cxn ang="0">
                    <a:pos x="3" y="7"/>
                  </a:cxn>
                  <a:cxn ang="0">
                    <a:pos x="0" y="7"/>
                  </a:cxn>
                  <a:cxn ang="0">
                    <a:pos x="0" y="10"/>
                  </a:cxn>
                  <a:cxn ang="0">
                    <a:pos x="6" y="13"/>
                  </a:cxn>
                  <a:cxn ang="0">
                    <a:pos x="60" y="29"/>
                  </a:cxn>
                  <a:cxn ang="0">
                    <a:pos x="60" y="29"/>
                  </a:cxn>
                  <a:cxn ang="0">
                    <a:pos x="76" y="32"/>
                  </a:cxn>
                  <a:cxn ang="0">
                    <a:pos x="72" y="10"/>
                  </a:cxn>
                </a:cxnLst>
                <a:rect l="0" t="0" r="r" b="b"/>
                <a:pathLst>
                  <a:path w="76" h="32">
                    <a:moveTo>
                      <a:pt x="72" y="10"/>
                    </a:moveTo>
                    <a:lnTo>
                      <a:pt x="53" y="3"/>
                    </a:lnTo>
                    <a:lnTo>
                      <a:pt x="53" y="3"/>
                    </a:lnTo>
                    <a:lnTo>
                      <a:pt x="41" y="0"/>
                    </a:lnTo>
                    <a:lnTo>
                      <a:pt x="31" y="0"/>
                    </a:lnTo>
                    <a:lnTo>
                      <a:pt x="3" y="7"/>
                    </a:lnTo>
                    <a:lnTo>
                      <a:pt x="3" y="7"/>
                    </a:lnTo>
                    <a:lnTo>
                      <a:pt x="0" y="7"/>
                    </a:lnTo>
                    <a:lnTo>
                      <a:pt x="0" y="10"/>
                    </a:lnTo>
                    <a:lnTo>
                      <a:pt x="6" y="13"/>
                    </a:lnTo>
                    <a:lnTo>
                      <a:pt x="60" y="29"/>
                    </a:lnTo>
                    <a:lnTo>
                      <a:pt x="60" y="29"/>
                    </a:lnTo>
                    <a:lnTo>
                      <a:pt x="76" y="32"/>
                    </a:lnTo>
                    <a:lnTo>
                      <a:pt x="72" y="1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5" name="Freeform 193"/>
              <p:cNvSpPr>
                <a:spLocks/>
              </p:cNvSpPr>
              <p:nvPr/>
            </p:nvSpPr>
            <p:spPr bwMode="auto">
              <a:xfrm>
                <a:off x="1208" y="2799"/>
                <a:ext cx="95" cy="32"/>
              </a:xfrm>
              <a:custGeom>
                <a:avLst/>
                <a:gdLst/>
                <a:ahLst/>
                <a:cxnLst>
                  <a:cxn ang="0">
                    <a:pos x="34" y="3"/>
                  </a:cxn>
                  <a:cxn ang="0">
                    <a:pos x="34" y="3"/>
                  </a:cxn>
                  <a:cxn ang="0">
                    <a:pos x="22" y="0"/>
                  </a:cxn>
                  <a:cxn ang="0">
                    <a:pos x="15" y="0"/>
                  </a:cxn>
                  <a:cxn ang="0">
                    <a:pos x="0" y="3"/>
                  </a:cxn>
                  <a:cxn ang="0">
                    <a:pos x="3" y="16"/>
                  </a:cxn>
                  <a:cxn ang="0">
                    <a:pos x="41" y="28"/>
                  </a:cxn>
                  <a:cxn ang="0">
                    <a:pos x="41" y="28"/>
                  </a:cxn>
                  <a:cxn ang="0">
                    <a:pos x="50" y="32"/>
                  </a:cxn>
                  <a:cxn ang="0">
                    <a:pos x="60" y="32"/>
                  </a:cxn>
                  <a:cxn ang="0">
                    <a:pos x="91" y="25"/>
                  </a:cxn>
                  <a:cxn ang="0">
                    <a:pos x="91" y="25"/>
                  </a:cxn>
                  <a:cxn ang="0">
                    <a:pos x="95" y="25"/>
                  </a:cxn>
                  <a:cxn ang="0">
                    <a:pos x="95" y="22"/>
                  </a:cxn>
                  <a:cxn ang="0">
                    <a:pos x="88" y="19"/>
                  </a:cxn>
                  <a:cxn ang="0">
                    <a:pos x="34" y="3"/>
                  </a:cxn>
                </a:cxnLst>
                <a:rect l="0" t="0" r="r" b="b"/>
                <a:pathLst>
                  <a:path w="95" h="32">
                    <a:moveTo>
                      <a:pt x="34" y="3"/>
                    </a:moveTo>
                    <a:lnTo>
                      <a:pt x="34" y="3"/>
                    </a:lnTo>
                    <a:lnTo>
                      <a:pt x="22" y="0"/>
                    </a:lnTo>
                    <a:lnTo>
                      <a:pt x="15" y="0"/>
                    </a:lnTo>
                    <a:lnTo>
                      <a:pt x="0" y="3"/>
                    </a:lnTo>
                    <a:lnTo>
                      <a:pt x="3" y="16"/>
                    </a:lnTo>
                    <a:lnTo>
                      <a:pt x="41" y="28"/>
                    </a:lnTo>
                    <a:lnTo>
                      <a:pt x="41" y="28"/>
                    </a:lnTo>
                    <a:lnTo>
                      <a:pt x="50" y="32"/>
                    </a:lnTo>
                    <a:lnTo>
                      <a:pt x="60" y="32"/>
                    </a:lnTo>
                    <a:lnTo>
                      <a:pt x="91" y="25"/>
                    </a:lnTo>
                    <a:lnTo>
                      <a:pt x="91" y="25"/>
                    </a:lnTo>
                    <a:lnTo>
                      <a:pt x="95" y="25"/>
                    </a:lnTo>
                    <a:lnTo>
                      <a:pt x="95" y="22"/>
                    </a:lnTo>
                    <a:lnTo>
                      <a:pt x="88" y="19"/>
                    </a:lnTo>
                    <a:lnTo>
                      <a:pt x="34"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6" name="Freeform 194"/>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7" name="Freeform 195"/>
              <p:cNvSpPr>
                <a:spLocks/>
              </p:cNvSpPr>
              <p:nvPr/>
            </p:nvSpPr>
            <p:spPr bwMode="auto">
              <a:xfrm>
                <a:off x="1211" y="2821"/>
                <a:ext cx="35" cy="22"/>
              </a:xfrm>
              <a:custGeom>
                <a:avLst/>
                <a:gdLst/>
                <a:ahLst/>
                <a:cxnLst>
                  <a:cxn ang="0">
                    <a:pos x="0" y="0"/>
                  </a:cxn>
                  <a:cxn ang="0">
                    <a:pos x="0" y="22"/>
                  </a:cxn>
                  <a:cxn ang="0">
                    <a:pos x="31" y="16"/>
                  </a:cxn>
                  <a:cxn ang="0">
                    <a:pos x="31" y="16"/>
                  </a:cxn>
                  <a:cxn ang="0">
                    <a:pos x="35" y="13"/>
                  </a:cxn>
                  <a:cxn ang="0">
                    <a:pos x="35" y="13"/>
                  </a:cxn>
                  <a:cxn ang="0">
                    <a:pos x="25" y="10"/>
                  </a:cxn>
                  <a:cxn ang="0">
                    <a:pos x="0" y="0"/>
                  </a:cxn>
                </a:cxnLst>
                <a:rect l="0" t="0" r="r" b="b"/>
                <a:pathLst>
                  <a:path w="35" h="22">
                    <a:moveTo>
                      <a:pt x="0" y="0"/>
                    </a:moveTo>
                    <a:lnTo>
                      <a:pt x="0" y="22"/>
                    </a:lnTo>
                    <a:lnTo>
                      <a:pt x="31" y="16"/>
                    </a:lnTo>
                    <a:lnTo>
                      <a:pt x="31" y="16"/>
                    </a:lnTo>
                    <a:lnTo>
                      <a:pt x="35" y="13"/>
                    </a:lnTo>
                    <a:lnTo>
                      <a:pt x="35" y="13"/>
                    </a:lnTo>
                    <a:lnTo>
                      <a:pt x="25" y="10"/>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8" name="Freeform 196"/>
              <p:cNvSpPr>
                <a:spLocks/>
              </p:cNvSpPr>
              <p:nvPr/>
            </p:nvSpPr>
            <p:spPr bwMode="auto">
              <a:xfrm>
                <a:off x="1129" y="2808"/>
                <a:ext cx="82" cy="35"/>
              </a:xfrm>
              <a:custGeom>
                <a:avLst/>
                <a:gdLst/>
                <a:ahLst/>
                <a:cxnLst>
                  <a:cxn ang="0">
                    <a:pos x="82" y="13"/>
                  </a:cxn>
                  <a:cxn ang="0">
                    <a:pos x="57" y="4"/>
                  </a:cxn>
                  <a:cxn ang="0">
                    <a:pos x="57" y="4"/>
                  </a:cxn>
                  <a:cxn ang="0">
                    <a:pos x="44" y="0"/>
                  </a:cxn>
                  <a:cxn ang="0">
                    <a:pos x="34" y="0"/>
                  </a:cxn>
                  <a:cxn ang="0">
                    <a:pos x="0" y="7"/>
                  </a:cxn>
                  <a:cxn ang="0">
                    <a:pos x="0" y="7"/>
                  </a:cxn>
                  <a:cxn ang="0">
                    <a:pos x="0" y="10"/>
                  </a:cxn>
                  <a:cxn ang="0">
                    <a:pos x="0" y="10"/>
                  </a:cxn>
                  <a:cxn ang="0">
                    <a:pos x="6" y="13"/>
                  </a:cxn>
                  <a:cxn ang="0">
                    <a:pos x="60" y="32"/>
                  </a:cxn>
                  <a:cxn ang="0">
                    <a:pos x="60" y="32"/>
                  </a:cxn>
                  <a:cxn ang="0">
                    <a:pos x="72" y="35"/>
                  </a:cxn>
                  <a:cxn ang="0">
                    <a:pos x="82" y="35"/>
                  </a:cxn>
                  <a:cxn ang="0">
                    <a:pos x="82" y="35"/>
                  </a:cxn>
                  <a:cxn ang="0">
                    <a:pos x="82" y="13"/>
                  </a:cxn>
                </a:cxnLst>
                <a:rect l="0" t="0" r="r" b="b"/>
                <a:pathLst>
                  <a:path w="82" h="35">
                    <a:moveTo>
                      <a:pt x="82" y="13"/>
                    </a:moveTo>
                    <a:lnTo>
                      <a:pt x="57" y="4"/>
                    </a:lnTo>
                    <a:lnTo>
                      <a:pt x="57" y="4"/>
                    </a:lnTo>
                    <a:lnTo>
                      <a:pt x="44" y="0"/>
                    </a:lnTo>
                    <a:lnTo>
                      <a:pt x="34" y="0"/>
                    </a:lnTo>
                    <a:lnTo>
                      <a:pt x="0" y="7"/>
                    </a:lnTo>
                    <a:lnTo>
                      <a:pt x="0" y="7"/>
                    </a:lnTo>
                    <a:lnTo>
                      <a:pt x="0" y="10"/>
                    </a:lnTo>
                    <a:lnTo>
                      <a:pt x="0" y="10"/>
                    </a:lnTo>
                    <a:lnTo>
                      <a:pt x="6" y="13"/>
                    </a:lnTo>
                    <a:lnTo>
                      <a:pt x="60" y="32"/>
                    </a:lnTo>
                    <a:lnTo>
                      <a:pt x="60" y="32"/>
                    </a:lnTo>
                    <a:lnTo>
                      <a:pt x="72" y="35"/>
                    </a:lnTo>
                    <a:lnTo>
                      <a:pt x="82" y="35"/>
                    </a:lnTo>
                    <a:lnTo>
                      <a:pt x="82" y="35"/>
                    </a:lnTo>
                    <a:lnTo>
                      <a:pt x="82" y="1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9" name="Freeform 197"/>
              <p:cNvSpPr>
                <a:spLocks/>
              </p:cNvSpPr>
              <p:nvPr/>
            </p:nvSpPr>
            <p:spPr bwMode="auto">
              <a:xfrm>
                <a:off x="1100" y="2821"/>
                <a:ext cx="86" cy="35"/>
              </a:xfrm>
              <a:custGeom>
                <a:avLst/>
                <a:gdLst/>
                <a:ahLst/>
                <a:cxnLst>
                  <a:cxn ang="0">
                    <a:pos x="22" y="3"/>
                  </a:cxn>
                  <a:cxn ang="0">
                    <a:pos x="22" y="3"/>
                  </a:cxn>
                  <a:cxn ang="0">
                    <a:pos x="13" y="0"/>
                  </a:cxn>
                  <a:cxn ang="0">
                    <a:pos x="3" y="0"/>
                  </a:cxn>
                  <a:cxn ang="0">
                    <a:pos x="0" y="0"/>
                  </a:cxn>
                  <a:cxn ang="0">
                    <a:pos x="0" y="22"/>
                  </a:cxn>
                  <a:cxn ang="0">
                    <a:pos x="25" y="32"/>
                  </a:cxn>
                  <a:cxn ang="0">
                    <a:pos x="25" y="32"/>
                  </a:cxn>
                  <a:cxn ang="0">
                    <a:pos x="38" y="35"/>
                  </a:cxn>
                  <a:cxn ang="0">
                    <a:pos x="48" y="35"/>
                  </a:cxn>
                  <a:cxn ang="0">
                    <a:pos x="82" y="25"/>
                  </a:cxn>
                  <a:cxn ang="0">
                    <a:pos x="82" y="25"/>
                  </a:cxn>
                  <a:cxn ang="0">
                    <a:pos x="86" y="25"/>
                  </a:cxn>
                  <a:cxn ang="0">
                    <a:pos x="86" y="25"/>
                  </a:cxn>
                  <a:cxn ang="0">
                    <a:pos x="79" y="22"/>
                  </a:cxn>
                  <a:cxn ang="0">
                    <a:pos x="22" y="3"/>
                  </a:cxn>
                </a:cxnLst>
                <a:rect l="0" t="0" r="r" b="b"/>
                <a:pathLst>
                  <a:path w="86" h="35">
                    <a:moveTo>
                      <a:pt x="22" y="3"/>
                    </a:moveTo>
                    <a:lnTo>
                      <a:pt x="22" y="3"/>
                    </a:lnTo>
                    <a:lnTo>
                      <a:pt x="13" y="0"/>
                    </a:lnTo>
                    <a:lnTo>
                      <a:pt x="3" y="0"/>
                    </a:lnTo>
                    <a:lnTo>
                      <a:pt x="0" y="0"/>
                    </a:lnTo>
                    <a:lnTo>
                      <a:pt x="0" y="22"/>
                    </a:lnTo>
                    <a:lnTo>
                      <a:pt x="25" y="32"/>
                    </a:lnTo>
                    <a:lnTo>
                      <a:pt x="25" y="32"/>
                    </a:lnTo>
                    <a:lnTo>
                      <a:pt x="38" y="35"/>
                    </a:lnTo>
                    <a:lnTo>
                      <a:pt x="48" y="35"/>
                    </a:lnTo>
                    <a:lnTo>
                      <a:pt x="82" y="25"/>
                    </a:lnTo>
                    <a:lnTo>
                      <a:pt x="82" y="25"/>
                    </a:lnTo>
                    <a:lnTo>
                      <a:pt x="86" y="25"/>
                    </a:lnTo>
                    <a:lnTo>
                      <a:pt x="86" y="25"/>
                    </a:lnTo>
                    <a:lnTo>
                      <a:pt x="79" y="22"/>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0" name="Freeform 198"/>
              <p:cNvSpPr>
                <a:spLocks/>
              </p:cNvSpPr>
              <p:nvPr/>
            </p:nvSpPr>
            <p:spPr bwMode="auto">
              <a:xfrm>
                <a:off x="1065" y="2821"/>
                <a:ext cx="35" cy="22"/>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1" name="Freeform 199"/>
              <p:cNvSpPr>
                <a:spLocks/>
              </p:cNvSpPr>
              <p:nvPr/>
            </p:nvSpPr>
            <p:spPr bwMode="auto">
              <a:xfrm>
                <a:off x="1100" y="2850"/>
                <a:ext cx="22" cy="15"/>
              </a:xfrm>
              <a:custGeom>
                <a:avLst/>
                <a:gdLst/>
                <a:ahLst/>
                <a:cxnLst>
                  <a:cxn ang="0">
                    <a:pos x="0" y="0"/>
                  </a:cxn>
                  <a:cxn ang="0">
                    <a:pos x="0" y="15"/>
                  </a:cxn>
                  <a:cxn ang="0">
                    <a:pos x="19" y="9"/>
                  </a:cxn>
                  <a:cxn ang="0">
                    <a:pos x="19" y="9"/>
                  </a:cxn>
                  <a:cxn ang="0">
                    <a:pos x="22" y="9"/>
                  </a:cxn>
                  <a:cxn ang="0">
                    <a:pos x="22" y="9"/>
                  </a:cxn>
                  <a:cxn ang="0">
                    <a:pos x="16" y="6"/>
                  </a:cxn>
                  <a:cxn ang="0">
                    <a:pos x="0" y="0"/>
                  </a:cxn>
                </a:cxnLst>
                <a:rect l="0" t="0" r="r" b="b"/>
                <a:pathLst>
                  <a:path w="22" h="15">
                    <a:moveTo>
                      <a:pt x="0" y="0"/>
                    </a:moveTo>
                    <a:lnTo>
                      <a:pt x="0" y="15"/>
                    </a:lnTo>
                    <a:lnTo>
                      <a:pt x="19" y="9"/>
                    </a:lnTo>
                    <a:lnTo>
                      <a:pt x="19" y="9"/>
                    </a:lnTo>
                    <a:lnTo>
                      <a:pt x="22" y="9"/>
                    </a:lnTo>
                    <a:lnTo>
                      <a:pt x="22" y="9"/>
                    </a:lnTo>
                    <a:lnTo>
                      <a:pt x="16" y="6"/>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2" name="Freeform 200"/>
              <p:cNvSpPr>
                <a:spLocks/>
              </p:cNvSpPr>
              <p:nvPr/>
            </p:nvSpPr>
            <p:spPr bwMode="auto">
              <a:xfrm>
                <a:off x="1002" y="2834"/>
                <a:ext cx="98" cy="34"/>
              </a:xfrm>
              <a:custGeom>
                <a:avLst/>
                <a:gdLst/>
                <a:ahLst/>
                <a:cxnLst>
                  <a:cxn ang="0">
                    <a:pos x="98" y="16"/>
                  </a:cxn>
                  <a:cxn ang="0">
                    <a:pos x="60" y="3"/>
                  </a:cxn>
                  <a:cxn ang="0">
                    <a:pos x="60" y="3"/>
                  </a:cxn>
                  <a:cxn ang="0">
                    <a:pos x="47" y="0"/>
                  </a:cxn>
                  <a:cxn ang="0">
                    <a:pos x="38" y="0"/>
                  </a:cxn>
                  <a:cxn ang="0">
                    <a:pos x="0" y="6"/>
                  </a:cxn>
                  <a:cxn ang="0">
                    <a:pos x="0" y="6"/>
                  </a:cxn>
                  <a:cxn ang="0">
                    <a:pos x="0" y="6"/>
                  </a:cxn>
                  <a:cxn ang="0">
                    <a:pos x="0" y="9"/>
                  </a:cxn>
                  <a:cxn ang="0">
                    <a:pos x="6" y="12"/>
                  </a:cxn>
                  <a:cxn ang="0">
                    <a:pos x="60" y="31"/>
                  </a:cxn>
                  <a:cxn ang="0">
                    <a:pos x="60" y="31"/>
                  </a:cxn>
                  <a:cxn ang="0">
                    <a:pos x="73" y="34"/>
                  </a:cxn>
                  <a:cxn ang="0">
                    <a:pos x="82" y="34"/>
                  </a:cxn>
                  <a:cxn ang="0">
                    <a:pos x="98" y="31"/>
                  </a:cxn>
                  <a:cxn ang="0">
                    <a:pos x="98" y="16"/>
                  </a:cxn>
                </a:cxnLst>
                <a:rect l="0" t="0" r="r" b="b"/>
                <a:pathLst>
                  <a:path w="98" h="34">
                    <a:moveTo>
                      <a:pt x="98" y="16"/>
                    </a:moveTo>
                    <a:lnTo>
                      <a:pt x="60" y="3"/>
                    </a:lnTo>
                    <a:lnTo>
                      <a:pt x="60" y="3"/>
                    </a:lnTo>
                    <a:lnTo>
                      <a:pt x="47" y="0"/>
                    </a:lnTo>
                    <a:lnTo>
                      <a:pt x="38" y="0"/>
                    </a:lnTo>
                    <a:lnTo>
                      <a:pt x="0" y="6"/>
                    </a:lnTo>
                    <a:lnTo>
                      <a:pt x="0" y="6"/>
                    </a:lnTo>
                    <a:lnTo>
                      <a:pt x="0" y="6"/>
                    </a:lnTo>
                    <a:lnTo>
                      <a:pt x="0" y="9"/>
                    </a:lnTo>
                    <a:lnTo>
                      <a:pt x="6" y="12"/>
                    </a:lnTo>
                    <a:lnTo>
                      <a:pt x="60" y="31"/>
                    </a:lnTo>
                    <a:lnTo>
                      <a:pt x="60" y="31"/>
                    </a:lnTo>
                    <a:lnTo>
                      <a:pt x="73" y="34"/>
                    </a:lnTo>
                    <a:lnTo>
                      <a:pt x="82" y="34"/>
                    </a:lnTo>
                    <a:lnTo>
                      <a:pt x="98" y="31"/>
                    </a:lnTo>
                    <a:lnTo>
                      <a:pt x="98"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3" name="Freeform 201"/>
              <p:cNvSpPr>
                <a:spLocks/>
              </p:cNvSpPr>
              <p:nvPr/>
            </p:nvSpPr>
            <p:spPr bwMode="auto">
              <a:xfrm>
                <a:off x="932" y="2846"/>
                <a:ext cx="127" cy="35"/>
              </a:xfrm>
              <a:custGeom>
                <a:avLst/>
                <a:gdLst/>
                <a:ahLst/>
                <a:cxnLst>
                  <a:cxn ang="0">
                    <a:pos x="124" y="29"/>
                  </a:cxn>
                  <a:cxn ang="0">
                    <a:pos x="124" y="29"/>
                  </a:cxn>
                  <a:cxn ang="0">
                    <a:pos x="127" y="26"/>
                  </a:cxn>
                  <a:cxn ang="0">
                    <a:pos x="127" y="26"/>
                  </a:cxn>
                  <a:cxn ang="0">
                    <a:pos x="117" y="22"/>
                  </a:cxn>
                  <a:cxn ang="0">
                    <a:pos x="64" y="4"/>
                  </a:cxn>
                  <a:cxn ang="0">
                    <a:pos x="64" y="4"/>
                  </a:cxn>
                  <a:cxn ang="0">
                    <a:pos x="51" y="0"/>
                  </a:cxn>
                  <a:cxn ang="0">
                    <a:pos x="42" y="0"/>
                  </a:cxn>
                  <a:cxn ang="0">
                    <a:pos x="4" y="7"/>
                  </a:cxn>
                  <a:cxn ang="0">
                    <a:pos x="4" y="7"/>
                  </a:cxn>
                  <a:cxn ang="0">
                    <a:pos x="0" y="7"/>
                  </a:cxn>
                  <a:cxn ang="0">
                    <a:pos x="0" y="10"/>
                  </a:cxn>
                  <a:cxn ang="0">
                    <a:pos x="7" y="13"/>
                  </a:cxn>
                  <a:cxn ang="0">
                    <a:pos x="64" y="32"/>
                  </a:cxn>
                  <a:cxn ang="0">
                    <a:pos x="64" y="32"/>
                  </a:cxn>
                  <a:cxn ang="0">
                    <a:pos x="76" y="35"/>
                  </a:cxn>
                  <a:cxn ang="0">
                    <a:pos x="86" y="35"/>
                  </a:cxn>
                  <a:cxn ang="0">
                    <a:pos x="124" y="29"/>
                  </a:cxn>
                </a:cxnLst>
                <a:rect l="0" t="0" r="r" b="b"/>
                <a:pathLst>
                  <a:path w="127" h="35">
                    <a:moveTo>
                      <a:pt x="124" y="29"/>
                    </a:moveTo>
                    <a:lnTo>
                      <a:pt x="124" y="29"/>
                    </a:lnTo>
                    <a:lnTo>
                      <a:pt x="127" y="26"/>
                    </a:lnTo>
                    <a:lnTo>
                      <a:pt x="127" y="26"/>
                    </a:lnTo>
                    <a:lnTo>
                      <a:pt x="117" y="22"/>
                    </a:lnTo>
                    <a:lnTo>
                      <a:pt x="64" y="4"/>
                    </a:lnTo>
                    <a:lnTo>
                      <a:pt x="64" y="4"/>
                    </a:lnTo>
                    <a:lnTo>
                      <a:pt x="51" y="0"/>
                    </a:lnTo>
                    <a:lnTo>
                      <a:pt x="42" y="0"/>
                    </a:lnTo>
                    <a:lnTo>
                      <a:pt x="4" y="7"/>
                    </a:lnTo>
                    <a:lnTo>
                      <a:pt x="4" y="7"/>
                    </a:lnTo>
                    <a:lnTo>
                      <a:pt x="0" y="7"/>
                    </a:lnTo>
                    <a:lnTo>
                      <a:pt x="0" y="10"/>
                    </a:lnTo>
                    <a:lnTo>
                      <a:pt x="7" y="13"/>
                    </a:lnTo>
                    <a:lnTo>
                      <a:pt x="64" y="32"/>
                    </a:lnTo>
                    <a:lnTo>
                      <a:pt x="64" y="32"/>
                    </a:lnTo>
                    <a:lnTo>
                      <a:pt x="76" y="35"/>
                    </a:lnTo>
                    <a:lnTo>
                      <a:pt x="86" y="35"/>
                    </a:lnTo>
                    <a:lnTo>
                      <a:pt x="124"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4" name="Freeform 202"/>
              <p:cNvSpPr>
                <a:spLocks/>
              </p:cNvSpPr>
              <p:nvPr/>
            </p:nvSpPr>
            <p:spPr bwMode="auto">
              <a:xfrm>
                <a:off x="863" y="2859"/>
                <a:ext cx="126" cy="38"/>
              </a:xfrm>
              <a:custGeom>
                <a:avLst/>
                <a:gdLst/>
                <a:ahLst/>
                <a:cxnLst>
                  <a:cxn ang="0">
                    <a:pos x="123" y="28"/>
                  </a:cxn>
                  <a:cxn ang="0">
                    <a:pos x="123" y="28"/>
                  </a:cxn>
                  <a:cxn ang="0">
                    <a:pos x="126" y="28"/>
                  </a:cxn>
                  <a:cxn ang="0">
                    <a:pos x="126" y="25"/>
                  </a:cxn>
                  <a:cxn ang="0">
                    <a:pos x="120" y="22"/>
                  </a:cxn>
                  <a:cxn ang="0">
                    <a:pos x="63" y="3"/>
                  </a:cxn>
                  <a:cxn ang="0">
                    <a:pos x="63" y="3"/>
                  </a:cxn>
                  <a:cxn ang="0">
                    <a:pos x="54" y="0"/>
                  </a:cxn>
                  <a:cxn ang="0">
                    <a:pos x="41" y="0"/>
                  </a:cxn>
                  <a:cxn ang="0">
                    <a:pos x="3" y="6"/>
                  </a:cxn>
                  <a:cxn ang="0">
                    <a:pos x="3" y="6"/>
                  </a:cxn>
                  <a:cxn ang="0">
                    <a:pos x="0" y="9"/>
                  </a:cxn>
                  <a:cxn ang="0">
                    <a:pos x="0" y="9"/>
                  </a:cxn>
                  <a:cxn ang="0">
                    <a:pos x="6" y="13"/>
                  </a:cxn>
                  <a:cxn ang="0">
                    <a:pos x="63" y="35"/>
                  </a:cxn>
                  <a:cxn ang="0">
                    <a:pos x="63" y="35"/>
                  </a:cxn>
                  <a:cxn ang="0">
                    <a:pos x="76" y="38"/>
                  </a:cxn>
                  <a:cxn ang="0">
                    <a:pos x="85" y="38"/>
                  </a:cxn>
                  <a:cxn ang="0">
                    <a:pos x="123" y="28"/>
                  </a:cxn>
                </a:cxnLst>
                <a:rect l="0" t="0" r="r" b="b"/>
                <a:pathLst>
                  <a:path w="126" h="38">
                    <a:moveTo>
                      <a:pt x="123" y="28"/>
                    </a:moveTo>
                    <a:lnTo>
                      <a:pt x="123" y="28"/>
                    </a:lnTo>
                    <a:lnTo>
                      <a:pt x="126" y="28"/>
                    </a:lnTo>
                    <a:lnTo>
                      <a:pt x="126" y="25"/>
                    </a:lnTo>
                    <a:lnTo>
                      <a:pt x="120" y="22"/>
                    </a:lnTo>
                    <a:lnTo>
                      <a:pt x="63" y="3"/>
                    </a:lnTo>
                    <a:lnTo>
                      <a:pt x="63" y="3"/>
                    </a:lnTo>
                    <a:lnTo>
                      <a:pt x="54" y="0"/>
                    </a:lnTo>
                    <a:lnTo>
                      <a:pt x="41" y="0"/>
                    </a:lnTo>
                    <a:lnTo>
                      <a:pt x="3" y="6"/>
                    </a:lnTo>
                    <a:lnTo>
                      <a:pt x="3" y="6"/>
                    </a:lnTo>
                    <a:lnTo>
                      <a:pt x="0" y="9"/>
                    </a:lnTo>
                    <a:lnTo>
                      <a:pt x="0" y="9"/>
                    </a:lnTo>
                    <a:lnTo>
                      <a:pt x="6" y="13"/>
                    </a:lnTo>
                    <a:lnTo>
                      <a:pt x="63" y="35"/>
                    </a:lnTo>
                    <a:lnTo>
                      <a:pt x="63" y="35"/>
                    </a:lnTo>
                    <a:lnTo>
                      <a:pt x="76" y="38"/>
                    </a:lnTo>
                    <a:lnTo>
                      <a:pt x="85" y="38"/>
                    </a:lnTo>
                    <a:lnTo>
                      <a:pt x="123" y="28"/>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5" name="Freeform 203"/>
              <p:cNvSpPr>
                <a:spLocks/>
              </p:cNvSpPr>
              <p:nvPr/>
            </p:nvSpPr>
            <p:spPr bwMode="auto">
              <a:xfrm>
                <a:off x="825" y="2872"/>
                <a:ext cx="95" cy="38"/>
              </a:xfrm>
              <a:custGeom>
                <a:avLst/>
                <a:gdLst/>
                <a:ahLst/>
                <a:cxnLst>
                  <a:cxn ang="0">
                    <a:pos x="0" y="25"/>
                  </a:cxn>
                  <a:cxn ang="0">
                    <a:pos x="28" y="34"/>
                  </a:cxn>
                  <a:cxn ang="0">
                    <a:pos x="28" y="34"/>
                  </a:cxn>
                  <a:cxn ang="0">
                    <a:pos x="41" y="38"/>
                  </a:cxn>
                  <a:cxn ang="0">
                    <a:pos x="50" y="38"/>
                  </a:cxn>
                  <a:cxn ang="0">
                    <a:pos x="92" y="31"/>
                  </a:cxn>
                  <a:cxn ang="0">
                    <a:pos x="92" y="31"/>
                  </a:cxn>
                  <a:cxn ang="0">
                    <a:pos x="95" y="28"/>
                  </a:cxn>
                  <a:cxn ang="0">
                    <a:pos x="95" y="28"/>
                  </a:cxn>
                  <a:cxn ang="0">
                    <a:pos x="88" y="25"/>
                  </a:cxn>
                  <a:cxn ang="0">
                    <a:pos x="31" y="3"/>
                  </a:cxn>
                  <a:cxn ang="0">
                    <a:pos x="31" y="3"/>
                  </a:cxn>
                  <a:cxn ang="0">
                    <a:pos x="19" y="0"/>
                  </a:cxn>
                  <a:cxn ang="0">
                    <a:pos x="9" y="0"/>
                  </a:cxn>
                  <a:cxn ang="0">
                    <a:pos x="0" y="3"/>
                  </a:cxn>
                  <a:cxn ang="0">
                    <a:pos x="0" y="25"/>
                  </a:cxn>
                </a:cxnLst>
                <a:rect l="0" t="0" r="r" b="b"/>
                <a:pathLst>
                  <a:path w="95" h="38">
                    <a:moveTo>
                      <a:pt x="0" y="25"/>
                    </a:moveTo>
                    <a:lnTo>
                      <a:pt x="28" y="34"/>
                    </a:lnTo>
                    <a:lnTo>
                      <a:pt x="28" y="34"/>
                    </a:lnTo>
                    <a:lnTo>
                      <a:pt x="41" y="38"/>
                    </a:lnTo>
                    <a:lnTo>
                      <a:pt x="50" y="38"/>
                    </a:lnTo>
                    <a:lnTo>
                      <a:pt x="92" y="31"/>
                    </a:lnTo>
                    <a:lnTo>
                      <a:pt x="92" y="31"/>
                    </a:lnTo>
                    <a:lnTo>
                      <a:pt x="95" y="28"/>
                    </a:lnTo>
                    <a:lnTo>
                      <a:pt x="95" y="28"/>
                    </a:lnTo>
                    <a:lnTo>
                      <a:pt x="88" y="25"/>
                    </a:lnTo>
                    <a:lnTo>
                      <a:pt x="31" y="3"/>
                    </a:lnTo>
                    <a:lnTo>
                      <a:pt x="31" y="3"/>
                    </a:lnTo>
                    <a:lnTo>
                      <a:pt x="19" y="0"/>
                    </a:lnTo>
                    <a:lnTo>
                      <a:pt x="9" y="0"/>
                    </a:lnTo>
                    <a:lnTo>
                      <a:pt x="0" y="3"/>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6" name="Freeform 204"/>
              <p:cNvSpPr>
                <a:spLocks/>
              </p:cNvSpPr>
              <p:nvPr/>
            </p:nvSpPr>
            <p:spPr bwMode="auto">
              <a:xfrm>
                <a:off x="790" y="2875"/>
                <a:ext cx="35" cy="22"/>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 name="Group 406"/>
            <p:cNvGrpSpPr>
              <a:grpSpLocks/>
            </p:cNvGrpSpPr>
            <p:nvPr/>
          </p:nvGrpSpPr>
          <p:grpSpPr bwMode="auto">
            <a:xfrm>
              <a:off x="887321" y="4261946"/>
              <a:ext cx="1738131" cy="417464"/>
              <a:chOff x="559" y="2685"/>
              <a:chExt cx="1095" cy="263"/>
            </a:xfrm>
          </p:grpSpPr>
          <p:sp>
            <p:nvSpPr>
              <p:cNvPr id="269" name="Freeform 206"/>
              <p:cNvSpPr>
                <a:spLocks/>
              </p:cNvSpPr>
              <p:nvPr/>
            </p:nvSpPr>
            <p:spPr bwMode="auto">
              <a:xfrm>
                <a:off x="1651" y="2796"/>
                <a:ext cx="3" cy="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0" name="Freeform 207"/>
              <p:cNvSpPr>
                <a:spLocks/>
              </p:cNvSpPr>
              <p:nvPr/>
            </p:nvSpPr>
            <p:spPr bwMode="auto">
              <a:xfrm>
                <a:off x="1546" y="2777"/>
                <a:ext cx="105" cy="28"/>
              </a:xfrm>
              <a:custGeom>
                <a:avLst/>
                <a:gdLst/>
                <a:ahLst/>
                <a:cxnLst>
                  <a:cxn ang="0">
                    <a:pos x="105" y="19"/>
                  </a:cxn>
                  <a:cxn ang="0">
                    <a:pos x="105" y="19"/>
                  </a:cxn>
                  <a:cxn ang="0">
                    <a:pos x="98" y="16"/>
                  </a:cxn>
                  <a:cxn ang="0">
                    <a:pos x="48" y="0"/>
                  </a:cxn>
                  <a:cxn ang="0">
                    <a:pos x="48" y="0"/>
                  </a:cxn>
                  <a:cxn ang="0">
                    <a:pos x="29" y="0"/>
                  </a:cxn>
                  <a:cxn ang="0">
                    <a:pos x="3" y="3"/>
                  </a:cxn>
                  <a:cxn ang="0">
                    <a:pos x="3" y="3"/>
                  </a:cxn>
                  <a:cxn ang="0">
                    <a:pos x="0" y="6"/>
                  </a:cxn>
                  <a:cxn ang="0">
                    <a:pos x="0" y="6"/>
                  </a:cxn>
                  <a:cxn ang="0">
                    <a:pos x="10" y="9"/>
                  </a:cxn>
                  <a:cxn ang="0">
                    <a:pos x="60" y="25"/>
                  </a:cxn>
                  <a:cxn ang="0">
                    <a:pos x="60" y="25"/>
                  </a:cxn>
                  <a:cxn ang="0">
                    <a:pos x="79" y="28"/>
                  </a:cxn>
                  <a:cxn ang="0">
                    <a:pos x="105" y="22"/>
                  </a:cxn>
                  <a:cxn ang="0">
                    <a:pos x="105" y="22"/>
                  </a:cxn>
                  <a:cxn ang="0">
                    <a:pos x="105" y="22"/>
                  </a:cxn>
                  <a:cxn ang="0">
                    <a:pos x="105" y="19"/>
                  </a:cxn>
                </a:cxnLst>
                <a:rect l="0" t="0" r="r" b="b"/>
                <a:pathLst>
                  <a:path w="105" h="28">
                    <a:moveTo>
                      <a:pt x="105" y="19"/>
                    </a:moveTo>
                    <a:lnTo>
                      <a:pt x="105" y="19"/>
                    </a:lnTo>
                    <a:lnTo>
                      <a:pt x="98" y="16"/>
                    </a:lnTo>
                    <a:lnTo>
                      <a:pt x="48" y="0"/>
                    </a:lnTo>
                    <a:lnTo>
                      <a:pt x="48" y="0"/>
                    </a:lnTo>
                    <a:lnTo>
                      <a:pt x="29" y="0"/>
                    </a:lnTo>
                    <a:lnTo>
                      <a:pt x="3" y="3"/>
                    </a:lnTo>
                    <a:lnTo>
                      <a:pt x="3" y="3"/>
                    </a:lnTo>
                    <a:lnTo>
                      <a:pt x="0" y="6"/>
                    </a:lnTo>
                    <a:lnTo>
                      <a:pt x="0" y="6"/>
                    </a:lnTo>
                    <a:lnTo>
                      <a:pt x="10" y="9"/>
                    </a:lnTo>
                    <a:lnTo>
                      <a:pt x="60" y="25"/>
                    </a:lnTo>
                    <a:lnTo>
                      <a:pt x="60" y="25"/>
                    </a:lnTo>
                    <a:lnTo>
                      <a:pt x="79" y="28"/>
                    </a:lnTo>
                    <a:lnTo>
                      <a:pt x="105" y="22"/>
                    </a:lnTo>
                    <a:lnTo>
                      <a:pt x="105" y="22"/>
                    </a:lnTo>
                    <a:lnTo>
                      <a:pt x="105" y="22"/>
                    </a:lnTo>
                    <a:lnTo>
                      <a:pt x="105" y="1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Freeform 208"/>
              <p:cNvSpPr>
                <a:spLocks/>
              </p:cNvSpPr>
              <p:nvPr/>
            </p:nvSpPr>
            <p:spPr bwMode="auto">
              <a:xfrm>
                <a:off x="1540" y="2786"/>
                <a:ext cx="66" cy="29"/>
              </a:xfrm>
              <a:custGeom>
                <a:avLst/>
                <a:gdLst/>
                <a:ahLst/>
                <a:cxnLst>
                  <a:cxn ang="0">
                    <a:pos x="6" y="0"/>
                  </a:cxn>
                  <a:cxn ang="0">
                    <a:pos x="6" y="0"/>
                  </a:cxn>
                  <a:cxn ang="0">
                    <a:pos x="0" y="0"/>
                  </a:cxn>
                  <a:cxn ang="0">
                    <a:pos x="0" y="22"/>
                  </a:cxn>
                  <a:cxn ang="0">
                    <a:pos x="19" y="26"/>
                  </a:cxn>
                  <a:cxn ang="0">
                    <a:pos x="19" y="26"/>
                  </a:cxn>
                  <a:cxn ang="0">
                    <a:pos x="38" y="29"/>
                  </a:cxn>
                  <a:cxn ang="0">
                    <a:pos x="63" y="22"/>
                  </a:cxn>
                  <a:cxn ang="0">
                    <a:pos x="63" y="22"/>
                  </a:cxn>
                  <a:cxn ang="0">
                    <a:pos x="66" y="22"/>
                  </a:cxn>
                  <a:cxn ang="0">
                    <a:pos x="66" y="22"/>
                  </a:cxn>
                  <a:cxn ang="0">
                    <a:pos x="57" y="19"/>
                  </a:cxn>
                  <a:cxn ang="0">
                    <a:pos x="6" y="0"/>
                  </a:cxn>
                </a:cxnLst>
                <a:rect l="0" t="0" r="r" b="b"/>
                <a:pathLst>
                  <a:path w="66" h="29">
                    <a:moveTo>
                      <a:pt x="6" y="0"/>
                    </a:moveTo>
                    <a:lnTo>
                      <a:pt x="6" y="0"/>
                    </a:lnTo>
                    <a:lnTo>
                      <a:pt x="0" y="0"/>
                    </a:lnTo>
                    <a:lnTo>
                      <a:pt x="0" y="22"/>
                    </a:lnTo>
                    <a:lnTo>
                      <a:pt x="19" y="26"/>
                    </a:lnTo>
                    <a:lnTo>
                      <a:pt x="19" y="26"/>
                    </a:lnTo>
                    <a:lnTo>
                      <a:pt x="38" y="29"/>
                    </a:lnTo>
                    <a:lnTo>
                      <a:pt x="63" y="22"/>
                    </a:lnTo>
                    <a:lnTo>
                      <a:pt x="63" y="22"/>
                    </a:lnTo>
                    <a:lnTo>
                      <a:pt x="66" y="22"/>
                    </a:lnTo>
                    <a:lnTo>
                      <a:pt x="66" y="22"/>
                    </a:lnTo>
                    <a:lnTo>
                      <a:pt x="57" y="19"/>
                    </a:lnTo>
                    <a:lnTo>
                      <a:pt x="6"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2" name="Freeform 209"/>
              <p:cNvSpPr>
                <a:spLocks/>
              </p:cNvSpPr>
              <p:nvPr/>
            </p:nvSpPr>
            <p:spPr bwMode="auto">
              <a:xfrm>
                <a:off x="1499" y="2786"/>
                <a:ext cx="41" cy="22"/>
              </a:xfrm>
              <a:custGeom>
                <a:avLst/>
                <a:gdLst/>
                <a:ahLst/>
                <a:cxnLst>
                  <a:cxn ang="0">
                    <a:pos x="41" y="0"/>
                  </a:cxn>
                  <a:cxn ang="0">
                    <a:pos x="41" y="0"/>
                  </a:cxn>
                  <a:cxn ang="0">
                    <a:pos x="28" y="0"/>
                  </a:cxn>
                  <a:cxn ang="0">
                    <a:pos x="0" y="3"/>
                  </a:cxn>
                  <a:cxn ang="0">
                    <a:pos x="0" y="3"/>
                  </a:cxn>
                  <a:cxn ang="0">
                    <a:pos x="0" y="7"/>
                  </a:cxn>
                  <a:cxn ang="0">
                    <a:pos x="0" y="7"/>
                  </a:cxn>
                  <a:cxn ang="0">
                    <a:pos x="6" y="10"/>
                  </a:cxn>
                  <a:cxn ang="0">
                    <a:pos x="41" y="22"/>
                  </a:cxn>
                  <a:cxn ang="0">
                    <a:pos x="41" y="0"/>
                  </a:cxn>
                </a:cxnLst>
                <a:rect l="0" t="0" r="r" b="b"/>
                <a:pathLst>
                  <a:path w="41" h="22">
                    <a:moveTo>
                      <a:pt x="41" y="0"/>
                    </a:moveTo>
                    <a:lnTo>
                      <a:pt x="41" y="0"/>
                    </a:lnTo>
                    <a:lnTo>
                      <a:pt x="28" y="0"/>
                    </a:lnTo>
                    <a:lnTo>
                      <a:pt x="0" y="3"/>
                    </a:lnTo>
                    <a:lnTo>
                      <a:pt x="0" y="3"/>
                    </a:lnTo>
                    <a:lnTo>
                      <a:pt x="0" y="7"/>
                    </a:lnTo>
                    <a:lnTo>
                      <a:pt x="0" y="7"/>
                    </a:lnTo>
                    <a:lnTo>
                      <a:pt x="6" y="10"/>
                    </a:lnTo>
                    <a:lnTo>
                      <a:pt x="41" y="22"/>
                    </a:lnTo>
                    <a:lnTo>
                      <a:pt x="41"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3" name="Freeform 210"/>
              <p:cNvSpPr>
                <a:spLocks/>
              </p:cNvSpPr>
              <p:nvPr/>
            </p:nvSpPr>
            <p:spPr bwMode="auto">
              <a:xfrm>
                <a:off x="1540" y="2812"/>
                <a:ext cx="16" cy="12"/>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211"/>
              <p:cNvSpPr>
                <a:spLocks/>
              </p:cNvSpPr>
              <p:nvPr/>
            </p:nvSpPr>
            <p:spPr bwMode="auto">
              <a:xfrm>
                <a:off x="1448" y="2796"/>
                <a:ext cx="95" cy="31"/>
              </a:xfrm>
              <a:custGeom>
                <a:avLst/>
                <a:gdLst/>
                <a:ahLst/>
                <a:cxnLst>
                  <a:cxn ang="0">
                    <a:pos x="92" y="16"/>
                  </a:cxn>
                  <a:cxn ang="0">
                    <a:pos x="48" y="3"/>
                  </a:cxn>
                  <a:cxn ang="0">
                    <a:pos x="48" y="3"/>
                  </a:cxn>
                  <a:cxn ang="0">
                    <a:pos x="29" y="0"/>
                  </a:cxn>
                  <a:cxn ang="0">
                    <a:pos x="0" y="6"/>
                  </a:cxn>
                  <a:cxn ang="0">
                    <a:pos x="0" y="6"/>
                  </a:cxn>
                  <a:cxn ang="0">
                    <a:pos x="0" y="6"/>
                  </a:cxn>
                  <a:cxn ang="0">
                    <a:pos x="0" y="9"/>
                  </a:cxn>
                  <a:cxn ang="0">
                    <a:pos x="6" y="12"/>
                  </a:cxn>
                  <a:cxn ang="0">
                    <a:pos x="60" y="28"/>
                  </a:cxn>
                  <a:cxn ang="0">
                    <a:pos x="60" y="28"/>
                  </a:cxn>
                  <a:cxn ang="0">
                    <a:pos x="70" y="31"/>
                  </a:cxn>
                  <a:cxn ang="0">
                    <a:pos x="79" y="31"/>
                  </a:cxn>
                  <a:cxn ang="0">
                    <a:pos x="95" y="28"/>
                  </a:cxn>
                  <a:cxn ang="0">
                    <a:pos x="92" y="16"/>
                  </a:cxn>
                </a:cxnLst>
                <a:rect l="0" t="0" r="r" b="b"/>
                <a:pathLst>
                  <a:path w="95" h="31">
                    <a:moveTo>
                      <a:pt x="92" y="16"/>
                    </a:moveTo>
                    <a:lnTo>
                      <a:pt x="48" y="3"/>
                    </a:lnTo>
                    <a:lnTo>
                      <a:pt x="48" y="3"/>
                    </a:lnTo>
                    <a:lnTo>
                      <a:pt x="29" y="0"/>
                    </a:lnTo>
                    <a:lnTo>
                      <a:pt x="0" y="6"/>
                    </a:lnTo>
                    <a:lnTo>
                      <a:pt x="0" y="6"/>
                    </a:lnTo>
                    <a:lnTo>
                      <a:pt x="0" y="6"/>
                    </a:lnTo>
                    <a:lnTo>
                      <a:pt x="0" y="9"/>
                    </a:lnTo>
                    <a:lnTo>
                      <a:pt x="6" y="12"/>
                    </a:lnTo>
                    <a:lnTo>
                      <a:pt x="60" y="28"/>
                    </a:lnTo>
                    <a:lnTo>
                      <a:pt x="60" y="28"/>
                    </a:lnTo>
                    <a:lnTo>
                      <a:pt x="70" y="31"/>
                    </a:lnTo>
                    <a:lnTo>
                      <a:pt x="79" y="31"/>
                    </a:lnTo>
                    <a:lnTo>
                      <a:pt x="95" y="28"/>
                    </a:lnTo>
                    <a:lnTo>
                      <a:pt x="92" y="1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Freeform 212"/>
              <p:cNvSpPr>
                <a:spLocks/>
              </p:cNvSpPr>
              <p:nvPr/>
            </p:nvSpPr>
            <p:spPr bwMode="auto">
              <a:xfrm>
                <a:off x="1100" y="2884"/>
                <a:ext cx="60" cy="32"/>
              </a:xfrm>
              <a:custGeom>
                <a:avLst/>
                <a:gdLst/>
                <a:ahLst/>
                <a:cxnLst>
                  <a:cxn ang="0">
                    <a:pos x="0" y="0"/>
                  </a:cxn>
                  <a:cxn ang="0">
                    <a:pos x="3" y="32"/>
                  </a:cxn>
                  <a:cxn ang="0">
                    <a:pos x="3" y="32"/>
                  </a:cxn>
                  <a:cxn ang="0">
                    <a:pos x="19" y="32"/>
                  </a:cxn>
                  <a:cxn ang="0">
                    <a:pos x="57" y="26"/>
                  </a:cxn>
                  <a:cxn ang="0">
                    <a:pos x="57" y="26"/>
                  </a:cxn>
                  <a:cxn ang="0">
                    <a:pos x="60" y="22"/>
                  </a:cxn>
                  <a:cxn ang="0">
                    <a:pos x="57" y="22"/>
                  </a:cxn>
                  <a:cxn ang="0">
                    <a:pos x="51" y="19"/>
                  </a:cxn>
                  <a:cxn ang="0">
                    <a:pos x="0" y="0"/>
                  </a:cxn>
                </a:cxnLst>
                <a:rect l="0" t="0" r="r" b="b"/>
                <a:pathLst>
                  <a:path w="60" h="32">
                    <a:moveTo>
                      <a:pt x="0" y="0"/>
                    </a:moveTo>
                    <a:lnTo>
                      <a:pt x="3" y="32"/>
                    </a:lnTo>
                    <a:lnTo>
                      <a:pt x="3" y="32"/>
                    </a:lnTo>
                    <a:lnTo>
                      <a:pt x="19" y="32"/>
                    </a:lnTo>
                    <a:lnTo>
                      <a:pt x="57" y="26"/>
                    </a:lnTo>
                    <a:lnTo>
                      <a:pt x="57" y="26"/>
                    </a:lnTo>
                    <a:lnTo>
                      <a:pt x="60" y="22"/>
                    </a:lnTo>
                    <a:lnTo>
                      <a:pt x="57" y="22"/>
                    </a:lnTo>
                    <a:lnTo>
                      <a:pt x="51" y="19"/>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213"/>
              <p:cNvSpPr>
                <a:spLocks/>
              </p:cNvSpPr>
              <p:nvPr/>
            </p:nvSpPr>
            <p:spPr bwMode="auto">
              <a:xfrm>
                <a:off x="1034" y="2881"/>
                <a:ext cx="69" cy="35"/>
              </a:xfrm>
              <a:custGeom>
                <a:avLst/>
                <a:gdLst/>
                <a:ahLst/>
                <a:cxnLst>
                  <a:cxn ang="0">
                    <a:pos x="66" y="3"/>
                  </a:cxn>
                  <a:cxn ang="0">
                    <a:pos x="60" y="0"/>
                  </a:cxn>
                  <a:cxn ang="0">
                    <a:pos x="60" y="0"/>
                  </a:cxn>
                  <a:cxn ang="0">
                    <a:pos x="47" y="0"/>
                  </a:cxn>
                  <a:cxn ang="0">
                    <a:pos x="38" y="0"/>
                  </a:cxn>
                  <a:cxn ang="0">
                    <a:pos x="0" y="6"/>
                  </a:cxn>
                  <a:cxn ang="0">
                    <a:pos x="0" y="6"/>
                  </a:cxn>
                  <a:cxn ang="0">
                    <a:pos x="0" y="6"/>
                  </a:cxn>
                  <a:cxn ang="0">
                    <a:pos x="0" y="10"/>
                  </a:cxn>
                  <a:cxn ang="0">
                    <a:pos x="6" y="13"/>
                  </a:cxn>
                  <a:cxn ang="0">
                    <a:pos x="63" y="32"/>
                  </a:cxn>
                  <a:cxn ang="0">
                    <a:pos x="63" y="32"/>
                  </a:cxn>
                  <a:cxn ang="0">
                    <a:pos x="69" y="35"/>
                  </a:cxn>
                  <a:cxn ang="0">
                    <a:pos x="66" y="3"/>
                  </a:cxn>
                </a:cxnLst>
                <a:rect l="0" t="0" r="r" b="b"/>
                <a:pathLst>
                  <a:path w="69" h="35">
                    <a:moveTo>
                      <a:pt x="66" y="3"/>
                    </a:moveTo>
                    <a:lnTo>
                      <a:pt x="60" y="0"/>
                    </a:lnTo>
                    <a:lnTo>
                      <a:pt x="60" y="0"/>
                    </a:lnTo>
                    <a:lnTo>
                      <a:pt x="47" y="0"/>
                    </a:lnTo>
                    <a:lnTo>
                      <a:pt x="38" y="0"/>
                    </a:lnTo>
                    <a:lnTo>
                      <a:pt x="0" y="6"/>
                    </a:lnTo>
                    <a:lnTo>
                      <a:pt x="0" y="6"/>
                    </a:lnTo>
                    <a:lnTo>
                      <a:pt x="0" y="6"/>
                    </a:lnTo>
                    <a:lnTo>
                      <a:pt x="0" y="10"/>
                    </a:lnTo>
                    <a:lnTo>
                      <a:pt x="6" y="13"/>
                    </a:lnTo>
                    <a:lnTo>
                      <a:pt x="63" y="32"/>
                    </a:lnTo>
                    <a:lnTo>
                      <a:pt x="63" y="32"/>
                    </a:lnTo>
                    <a:lnTo>
                      <a:pt x="69" y="35"/>
                    </a:lnTo>
                    <a:lnTo>
                      <a:pt x="66"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214"/>
              <p:cNvSpPr>
                <a:spLocks/>
              </p:cNvSpPr>
              <p:nvPr/>
            </p:nvSpPr>
            <p:spPr bwMode="auto">
              <a:xfrm>
                <a:off x="964" y="2894"/>
                <a:ext cx="127" cy="38"/>
              </a:xfrm>
              <a:custGeom>
                <a:avLst/>
                <a:gdLst/>
                <a:ahLst/>
                <a:cxnLst>
                  <a:cxn ang="0">
                    <a:pos x="63" y="3"/>
                  </a:cxn>
                  <a:cxn ang="0">
                    <a:pos x="63" y="3"/>
                  </a:cxn>
                  <a:cxn ang="0">
                    <a:pos x="51" y="0"/>
                  </a:cxn>
                  <a:cxn ang="0">
                    <a:pos x="41" y="0"/>
                  </a:cxn>
                  <a:cxn ang="0">
                    <a:pos x="0" y="9"/>
                  </a:cxn>
                  <a:cxn ang="0">
                    <a:pos x="0" y="9"/>
                  </a:cxn>
                  <a:cxn ang="0">
                    <a:pos x="0" y="9"/>
                  </a:cxn>
                  <a:cxn ang="0">
                    <a:pos x="0" y="9"/>
                  </a:cxn>
                  <a:cxn ang="0">
                    <a:pos x="6" y="16"/>
                  </a:cxn>
                  <a:cxn ang="0">
                    <a:pos x="63" y="35"/>
                  </a:cxn>
                  <a:cxn ang="0">
                    <a:pos x="63" y="35"/>
                  </a:cxn>
                  <a:cxn ang="0">
                    <a:pos x="76" y="38"/>
                  </a:cxn>
                  <a:cxn ang="0">
                    <a:pos x="89" y="38"/>
                  </a:cxn>
                  <a:cxn ang="0">
                    <a:pos x="127" y="28"/>
                  </a:cxn>
                  <a:cxn ang="0">
                    <a:pos x="127" y="28"/>
                  </a:cxn>
                  <a:cxn ang="0">
                    <a:pos x="127" y="28"/>
                  </a:cxn>
                  <a:cxn ang="0">
                    <a:pos x="127" y="28"/>
                  </a:cxn>
                  <a:cxn ang="0">
                    <a:pos x="120" y="22"/>
                  </a:cxn>
                  <a:cxn ang="0">
                    <a:pos x="63" y="3"/>
                  </a:cxn>
                </a:cxnLst>
                <a:rect l="0" t="0" r="r" b="b"/>
                <a:pathLst>
                  <a:path w="127" h="38">
                    <a:moveTo>
                      <a:pt x="63" y="3"/>
                    </a:moveTo>
                    <a:lnTo>
                      <a:pt x="63" y="3"/>
                    </a:lnTo>
                    <a:lnTo>
                      <a:pt x="51" y="0"/>
                    </a:lnTo>
                    <a:lnTo>
                      <a:pt x="41" y="0"/>
                    </a:lnTo>
                    <a:lnTo>
                      <a:pt x="0" y="9"/>
                    </a:lnTo>
                    <a:lnTo>
                      <a:pt x="0" y="9"/>
                    </a:lnTo>
                    <a:lnTo>
                      <a:pt x="0" y="9"/>
                    </a:lnTo>
                    <a:lnTo>
                      <a:pt x="0" y="9"/>
                    </a:lnTo>
                    <a:lnTo>
                      <a:pt x="6" y="16"/>
                    </a:lnTo>
                    <a:lnTo>
                      <a:pt x="63" y="35"/>
                    </a:lnTo>
                    <a:lnTo>
                      <a:pt x="63" y="35"/>
                    </a:lnTo>
                    <a:lnTo>
                      <a:pt x="76" y="38"/>
                    </a:lnTo>
                    <a:lnTo>
                      <a:pt x="89" y="38"/>
                    </a:lnTo>
                    <a:lnTo>
                      <a:pt x="127" y="28"/>
                    </a:lnTo>
                    <a:lnTo>
                      <a:pt x="127" y="28"/>
                    </a:lnTo>
                    <a:lnTo>
                      <a:pt x="127" y="28"/>
                    </a:lnTo>
                    <a:lnTo>
                      <a:pt x="127" y="28"/>
                    </a:lnTo>
                    <a:lnTo>
                      <a:pt x="120" y="22"/>
                    </a:lnTo>
                    <a:lnTo>
                      <a:pt x="63"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215"/>
              <p:cNvSpPr>
                <a:spLocks/>
              </p:cNvSpPr>
              <p:nvPr/>
            </p:nvSpPr>
            <p:spPr bwMode="auto">
              <a:xfrm>
                <a:off x="891" y="2910"/>
                <a:ext cx="133" cy="38"/>
              </a:xfrm>
              <a:custGeom>
                <a:avLst/>
                <a:gdLst/>
                <a:ahLst/>
                <a:cxnLst>
                  <a:cxn ang="0">
                    <a:pos x="67" y="3"/>
                  </a:cxn>
                  <a:cxn ang="0">
                    <a:pos x="67" y="3"/>
                  </a:cxn>
                  <a:cxn ang="0">
                    <a:pos x="54" y="0"/>
                  </a:cxn>
                  <a:cxn ang="0">
                    <a:pos x="45" y="0"/>
                  </a:cxn>
                  <a:cxn ang="0">
                    <a:pos x="3" y="6"/>
                  </a:cxn>
                  <a:cxn ang="0">
                    <a:pos x="3" y="6"/>
                  </a:cxn>
                  <a:cxn ang="0">
                    <a:pos x="0" y="9"/>
                  </a:cxn>
                  <a:cxn ang="0">
                    <a:pos x="0" y="9"/>
                  </a:cxn>
                  <a:cxn ang="0">
                    <a:pos x="7" y="15"/>
                  </a:cxn>
                  <a:cxn ang="0">
                    <a:pos x="64" y="34"/>
                  </a:cxn>
                  <a:cxn ang="0">
                    <a:pos x="64" y="34"/>
                  </a:cxn>
                  <a:cxn ang="0">
                    <a:pos x="79" y="38"/>
                  </a:cxn>
                  <a:cxn ang="0">
                    <a:pos x="89" y="38"/>
                  </a:cxn>
                  <a:cxn ang="0">
                    <a:pos x="130" y="28"/>
                  </a:cxn>
                  <a:cxn ang="0">
                    <a:pos x="130" y="28"/>
                  </a:cxn>
                  <a:cxn ang="0">
                    <a:pos x="133" y="28"/>
                  </a:cxn>
                  <a:cxn ang="0">
                    <a:pos x="133" y="25"/>
                  </a:cxn>
                  <a:cxn ang="0">
                    <a:pos x="124" y="22"/>
                  </a:cxn>
                  <a:cxn ang="0">
                    <a:pos x="67" y="3"/>
                  </a:cxn>
                </a:cxnLst>
                <a:rect l="0" t="0" r="r" b="b"/>
                <a:pathLst>
                  <a:path w="133" h="38">
                    <a:moveTo>
                      <a:pt x="67" y="3"/>
                    </a:moveTo>
                    <a:lnTo>
                      <a:pt x="67" y="3"/>
                    </a:lnTo>
                    <a:lnTo>
                      <a:pt x="54" y="0"/>
                    </a:lnTo>
                    <a:lnTo>
                      <a:pt x="45" y="0"/>
                    </a:lnTo>
                    <a:lnTo>
                      <a:pt x="3" y="6"/>
                    </a:lnTo>
                    <a:lnTo>
                      <a:pt x="3" y="6"/>
                    </a:lnTo>
                    <a:lnTo>
                      <a:pt x="0" y="9"/>
                    </a:lnTo>
                    <a:lnTo>
                      <a:pt x="0" y="9"/>
                    </a:lnTo>
                    <a:lnTo>
                      <a:pt x="7" y="15"/>
                    </a:lnTo>
                    <a:lnTo>
                      <a:pt x="64" y="34"/>
                    </a:lnTo>
                    <a:lnTo>
                      <a:pt x="64" y="34"/>
                    </a:lnTo>
                    <a:lnTo>
                      <a:pt x="79" y="38"/>
                    </a:lnTo>
                    <a:lnTo>
                      <a:pt x="89" y="38"/>
                    </a:lnTo>
                    <a:lnTo>
                      <a:pt x="130" y="28"/>
                    </a:lnTo>
                    <a:lnTo>
                      <a:pt x="130" y="28"/>
                    </a:lnTo>
                    <a:lnTo>
                      <a:pt x="133" y="28"/>
                    </a:lnTo>
                    <a:lnTo>
                      <a:pt x="133" y="25"/>
                    </a:lnTo>
                    <a:lnTo>
                      <a:pt x="124" y="22"/>
                    </a:lnTo>
                    <a:lnTo>
                      <a:pt x="67"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9" name="Freeform 216"/>
              <p:cNvSpPr>
                <a:spLocks/>
              </p:cNvSpPr>
              <p:nvPr/>
            </p:nvSpPr>
            <p:spPr bwMode="auto">
              <a:xfrm>
                <a:off x="1429" y="2805"/>
                <a:ext cx="82" cy="41"/>
              </a:xfrm>
              <a:custGeom>
                <a:avLst/>
                <a:gdLst/>
                <a:ahLst/>
                <a:cxnLst>
                  <a:cxn ang="0">
                    <a:pos x="19" y="3"/>
                  </a:cxn>
                  <a:cxn ang="0">
                    <a:pos x="19" y="3"/>
                  </a:cxn>
                  <a:cxn ang="0">
                    <a:pos x="0" y="0"/>
                  </a:cxn>
                  <a:cxn ang="0">
                    <a:pos x="3" y="41"/>
                  </a:cxn>
                  <a:cxn ang="0">
                    <a:pos x="79" y="26"/>
                  </a:cxn>
                  <a:cxn ang="0">
                    <a:pos x="79" y="26"/>
                  </a:cxn>
                  <a:cxn ang="0">
                    <a:pos x="82" y="26"/>
                  </a:cxn>
                  <a:cxn ang="0">
                    <a:pos x="79" y="22"/>
                  </a:cxn>
                  <a:cxn ang="0">
                    <a:pos x="73" y="19"/>
                  </a:cxn>
                  <a:cxn ang="0">
                    <a:pos x="19" y="3"/>
                  </a:cxn>
                </a:cxnLst>
                <a:rect l="0" t="0" r="r" b="b"/>
                <a:pathLst>
                  <a:path w="82" h="41">
                    <a:moveTo>
                      <a:pt x="19" y="3"/>
                    </a:moveTo>
                    <a:lnTo>
                      <a:pt x="19" y="3"/>
                    </a:lnTo>
                    <a:lnTo>
                      <a:pt x="0" y="0"/>
                    </a:lnTo>
                    <a:lnTo>
                      <a:pt x="3" y="41"/>
                    </a:lnTo>
                    <a:lnTo>
                      <a:pt x="79" y="26"/>
                    </a:lnTo>
                    <a:lnTo>
                      <a:pt x="79" y="26"/>
                    </a:lnTo>
                    <a:lnTo>
                      <a:pt x="82" y="26"/>
                    </a:lnTo>
                    <a:lnTo>
                      <a:pt x="79" y="22"/>
                    </a:lnTo>
                    <a:lnTo>
                      <a:pt x="73" y="19"/>
                    </a:lnTo>
                    <a:lnTo>
                      <a:pt x="1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0" name="Freeform 217"/>
              <p:cNvSpPr>
                <a:spLocks/>
              </p:cNvSpPr>
              <p:nvPr/>
            </p:nvSpPr>
            <p:spPr bwMode="auto">
              <a:xfrm>
                <a:off x="1322" y="2805"/>
                <a:ext cx="110" cy="67"/>
              </a:xfrm>
              <a:custGeom>
                <a:avLst/>
                <a:gdLst/>
                <a:ahLst/>
                <a:cxnLst>
                  <a:cxn ang="0">
                    <a:pos x="107" y="0"/>
                  </a:cxn>
                  <a:cxn ang="0">
                    <a:pos x="0" y="22"/>
                  </a:cxn>
                  <a:cxn ang="0">
                    <a:pos x="0" y="67"/>
                  </a:cxn>
                  <a:cxn ang="0">
                    <a:pos x="110" y="41"/>
                  </a:cxn>
                  <a:cxn ang="0">
                    <a:pos x="107" y="0"/>
                  </a:cxn>
                  <a:cxn ang="0">
                    <a:pos x="107" y="0"/>
                  </a:cxn>
                  <a:cxn ang="0">
                    <a:pos x="107" y="0"/>
                  </a:cxn>
                  <a:cxn ang="0">
                    <a:pos x="107" y="0"/>
                  </a:cxn>
                </a:cxnLst>
                <a:rect l="0" t="0" r="r" b="b"/>
                <a:pathLst>
                  <a:path w="110" h="67">
                    <a:moveTo>
                      <a:pt x="107" y="0"/>
                    </a:moveTo>
                    <a:lnTo>
                      <a:pt x="0" y="22"/>
                    </a:lnTo>
                    <a:lnTo>
                      <a:pt x="0" y="67"/>
                    </a:lnTo>
                    <a:lnTo>
                      <a:pt x="110" y="41"/>
                    </a:lnTo>
                    <a:lnTo>
                      <a:pt x="107" y="0"/>
                    </a:lnTo>
                    <a:lnTo>
                      <a:pt x="107" y="0"/>
                    </a:lnTo>
                    <a:lnTo>
                      <a:pt x="107" y="0"/>
                    </a:lnTo>
                    <a:lnTo>
                      <a:pt x="107"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1" name="Freeform 218"/>
              <p:cNvSpPr>
                <a:spLocks/>
              </p:cNvSpPr>
              <p:nvPr/>
            </p:nvSpPr>
            <p:spPr bwMode="auto">
              <a:xfrm>
                <a:off x="1211" y="2827"/>
                <a:ext cx="111" cy="70"/>
              </a:xfrm>
              <a:custGeom>
                <a:avLst/>
                <a:gdLst/>
                <a:ahLst/>
                <a:cxnLst>
                  <a:cxn ang="0">
                    <a:pos x="0" y="23"/>
                  </a:cxn>
                  <a:cxn ang="0">
                    <a:pos x="0" y="70"/>
                  </a:cxn>
                  <a:cxn ang="0">
                    <a:pos x="111" y="45"/>
                  </a:cxn>
                  <a:cxn ang="0">
                    <a:pos x="111" y="0"/>
                  </a:cxn>
                  <a:cxn ang="0">
                    <a:pos x="0" y="23"/>
                  </a:cxn>
                </a:cxnLst>
                <a:rect l="0" t="0" r="r" b="b"/>
                <a:pathLst>
                  <a:path w="111" h="70">
                    <a:moveTo>
                      <a:pt x="0" y="23"/>
                    </a:moveTo>
                    <a:lnTo>
                      <a:pt x="0" y="70"/>
                    </a:lnTo>
                    <a:lnTo>
                      <a:pt x="111" y="45"/>
                    </a:lnTo>
                    <a:lnTo>
                      <a:pt x="111" y="0"/>
                    </a:lnTo>
                    <a:lnTo>
                      <a:pt x="0" y="2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2" name="Freeform 219"/>
              <p:cNvSpPr>
                <a:spLocks/>
              </p:cNvSpPr>
              <p:nvPr/>
            </p:nvSpPr>
            <p:spPr bwMode="auto">
              <a:xfrm>
                <a:off x="1100" y="2850"/>
                <a:ext cx="111" cy="53"/>
              </a:xfrm>
              <a:custGeom>
                <a:avLst/>
                <a:gdLst/>
                <a:ahLst/>
                <a:cxnLst>
                  <a:cxn ang="0">
                    <a:pos x="0" y="25"/>
                  </a:cxn>
                  <a:cxn ang="0">
                    <a:pos x="0" y="31"/>
                  </a:cxn>
                  <a:cxn ang="0">
                    <a:pos x="57" y="50"/>
                  </a:cxn>
                  <a:cxn ang="0">
                    <a:pos x="57" y="50"/>
                  </a:cxn>
                  <a:cxn ang="0">
                    <a:pos x="70" y="53"/>
                  </a:cxn>
                  <a:cxn ang="0">
                    <a:pos x="79" y="53"/>
                  </a:cxn>
                  <a:cxn ang="0">
                    <a:pos x="111" y="47"/>
                  </a:cxn>
                  <a:cxn ang="0">
                    <a:pos x="111" y="0"/>
                  </a:cxn>
                  <a:cxn ang="0">
                    <a:pos x="0" y="25"/>
                  </a:cxn>
                </a:cxnLst>
                <a:rect l="0" t="0" r="r" b="b"/>
                <a:pathLst>
                  <a:path w="111" h="53">
                    <a:moveTo>
                      <a:pt x="0" y="25"/>
                    </a:moveTo>
                    <a:lnTo>
                      <a:pt x="0" y="31"/>
                    </a:lnTo>
                    <a:lnTo>
                      <a:pt x="57" y="50"/>
                    </a:lnTo>
                    <a:lnTo>
                      <a:pt x="57" y="50"/>
                    </a:lnTo>
                    <a:lnTo>
                      <a:pt x="70" y="53"/>
                    </a:lnTo>
                    <a:lnTo>
                      <a:pt x="79" y="53"/>
                    </a:lnTo>
                    <a:lnTo>
                      <a:pt x="111" y="47"/>
                    </a:lnTo>
                    <a:lnTo>
                      <a:pt x="111"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Freeform 220"/>
              <p:cNvSpPr>
                <a:spLocks/>
              </p:cNvSpPr>
              <p:nvPr/>
            </p:nvSpPr>
            <p:spPr bwMode="auto">
              <a:xfrm>
                <a:off x="1094" y="2875"/>
                <a:ext cx="6" cy="6"/>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Freeform 221"/>
              <p:cNvSpPr>
                <a:spLocks/>
              </p:cNvSpPr>
              <p:nvPr/>
            </p:nvSpPr>
            <p:spPr bwMode="auto">
              <a:xfrm>
                <a:off x="1293" y="2685"/>
                <a:ext cx="16" cy="9"/>
              </a:xfrm>
              <a:custGeom>
                <a:avLst/>
                <a:gdLst/>
                <a:ahLst/>
                <a:cxnLst>
                  <a:cxn ang="0">
                    <a:pos x="0" y="9"/>
                  </a:cxn>
                  <a:cxn ang="0">
                    <a:pos x="16" y="9"/>
                  </a:cxn>
                  <a:cxn ang="0">
                    <a:pos x="16" y="9"/>
                  </a:cxn>
                  <a:cxn ang="0">
                    <a:pos x="16" y="6"/>
                  </a:cxn>
                  <a:cxn ang="0">
                    <a:pos x="10" y="3"/>
                  </a:cxn>
                  <a:cxn ang="0">
                    <a:pos x="6" y="3"/>
                  </a:cxn>
                  <a:cxn ang="0">
                    <a:pos x="6" y="3"/>
                  </a:cxn>
                  <a:cxn ang="0">
                    <a:pos x="0" y="0"/>
                  </a:cxn>
                  <a:cxn ang="0">
                    <a:pos x="0" y="9"/>
                  </a:cxn>
                </a:cxnLst>
                <a:rect l="0" t="0" r="r" b="b"/>
                <a:pathLst>
                  <a:path w="16" h="9">
                    <a:moveTo>
                      <a:pt x="0" y="9"/>
                    </a:moveTo>
                    <a:lnTo>
                      <a:pt x="16" y="9"/>
                    </a:lnTo>
                    <a:lnTo>
                      <a:pt x="16" y="9"/>
                    </a:lnTo>
                    <a:lnTo>
                      <a:pt x="16" y="6"/>
                    </a:lnTo>
                    <a:lnTo>
                      <a:pt x="10" y="3"/>
                    </a:lnTo>
                    <a:lnTo>
                      <a:pt x="6" y="3"/>
                    </a:lnTo>
                    <a:lnTo>
                      <a:pt x="6" y="3"/>
                    </a:lnTo>
                    <a:lnTo>
                      <a:pt x="0" y="0"/>
                    </a:lnTo>
                    <a:lnTo>
                      <a:pt x="0" y="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Freeform 222"/>
              <p:cNvSpPr>
                <a:spLocks/>
              </p:cNvSpPr>
              <p:nvPr/>
            </p:nvSpPr>
            <p:spPr bwMode="auto">
              <a:xfrm>
                <a:off x="1271" y="2685"/>
                <a:ext cx="22" cy="13"/>
              </a:xfrm>
              <a:custGeom>
                <a:avLst/>
                <a:gdLst/>
                <a:ahLst/>
                <a:cxnLst>
                  <a:cxn ang="0">
                    <a:pos x="0" y="13"/>
                  </a:cxn>
                  <a:cxn ang="0">
                    <a:pos x="0" y="13"/>
                  </a:cxn>
                  <a:cxn ang="0">
                    <a:pos x="6" y="13"/>
                  </a:cxn>
                  <a:cxn ang="0">
                    <a:pos x="22" y="9"/>
                  </a:cxn>
                  <a:cxn ang="0">
                    <a:pos x="22" y="0"/>
                  </a:cxn>
                  <a:cxn ang="0">
                    <a:pos x="22" y="0"/>
                  </a:cxn>
                  <a:cxn ang="0">
                    <a:pos x="9" y="0"/>
                  </a:cxn>
                  <a:cxn ang="0">
                    <a:pos x="0" y="3"/>
                  </a:cxn>
                  <a:cxn ang="0">
                    <a:pos x="0" y="13"/>
                  </a:cxn>
                </a:cxnLst>
                <a:rect l="0" t="0" r="r" b="b"/>
                <a:pathLst>
                  <a:path w="22" h="13">
                    <a:moveTo>
                      <a:pt x="0" y="13"/>
                    </a:moveTo>
                    <a:lnTo>
                      <a:pt x="0" y="13"/>
                    </a:lnTo>
                    <a:lnTo>
                      <a:pt x="6" y="13"/>
                    </a:lnTo>
                    <a:lnTo>
                      <a:pt x="22" y="9"/>
                    </a:lnTo>
                    <a:lnTo>
                      <a:pt x="22" y="0"/>
                    </a:lnTo>
                    <a:lnTo>
                      <a:pt x="22" y="0"/>
                    </a:lnTo>
                    <a:lnTo>
                      <a:pt x="9" y="0"/>
                    </a:lnTo>
                    <a:lnTo>
                      <a:pt x="0" y="3"/>
                    </a:lnTo>
                    <a:lnTo>
                      <a:pt x="0" y="1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6" name="Freeform 223"/>
              <p:cNvSpPr>
                <a:spLocks/>
              </p:cNvSpPr>
              <p:nvPr/>
            </p:nvSpPr>
            <p:spPr bwMode="auto">
              <a:xfrm>
                <a:off x="1249" y="2688"/>
                <a:ext cx="22" cy="10"/>
              </a:xfrm>
              <a:custGeom>
                <a:avLst/>
                <a:gdLst/>
                <a:ahLst/>
                <a:cxnLst>
                  <a:cxn ang="0">
                    <a:pos x="12" y="6"/>
                  </a:cxn>
                  <a:cxn ang="0">
                    <a:pos x="12" y="6"/>
                  </a:cxn>
                  <a:cxn ang="0">
                    <a:pos x="22" y="10"/>
                  </a:cxn>
                  <a:cxn ang="0">
                    <a:pos x="22" y="0"/>
                  </a:cxn>
                  <a:cxn ang="0">
                    <a:pos x="3" y="3"/>
                  </a:cxn>
                  <a:cxn ang="0">
                    <a:pos x="3" y="3"/>
                  </a:cxn>
                  <a:cxn ang="0">
                    <a:pos x="0" y="3"/>
                  </a:cxn>
                  <a:cxn ang="0">
                    <a:pos x="6" y="6"/>
                  </a:cxn>
                  <a:cxn ang="0">
                    <a:pos x="12" y="6"/>
                  </a:cxn>
                </a:cxnLst>
                <a:rect l="0" t="0" r="r" b="b"/>
                <a:pathLst>
                  <a:path w="22" h="10">
                    <a:moveTo>
                      <a:pt x="12" y="6"/>
                    </a:moveTo>
                    <a:lnTo>
                      <a:pt x="12" y="6"/>
                    </a:lnTo>
                    <a:lnTo>
                      <a:pt x="22" y="10"/>
                    </a:lnTo>
                    <a:lnTo>
                      <a:pt x="22" y="0"/>
                    </a:lnTo>
                    <a:lnTo>
                      <a:pt x="3" y="3"/>
                    </a:lnTo>
                    <a:lnTo>
                      <a:pt x="3" y="3"/>
                    </a:lnTo>
                    <a:lnTo>
                      <a:pt x="0" y="3"/>
                    </a:lnTo>
                    <a:lnTo>
                      <a:pt x="6" y="6"/>
                    </a:lnTo>
                    <a:lnTo>
                      <a:pt x="12"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7" name="Freeform 224"/>
              <p:cNvSpPr>
                <a:spLocks/>
              </p:cNvSpPr>
              <p:nvPr/>
            </p:nvSpPr>
            <p:spPr bwMode="auto">
              <a:xfrm>
                <a:off x="1249" y="2694"/>
                <a:ext cx="9" cy="10"/>
              </a:xfrm>
              <a:custGeom>
                <a:avLst/>
                <a:gdLst/>
                <a:ahLst/>
                <a:cxnLst>
                  <a:cxn ang="0">
                    <a:pos x="0" y="10"/>
                  </a:cxn>
                  <a:cxn ang="0">
                    <a:pos x="9" y="7"/>
                  </a:cxn>
                  <a:cxn ang="0">
                    <a:pos x="9" y="7"/>
                  </a:cxn>
                  <a:cxn ang="0">
                    <a:pos x="9" y="7"/>
                  </a:cxn>
                  <a:cxn ang="0">
                    <a:pos x="3" y="4"/>
                  </a:cxn>
                  <a:cxn ang="0">
                    <a:pos x="0" y="0"/>
                  </a:cxn>
                  <a:cxn ang="0">
                    <a:pos x="0" y="10"/>
                  </a:cxn>
                </a:cxnLst>
                <a:rect l="0" t="0" r="r" b="b"/>
                <a:pathLst>
                  <a:path w="9" h="10">
                    <a:moveTo>
                      <a:pt x="0" y="10"/>
                    </a:moveTo>
                    <a:lnTo>
                      <a:pt x="9" y="7"/>
                    </a:lnTo>
                    <a:lnTo>
                      <a:pt x="9" y="7"/>
                    </a:lnTo>
                    <a:lnTo>
                      <a:pt x="9" y="7"/>
                    </a:lnTo>
                    <a:lnTo>
                      <a:pt x="3" y="4"/>
                    </a:lnTo>
                    <a:lnTo>
                      <a:pt x="0" y="0"/>
                    </a:lnTo>
                    <a:lnTo>
                      <a:pt x="0" y="1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8" name="Freeform 225"/>
              <p:cNvSpPr>
                <a:spLocks/>
              </p:cNvSpPr>
              <p:nvPr/>
            </p:nvSpPr>
            <p:spPr bwMode="auto">
              <a:xfrm>
                <a:off x="1227" y="2694"/>
                <a:ext cx="22" cy="13"/>
              </a:xfrm>
              <a:custGeom>
                <a:avLst/>
                <a:gdLst/>
                <a:ahLst/>
                <a:cxnLst>
                  <a:cxn ang="0">
                    <a:pos x="0" y="13"/>
                  </a:cxn>
                  <a:cxn ang="0">
                    <a:pos x="22" y="10"/>
                  </a:cxn>
                  <a:cxn ang="0">
                    <a:pos x="22" y="0"/>
                  </a:cxn>
                  <a:cxn ang="0">
                    <a:pos x="22" y="0"/>
                  </a:cxn>
                  <a:cxn ang="0">
                    <a:pos x="22" y="0"/>
                  </a:cxn>
                  <a:cxn ang="0">
                    <a:pos x="3" y="0"/>
                  </a:cxn>
                  <a:cxn ang="0">
                    <a:pos x="0" y="0"/>
                  </a:cxn>
                  <a:cxn ang="0">
                    <a:pos x="0" y="13"/>
                  </a:cxn>
                </a:cxnLst>
                <a:rect l="0" t="0" r="r" b="b"/>
                <a:pathLst>
                  <a:path w="22" h="13">
                    <a:moveTo>
                      <a:pt x="0" y="13"/>
                    </a:moveTo>
                    <a:lnTo>
                      <a:pt x="22" y="10"/>
                    </a:lnTo>
                    <a:lnTo>
                      <a:pt x="22" y="0"/>
                    </a:lnTo>
                    <a:lnTo>
                      <a:pt x="22" y="0"/>
                    </a:lnTo>
                    <a:lnTo>
                      <a:pt x="22" y="0"/>
                    </a:lnTo>
                    <a:lnTo>
                      <a:pt x="3" y="0"/>
                    </a:lnTo>
                    <a:lnTo>
                      <a:pt x="0" y="0"/>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Freeform 226"/>
              <p:cNvSpPr>
                <a:spLocks/>
              </p:cNvSpPr>
              <p:nvPr/>
            </p:nvSpPr>
            <p:spPr bwMode="auto">
              <a:xfrm>
                <a:off x="1204" y="2694"/>
                <a:ext cx="23" cy="13"/>
              </a:xfrm>
              <a:custGeom>
                <a:avLst/>
                <a:gdLst/>
                <a:ahLst/>
                <a:cxnLst>
                  <a:cxn ang="0">
                    <a:pos x="0" y="10"/>
                  </a:cxn>
                  <a:cxn ang="0">
                    <a:pos x="4" y="10"/>
                  </a:cxn>
                  <a:cxn ang="0">
                    <a:pos x="4" y="10"/>
                  </a:cxn>
                  <a:cxn ang="0">
                    <a:pos x="23" y="13"/>
                  </a:cxn>
                  <a:cxn ang="0">
                    <a:pos x="23" y="13"/>
                  </a:cxn>
                  <a:cxn ang="0">
                    <a:pos x="23" y="0"/>
                  </a:cxn>
                  <a:cxn ang="0">
                    <a:pos x="0" y="4"/>
                  </a:cxn>
                  <a:cxn ang="0">
                    <a:pos x="0" y="10"/>
                  </a:cxn>
                </a:cxnLst>
                <a:rect l="0" t="0" r="r" b="b"/>
                <a:pathLst>
                  <a:path w="23" h="13">
                    <a:moveTo>
                      <a:pt x="0" y="10"/>
                    </a:moveTo>
                    <a:lnTo>
                      <a:pt x="4" y="10"/>
                    </a:lnTo>
                    <a:lnTo>
                      <a:pt x="4" y="10"/>
                    </a:lnTo>
                    <a:lnTo>
                      <a:pt x="23" y="13"/>
                    </a:lnTo>
                    <a:lnTo>
                      <a:pt x="23" y="13"/>
                    </a:lnTo>
                    <a:lnTo>
                      <a:pt x="23" y="0"/>
                    </a:lnTo>
                    <a:lnTo>
                      <a:pt x="0" y="4"/>
                    </a:lnTo>
                    <a:lnTo>
                      <a:pt x="0" y="1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Freeform 227"/>
              <p:cNvSpPr>
                <a:spLocks/>
              </p:cNvSpPr>
              <p:nvPr/>
            </p:nvSpPr>
            <p:spPr bwMode="auto">
              <a:xfrm>
                <a:off x="1198" y="2698"/>
                <a:ext cx="6" cy="6"/>
              </a:xfrm>
              <a:custGeom>
                <a:avLst/>
                <a:gdLst/>
                <a:ahLst/>
                <a:cxnLst>
                  <a:cxn ang="0">
                    <a:pos x="6" y="6"/>
                  </a:cxn>
                  <a:cxn ang="0">
                    <a:pos x="6" y="0"/>
                  </a:cxn>
                  <a:cxn ang="0">
                    <a:pos x="0" y="0"/>
                  </a:cxn>
                  <a:cxn ang="0">
                    <a:pos x="0" y="0"/>
                  </a:cxn>
                  <a:cxn ang="0">
                    <a:pos x="0" y="3"/>
                  </a:cxn>
                  <a:cxn ang="0">
                    <a:pos x="6" y="6"/>
                  </a:cxn>
                  <a:cxn ang="0">
                    <a:pos x="6" y="6"/>
                  </a:cxn>
                </a:cxnLst>
                <a:rect l="0" t="0" r="r" b="b"/>
                <a:pathLst>
                  <a:path w="6" h="6">
                    <a:moveTo>
                      <a:pt x="6" y="6"/>
                    </a:moveTo>
                    <a:lnTo>
                      <a:pt x="6" y="0"/>
                    </a:lnTo>
                    <a:lnTo>
                      <a:pt x="0" y="0"/>
                    </a:lnTo>
                    <a:lnTo>
                      <a:pt x="0" y="0"/>
                    </a:lnTo>
                    <a:lnTo>
                      <a:pt x="0" y="3"/>
                    </a:lnTo>
                    <a:lnTo>
                      <a:pt x="6" y="6"/>
                    </a:lnTo>
                    <a:lnTo>
                      <a:pt x="6"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Freeform 228"/>
              <p:cNvSpPr>
                <a:spLocks/>
              </p:cNvSpPr>
              <p:nvPr/>
            </p:nvSpPr>
            <p:spPr bwMode="auto">
              <a:xfrm>
                <a:off x="1204" y="2707"/>
                <a:ext cx="4" cy="3"/>
              </a:xfrm>
              <a:custGeom>
                <a:avLst/>
                <a:gdLst/>
                <a:ahLst/>
                <a:cxnLst>
                  <a:cxn ang="0">
                    <a:pos x="0" y="3"/>
                  </a:cxn>
                  <a:cxn ang="0">
                    <a:pos x="0" y="3"/>
                  </a:cxn>
                  <a:cxn ang="0">
                    <a:pos x="4" y="3"/>
                  </a:cxn>
                  <a:cxn ang="0">
                    <a:pos x="0" y="0"/>
                  </a:cxn>
                  <a:cxn ang="0">
                    <a:pos x="0" y="3"/>
                  </a:cxn>
                </a:cxnLst>
                <a:rect l="0" t="0" r="r" b="b"/>
                <a:pathLst>
                  <a:path w="4" h="3">
                    <a:moveTo>
                      <a:pt x="0" y="3"/>
                    </a:moveTo>
                    <a:lnTo>
                      <a:pt x="0" y="3"/>
                    </a:lnTo>
                    <a:lnTo>
                      <a:pt x="4" y="3"/>
                    </a:lnTo>
                    <a:lnTo>
                      <a:pt x="0" y="0"/>
                    </a:lnTo>
                    <a:lnTo>
                      <a:pt x="0" y="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2" name="Freeform 229"/>
              <p:cNvSpPr>
                <a:spLocks/>
              </p:cNvSpPr>
              <p:nvPr/>
            </p:nvSpPr>
            <p:spPr bwMode="auto">
              <a:xfrm>
                <a:off x="1182" y="2701"/>
                <a:ext cx="22" cy="12"/>
              </a:xfrm>
              <a:custGeom>
                <a:avLst/>
                <a:gdLst/>
                <a:ahLst/>
                <a:cxnLst>
                  <a:cxn ang="0">
                    <a:pos x="22" y="9"/>
                  </a:cxn>
                  <a:cxn ang="0">
                    <a:pos x="22" y="9"/>
                  </a:cxn>
                  <a:cxn ang="0">
                    <a:pos x="22" y="9"/>
                  </a:cxn>
                  <a:cxn ang="0">
                    <a:pos x="22" y="6"/>
                  </a:cxn>
                  <a:cxn ang="0">
                    <a:pos x="22" y="6"/>
                  </a:cxn>
                  <a:cxn ang="0">
                    <a:pos x="19" y="3"/>
                  </a:cxn>
                  <a:cxn ang="0">
                    <a:pos x="16" y="3"/>
                  </a:cxn>
                  <a:cxn ang="0">
                    <a:pos x="16" y="3"/>
                  </a:cxn>
                  <a:cxn ang="0">
                    <a:pos x="0" y="0"/>
                  </a:cxn>
                  <a:cxn ang="0">
                    <a:pos x="0" y="12"/>
                  </a:cxn>
                  <a:cxn ang="0">
                    <a:pos x="22" y="9"/>
                  </a:cxn>
                </a:cxnLst>
                <a:rect l="0" t="0" r="r" b="b"/>
                <a:pathLst>
                  <a:path w="22" h="12">
                    <a:moveTo>
                      <a:pt x="22" y="9"/>
                    </a:moveTo>
                    <a:lnTo>
                      <a:pt x="22" y="9"/>
                    </a:lnTo>
                    <a:lnTo>
                      <a:pt x="22" y="9"/>
                    </a:lnTo>
                    <a:lnTo>
                      <a:pt x="22" y="6"/>
                    </a:lnTo>
                    <a:lnTo>
                      <a:pt x="22" y="6"/>
                    </a:lnTo>
                    <a:lnTo>
                      <a:pt x="19" y="3"/>
                    </a:lnTo>
                    <a:lnTo>
                      <a:pt x="16" y="3"/>
                    </a:lnTo>
                    <a:lnTo>
                      <a:pt x="16" y="3"/>
                    </a:lnTo>
                    <a:lnTo>
                      <a:pt x="0" y="0"/>
                    </a:lnTo>
                    <a:lnTo>
                      <a:pt x="0" y="12"/>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3" name="Freeform 230"/>
              <p:cNvSpPr>
                <a:spLocks/>
              </p:cNvSpPr>
              <p:nvPr/>
            </p:nvSpPr>
            <p:spPr bwMode="auto">
              <a:xfrm>
                <a:off x="1160" y="2701"/>
                <a:ext cx="22" cy="16"/>
              </a:xfrm>
              <a:custGeom>
                <a:avLst/>
                <a:gdLst/>
                <a:ahLst/>
                <a:cxnLst>
                  <a:cxn ang="0">
                    <a:pos x="13" y="16"/>
                  </a:cxn>
                  <a:cxn ang="0">
                    <a:pos x="22" y="12"/>
                  </a:cxn>
                  <a:cxn ang="0">
                    <a:pos x="22" y="0"/>
                  </a:cxn>
                  <a:cxn ang="0">
                    <a:pos x="22" y="0"/>
                  </a:cxn>
                  <a:cxn ang="0">
                    <a:pos x="19" y="0"/>
                  </a:cxn>
                  <a:cxn ang="0">
                    <a:pos x="0" y="3"/>
                  </a:cxn>
                  <a:cxn ang="0">
                    <a:pos x="0" y="12"/>
                  </a:cxn>
                  <a:cxn ang="0">
                    <a:pos x="0" y="12"/>
                  </a:cxn>
                  <a:cxn ang="0">
                    <a:pos x="13" y="16"/>
                  </a:cxn>
                  <a:cxn ang="0">
                    <a:pos x="13" y="16"/>
                  </a:cxn>
                </a:cxnLst>
                <a:rect l="0" t="0" r="r" b="b"/>
                <a:pathLst>
                  <a:path w="22" h="16">
                    <a:moveTo>
                      <a:pt x="13" y="16"/>
                    </a:moveTo>
                    <a:lnTo>
                      <a:pt x="22" y="12"/>
                    </a:lnTo>
                    <a:lnTo>
                      <a:pt x="22" y="0"/>
                    </a:lnTo>
                    <a:lnTo>
                      <a:pt x="22" y="0"/>
                    </a:lnTo>
                    <a:lnTo>
                      <a:pt x="19" y="0"/>
                    </a:lnTo>
                    <a:lnTo>
                      <a:pt x="0" y="3"/>
                    </a:lnTo>
                    <a:lnTo>
                      <a:pt x="0" y="12"/>
                    </a:lnTo>
                    <a:lnTo>
                      <a:pt x="0" y="12"/>
                    </a:lnTo>
                    <a:lnTo>
                      <a:pt x="13" y="16"/>
                    </a:lnTo>
                    <a:lnTo>
                      <a:pt x="13" y="1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4" name="Freeform 231"/>
              <p:cNvSpPr>
                <a:spLocks/>
              </p:cNvSpPr>
              <p:nvPr/>
            </p:nvSpPr>
            <p:spPr bwMode="auto">
              <a:xfrm>
                <a:off x="1144" y="2704"/>
                <a:ext cx="16" cy="9"/>
              </a:xfrm>
              <a:custGeom>
                <a:avLst/>
                <a:gdLst/>
                <a:ahLst/>
                <a:cxnLst>
                  <a:cxn ang="0">
                    <a:pos x="10" y="9"/>
                  </a:cxn>
                  <a:cxn ang="0">
                    <a:pos x="10" y="9"/>
                  </a:cxn>
                  <a:cxn ang="0">
                    <a:pos x="16" y="9"/>
                  </a:cxn>
                  <a:cxn ang="0">
                    <a:pos x="16" y="0"/>
                  </a:cxn>
                  <a:cxn ang="0">
                    <a:pos x="4" y="3"/>
                  </a:cxn>
                  <a:cxn ang="0">
                    <a:pos x="4" y="3"/>
                  </a:cxn>
                  <a:cxn ang="0">
                    <a:pos x="0" y="3"/>
                  </a:cxn>
                  <a:cxn ang="0">
                    <a:pos x="7" y="6"/>
                  </a:cxn>
                  <a:cxn ang="0">
                    <a:pos x="10" y="9"/>
                  </a:cxn>
                </a:cxnLst>
                <a:rect l="0" t="0" r="r" b="b"/>
                <a:pathLst>
                  <a:path w="16" h="9">
                    <a:moveTo>
                      <a:pt x="10" y="9"/>
                    </a:moveTo>
                    <a:lnTo>
                      <a:pt x="10" y="9"/>
                    </a:lnTo>
                    <a:lnTo>
                      <a:pt x="16" y="9"/>
                    </a:lnTo>
                    <a:lnTo>
                      <a:pt x="16" y="0"/>
                    </a:lnTo>
                    <a:lnTo>
                      <a:pt x="4" y="3"/>
                    </a:lnTo>
                    <a:lnTo>
                      <a:pt x="4" y="3"/>
                    </a:lnTo>
                    <a:lnTo>
                      <a:pt x="0" y="3"/>
                    </a:lnTo>
                    <a:lnTo>
                      <a:pt x="7" y="6"/>
                    </a:lnTo>
                    <a:lnTo>
                      <a:pt x="10" y="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Freeform 232"/>
              <p:cNvSpPr>
                <a:spLocks/>
              </p:cNvSpPr>
              <p:nvPr/>
            </p:nvSpPr>
            <p:spPr bwMode="auto">
              <a:xfrm>
                <a:off x="1138" y="2710"/>
                <a:ext cx="16" cy="10"/>
              </a:xfrm>
              <a:custGeom>
                <a:avLst/>
                <a:gdLst/>
                <a:ahLst/>
                <a:cxnLst>
                  <a:cxn ang="0">
                    <a:pos x="13" y="10"/>
                  </a:cxn>
                  <a:cxn ang="0">
                    <a:pos x="13" y="10"/>
                  </a:cxn>
                  <a:cxn ang="0">
                    <a:pos x="16" y="7"/>
                  </a:cxn>
                  <a:cxn ang="0">
                    <a:pos x="10" y="3"/>
                  </a:cxn>
                  <a:cxn ang="0">
                    <a:pos x="6" y="3"/>
                  </a:cxn>
                  <a:cxn ang="0">
                    <a:pos x="6" y="3"/>
                  </a:cxn>
                  <a:cxn ang="0">
                    <a:pos x="0" y="0"/>
                  </a:cxn>
                  <a:cxn ang="0">
                    <a:pos x="3" y="10"/>
                  </a:cxn>
                  <a:cxn ang="0">
                    <a:pos x="13" y="10"/>
                  </a:cxn>
                </a:cxnLst>
                <a:rect l="0" t="0" r="r" b="b"/>
                <a:pathLst>
                  <a:path w="16" h="10">
                    <a:moveTo>
                      <a:pt x="13" y="10"/>
                    </a:moveTo>
                    <a:lnTo>
                      <a:pt x="13" y="10"/>
                    </a:lnTo>
                    <a:lnTo>
                      <a:pt x="16" y="7"/>
                    </a:lnTo>
                    <a:lnTo>
                      <a:pt x="10" y="3"/>
                    </a:lnTo>
                    <a:lnTo>
                      <a:pt x="6" y="3"/>
                    </a:lnTo>
                    <a:lnTo>
                      <a:pt x="6" y="3"/>
                    </a:lnTo>
                    <a:lnTo>
                      <a:pt x="0" y="0"/>
                    </a:lnTo>
                    <a:lnTo>
                      <a:pt x="3" y="10"/>
                    </a:lnTo>
                    <a:lnTo>
                      <a:pt x="13" y="1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6" name="Freeform 233"/>
              <p:cNvSpPr>
                <a:spLocks/>
              </p:cNvSpPr>
              <p:nvPr/>
            </p:nvSpPr>
            <p:spPr bwMode="auto">
              <a:xfrm>
                <a:off x="1116" y="2710"/>
                <a:ext cx="25" cy="13"/>
              </a:xfrm>
              <a:custGeom>
                <a:avLst/>
                <a:gdLst/>
                <a:ahLst/>
                <a:cxnLst>
                  <a:cxn ang="0">
                    <a:pos x="3" y="13"/>
                  </a:cxn>
                  <a:cxn ang="0">
                    <a:pos x="3" y="13"/>
                  </a:cxn>
                  <a:cxn ang="0">
                    <a:pos x="3" y="13"/>
                  </a:cxn>
                  <a:cxn ang="0">
                    <a:pos x="25" y="10"/>
                  </a:cxn>
                  <a:cxn ang="0">
                    <a:pos x="22" y="0"/>
                  </a:cxn>
                  <a:cxn ang="0">
                    <a:pos x="22" y="0"/>
                  </a:cxn>
                  <a:cxn ang="0">
                    <a:pos x="9" y="0"/>
                  </a:cxn>
                  <a:cxn ang="0">
                    <a:pos x="0" y="0"/>
                  </a:cxn>
                  <a:cxn ang="0">
                    <a:pos x="3" y="13"/>
                  </a:cxn>
                </a:cxnLst>
                <a:rect l="0" t="0" r="r" b="b"/>
                <a:pathLst>
                  <a:path w="25" h="13">
                    <a:moveTo>
                      <a:pt x="3" y="13"/>
                    </a:moveTo>
                    <a:lnTo>
                      <a:pt x="3" y="13"/>
                    </a:lnTo>
                    <a:lnTo>
                      <a:pt x="3" y="13"/>
                    </a:lnTo>
                    <a:lnTo>
                      <a:pt x="25" y="10"/>
                    </a:lnTo>
                    <a:lnTo>
                      <a:pt x="22" y="0"/>
                    </a:lnTo>
                    <a:lnTo>
                      <a:pt x="22" y="0"/>
                    </a:lnTo>
                    <a:lnTo>
                      <a:pt x="9" y="0"/>
                    </a:lnTo>
                    <a:lnTo>
                      <a:pt x="0" y="0"/>
                    </a:lnTo>
                    <a:lnTo>
                      <a:pt x="3"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7" name="Freeform 234"/>
              <p:cNvSpPr>
                <a:spLocks/>
              </p:cNvSpPr>
              <p:nvPr/>
            </p:nvSpPr>
            <p:spPr bwMode="auto">
              <a:xfrm>
                <a:off x="1094" y="2710"/>
                <a:ext cx="25" cy="13"/>
              </a:xfrm>
              <a:custGeom>
                <a:avLst/>
                <a:gdLst/>
                <a:ahLst/>
                <a:cxnLst>
                  <a:cxn ang="0">
                    <a:pos x="3" y="10"/>
                  </a:cxn>
                  <a:cxn ang="0">
                    <a:pos x="6" y="13"/>
                  </a:cxn>
                  <a:cxn ang="0">
                    <a:pos x="6" y="13"/>
                  </a:cxn>
                  <a:cxn ang="0">
                    <a:pos x="25" y="13"/>
                  </a:cxn>
                  <a:cxn ang="0">
                    <a:pos x="22" y="0"/>
                  </a:cxn>
                  <a:cxn ang="0">
                    <a:pos x="0" y="3"/>
                  </a:cxn>
                  <a:cxn ang="0">
                    <a:pos x="3" y="10"/>
                  </a:cxn>
                </a:cxnLst>
                <a:rect l="0" t="0" r="r" b="b"/>
                <a:pathLst>
                  <a:path w="25" h="13">
                    <a:moveTo>
                      <a:pt x="3" y="10"/>
                    </a:moveTo>
                    <a:lnTo>
                      <a:pt x="6" y="13"/>
                    </a:lnTo>
                    <a:lnTo>
                      <a:pt x="6" y="13"/>
                    </a:lnTo>
                    <a:lnTo>
                      <a:pt x="25" y="13"/>
                    </a:lnTo>
                    <a:lnTo>
                      <a:pt x="22" y="0"/>
                    </a:lnTo>
                    <a:lnTo>
                      <a:pt x="0" y="3"/>
                    </a:lnTo>
                    <a:lnTo>
                      <a:pt x="3"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8" name="Freeform 235"/>
              <p:cNvSpPr>
                <a:spLocks/>
              </p:cNvSpPr>
              <p:nvPr/>
            </p:nvSpPr>
            <p:spPr bwMode="auto">
              <a:xfrm>
                <a:off x="1087" y="2713"/>
                <a:ext cx="10" cy="7"/>
              </a:xfrm>
              <a:custGeom>
                <a:avLst/>
                <a:gdLst/>
                <a:ahLst/>
                <a:cxnLst>
                  <a:cxn ang="0">
                    <a:pos x="10" y="7"/>
                  </a:cxn>
                  <a:cxn ang="0">
                    <a:pos x="7" y="0"/>
                  </a:cxn>
                  <a:cxn ang="0">
                    <a:pos x="4" y="4"/>
                  </a:cxn>
                  <a:cxn ang="0">
                    <a:pos x="4" y="4"/>
                  </a:cxn>
                  <a:cxn ang="0">
                    <a:pos x="0" y="4"/>
                  </a:cxn>
                  <a:cxn ang="0">
                    <a:pos x="7" y="7"/>
                  </a:cxn>
                  <a:cxn ang="0">
                    <a:pos x="10" y="7"/>
                  </a:cxn>
                </a:cxnLst>
                <a:rect l="0" t="0" r="r" b="b"/>
                <a:pathLst>
                  <a:path w="10" h="7">
                    <a:moveTo>
                      <a:pt x="10" y="7"/>
                    </a:moveTo>
                    <a:lnTo>
                      <a:pt x="7" y="0"/>
                    </a:lnTo>
                    <a:lnTo>
                      <a:pt x="4" y="4"/>
                    </a:lnTo>
                    <a:lnTo>
                      <a:pt x="4" y="4"/>
                    </a:lnTo>
                    <a:lnTo>
                      <a:pt x="0" y="4"/>
                    </a:lnTo>
                    <a:lnTo>
                      <a:pt x="7" y="7"/>
                    </a:lnTo>
                    <a:lnTo>
                      <a:pt x="1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9" name="Rectangle 236"/>
              <p:cNvSpPr>
                <a:spLocks noChangeArrowheads="1"/>
              </p:cNvSpPr>
              <p:nvPr/>
            </p:nvSpPr>
            <p:spPr bwMode="auto">
              <a:xfrm>
                <a:off x="1097" y="2726"/>
                <a:ext cx="1" cy="3"/>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0" name="Freeform 237"/>
              <p:cNvSpPr>
                <a:spLocks/>
              </p:cNvSpPr>
              <p:nvPr/>
            </p:nvSpPr>
            <p:spPr bwMode="auto">
              <a:xfrm>
                <a:off x="1040" y="2720"/>
                <a:ext cx="57" cy="12"/>
              </a:xfrm>
              <a:custGeom>
                <a:avLst/>
                <a:gdLst/>
                <a:ahLst/>
                <a:cxnLst>
                  <a:cxn ang="0">
                    <a:pos x="0" y="9"/>
                  </a:cxn>
                  <a:cxn ang="0">
                    <a:pos x="0" y="12"/>
                  </a:cxn>
                  <a:cxn ang="0">
                    <a:pos x="0" y="12"/>
                  </a:cxn>
                  <a:cxn ang="0">
                    <a:pos x="13" y="12"/>
                  </a:cxn>
                  <a:cxn ang="0">
                    <a:pos x="22" y="12"/>
                  </a:cxn>
                  <a:cxn ang="0">
                    <a:pos x="57" y="9"/>
                  </a:cxn>
                  <a:cxn ang="0">
                    <a:pos x="57" y="9"/>
                  </a:cxn>
                  <a:cxn ang="0">
                    <a:pos x="57" y="9"/>
                  </a:cxn>
                  <a:cxn ang="0">
                    <a:pos x="57" y="6"/>
                  </a:cxn>
                  <a:cxn ang="0">
                    <a:pos x="57" y="6"/>
                  </a:cxn>
                  <a:cxn ang="0">
                    <a:pos x="51" y="3"/>
                  </a:cxn>
                  <a:cxn ang="0">
                    <a:pos x="47" y="3"/>
                  </a:cxn>
                  <a:cxn ang="0">
                    <a:pos x="47" y="3"/>
                  </a:cxn>
                  <a:cxn ang="0">
                    <a:pos x="28" y="0"/>
                  </a:cxn>
                  <a:cxn ang="0">
                    <a:pos x="0" y="3"/>
                  </a:cxn>
                  <a:cxn ang="0">
                    <a:pos x="0" y="9"/>
                  </a:cxn>
                </a:cxnLst>
                <a:rect l="0" t="0" r="r" b="b"/>
                <a:pathLst>
                  <a:path w="57" h="12">
                    <a:moveTo>
                      <a:pt x="0" y="9"/>
                    </a:moveTo>
                    <a:lnTo>
                      <a:pt x="0" y="12"/>
                    </a:lnTo>
                    <a:lnTo>
                      <a:pt x="0" y="12"/>
                    </a:lnTo>
                    <a:lnTo>
                      <a:pt x="13" y="12"/>
                    </a:lnTo>
                    <a:lnTo>
                      <a:pt x="22" y="12"/>
                    </a:lnTo>
                    <a:lnTo>
                      <a:pt x="57" y="9"/>
                    </a:lnTo>
                    <a:lnTo>
                      <a:pt x="57" y="9"/>
                    </a:lnTo>
                    <a:lnTo>
                      <a:pt x="57" y="9"/>
                    </a:lnTo>
                    <a:lnTo>
                      <a:pt x="57" y="6"/>
                    </a:lnTo>
                    <a:lnTo>
                      <a:pt x="57" y="6"/>
                    </a:lnTo>
                    <a:lnTo>
                      <a:pt x="51" y="3"/>
                    </a:lnTo>
                    <a:lnTo>
                      <a:pt x="47" y="3"/>
                    </a:lnTo>
                    <a:lnTo>
                      <a:pt x="47" y="3"/>
                    </a:lnTo>
                    <a:lnTo>
                      <a:pt x="28" y="0"/>
                    </a:lnTo>
                    <a:lnTo>
                      <a:pt x="0" y="3"/>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1" name="Freeform 238"/>
              <p:cNvSpPr>
                <a:spLocks/>
              </p:cNvSpPr>
              <p:nvPr/>
            </p:nvSpPr>
            <p:spPr bwMode="auto">
              <a:xfrm>
                <a:off x="1030" y="2723"/>
                <a:ext cx="10" cy="6"/>
              </a:xfrm>
              <a:custGeom>
                <a:avLst/>
                <a:gdLst/>
                <a:ahLst/>
                <a:cxnLst>
                  <a:cxn ang="0">
                    <a:pos x="10" y="6"/>
                  </a:cxn>
                  <a:cxn ang="0">
                    <a:pos x="10" y="0"/>
                  </a:cxn>
                  <a:cxn ang="0">
                    <a:pos x="4" y="0"/>
                  </a:cxn>
                  <a:cxn ang="0">
                    <a:pos x="4" y="0"/>
                  </a:cxn>
                  <a:cxn ang="0">
                    <a:pos x="0" y="3"/>
                  </a:cxn>
                  <a:cxn ang="0">
                    <a:pos x="7" y="6"/>
                  </a:cxn>
                  <a:cxn ang="0">
                    <a:pos x="10" y="6"/>
                  </a:cxn>
                </a:cxnLst>
                <a:rect l="0" t="0" r="r" b="b"/>
                <a:pathLst>
                  <a:path w="10" h="6">
                    <a:moveTo>
                      <a:pt x="10" y="6"/>
                    </a:moveTo>
                    <a:lnTo>
                      <a:pt x="10" y="0"/>
                    </a:lnTo>
                    <a:lnTo>
                      <a:pt x="4" y="0"/>
                    </a:lnTo>
                    <a:lnTo>
                      <a:pt x="4" y="0"/>
                    </a:lnTo>
                    <a:lnTo>
                      <a:pt x="0" y="3"/>
                    </a:lnTo>
                    <a:lnTo>
                      <a:pt x="7" y="6"/>
                    </a:lnTo>
                    <a:lnTo>
                      <a:pt x="1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2" name="Freeform 239"/>
              <p:cNvSpPr>
                <a:spLocks/>
              </p:cNvSpPr>
              <p:nvPr/>
            </p:nvSpPr>
            <p:spPr bwMode="auto">
              <a:xfrm>
                <a:off x="986" y="2729"/>
                <a:ext cx="54" cy="13"/>
              </a:xfrm>
              <a:custGeom>
                <a:avLst/>
                <a:gdLst/>
                <a:ahLst/>
                <a:cxnLst>
                  <a:cxn ang="0">
                    <a:pos x="16" y="13"/>
                  </a:cxn>
                  <a:cxn ang="0">
                    <a:pos x="51" y="10"/>
                  </a:cxn>
                  <a:cxn ang="0">
                    <a:pos x="51" y="10"/>
                  </a:cxn>
                  <a:cxn ang="0">
                    <a:pos x="54" y="7"/>
                  </a:cxn>
                  <a:cxn ang="0">
                    <a:pos x="48" y="3"/>
                  </a:cxn>
                  <a:cxn ang="0">
                    <a:pos x="41" y="0"/>
                  </a:cxn>
                  <a:cxn ang="0">
                    <a:pos x="41" y="0"/>
                  </a:cxn>
                  <a:cxn ang="0">
                    <a:pos x="22" y="0"/>
                  </a:cxn>
                  <a:cxn ang="0">
                    <a:pos x="0" y="3"/>
                  </a:cxn>
                  <a:cxn ang="0">
                    <a:pos x="0" y="13"/>
                  </a:cxn>
                  <a:cxn ang="0">
                    <a:pos x="0" y="13"/>
                  </a:cxn>
                  <a:cxn ang="0">
                    <a:pos x="16" y="13"/>
                  </a:cxn>
                  <a:cxn ang="0">
                    <a:pos x="16" y="13"/>
                  </a:cxn>
                </a:cxnLst>
                <a:rect l="0" t="0" r="r" b="b"/>
                <a:pathLst>
                  <a:path w="54" h="13">
                    <a:moveTo>
                      <a:pt x="16" y="13"/>
                    </a:moveTo>
                    <a:lnTo>
                      <a:pt x="51" y="10"/>
                    </a:lnTo>
                    <a:lnTo>
                      <a:pt x="51" y="10"/>
                    </a:lnTo>
                    <a:lnTo>
                      <a:pt x="54" y="7"/>
                    </a:lnTo>
                    <a:lnTo>
                      <a:pt x="48" y="3"/>
                    </a:lnTo>
                    <a:lnTo>
                      <a:pt x="41" y="0"/>
                    </a:lnTo>
                    <a:lnTo>
                      <a:pt x="41" y="0"/>
                    </a:lnTo>
                    <a:lnTo>
                      <a:pt x="22" y="0"/>
                    </a:lnTo>
                    <a:lnTo>
                      <a:pt x="0" y="3"/>
                    </a:lnTo>
                    <a:lnTo>
                      <a:pt x="0" y="13"/>
                    </a:lnTo>
                    <a:lnTo>
                      <a:pt x="0" y="13"/>
                    </a:lnTo>
                    <a:lnTo>
                      <a:pt x="16" y="13"/>
                    </a:lnTo>
                    <a:lnTo>
                      <a:pt x="16"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3" name="Freeform 240"/>
              <p:cNvSpPr>
                <a:spLocks/>
              </p:cNvSpPr>
              <p:nvPr/>
            </p:nvSpPr>
            <p:spPr bwMode="auto">
              <a:xfrm>
                <a:off x="970" y="2732"/>
                <a:ext cx="16" cy="10"/>
              </a:xfrm>
              <a:custGeom>
                <a:avLst/>
                <a:gdLst/>
                <a:ahLst/>
                <a:cxnLst>
                  <a:cxn ang="0">
                    <a:pos x="10" y="10"/>
                  </a:cxn>
                  <a:cxn ang="0">
                    <a:pos x="10" y="10"/>
                  </a:cxn>
                  <a:cxn ang="0">
                    <a:pos x="16" y="10"/>
                  </a:cxn>
                  <a:cxn ang="0">
                    <a:pos x="16" y="0"/>
                  </a:cxn>
                  <a:cxn ang="0">
                    <a:pos x="4" y="0"/>
                  </a:cxn>
                  <a:cxn ang="0">
                    <a:pos x="4" y="0"/>
                  </a:cxn>
                  <a:cxn ang="0">
                    <a:pos x="0" y="4"/>
                  </a:cxn>
                  <a:cxn ang="0">
                    <a:pos x="7" y="7"/>
                  </a:cxn>
                  <a:cxn ang="0">
                    <a:pos x="10" y="10"/>
                  </a:cxn>
                </a:cxnLst>
                <a:rect l="0" t="0" r="r" b="b"/>
                <a:pathLst>
                  <a:path w="16" h="10">
                    <a:moveTo>
                      <a:pt x="10" y="10"/>
                    </a:moveTo>
                    <a:lnTo>
                      <a:pt x="10" y="10"/>
                    </a:lnTo>
                    <a:lnTo>
                      <a:pt x="16" y="10"/>
                    </a:lnTo>
                    <a:lnTo>
                      <a:pt x="16" y="0"/>
                    </a:lnTo>
                    <a:lnTo>
                      <a:pt x="4" y="0"/>
                    </a:lnTo>
                    <a:lnTo>
                      <a:pt x="4" y="0"/>
                    </a:lnTo>
                    <a:lnTo>
                      <a:pt x="0" y="4"/>
                    </a:lnTo>
                    <a:lnTo>
                      <a:pt x="7" y="7"/>
                    </a:lnTo>
                    <a:lnTo>
                      <a:pt x="10" y="1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4" name="Freeform 241"/>
              <p:cNvSpPr>
                <a:spLocks/>
              </p:cNvSpPr>
              <p:nvPr/>
            </p:nvSpPr>
            <p:spPr bwMode="auto">
              <a:xfrm>
                <a:off x="929" y="2739"/>
                <a:ext cx="51" cy="16"/>
              </a:xfrm>
              <a:custGeom>
                <a:avLst/>
                <a:gdLst/>
                <a:ahLst/>
                <a:cxnLst>
                  <a:cxn ang="0">
                    <a:pos x="10" y="16"/>
                  </a:cxn>
                  <a:cxn ang="0">
                    <a:pos x="48" y="9"/>
                  </a:cxn>
                  <a:cxn ang="0">
                    <a:pos x="48" y="9"/>
                  </a:cxn>
                  <a:cxn ang="0">
                    <a:pos x="51" y="6"/>
                  </a:cxn>
                  <a:cxn ang="0">
                    <a:pos x="45" y="3"/>
                  </a:cxn>
                  <a:cxn ang="0">
                    <a:pos x="38" y="3"/>
                  </a:cxn>
                  <a:cxn ang="0">
                    <a:pos x="38" y="3"/>
                  </a:cxn>
                  <a:cxn ang="0">
                    <a:pos x="29" y="0"/>
                  </a:cxn>
                  <a:cxn ang="0">
                    <a:pos x="19" y="0"/>
                  </a:cxn>
                  <a:cxn ang="0">
                    <a:pos x="0" y="3"/>
                  </a:cxn>
                  <a:cxn ang="0">
                    <a:pos x="0" y="12"/>
                  </a:cxn>
                  <a:cxn ang="0">
                    <a:pos x="0" y="12"/>
                  </a:cxn>
                  <a:cxn ang="0">
                    <a:pos x="10" y="16"/>
                  </a:cxn>
                  <a:cxn ang="0">
                    <a:pos x="10" y="16"/>
                  </a:cxn>
                </a:cxnLst>
                <a:rect l="0" t="0" r="r" b="b"/>
                <a:pathLst>
                  <a:path w="51" h="16">
                    <a:moveTo>
                      <a:pt x="10" y="16"/>
                    </a:moveTo>
                    <a:lnTo>
                      <a:pt x="48" y="9"/>
                    </a:lnTo>
                    <a:lnTo>
                      <a:pt x="48" y="9"/>
                    </a:lnTo>
                    <a:lnTo>
                      <a:pt x="51" y="6"/>
                    </a:lnTo>
                    <a:lnTo>
                      <a:pt x="45" y="3"/>
                    </a:lnTo>
                    <a:lnTo>
                      <a:pt x="38" y="3"/>
                    </a:lnTo>
                    <a:lnTo>
                      <a:pt x="38" y="3"/>
                    </a:lnTo>
                    <a:lnTo>
                      <a:pt x="29" y="0"/>
                    </a:lnTo>
                    <a:lnTo>
                      <a:pt x="19" y="0"/>
                    </a:lnTo>
                    <a:lnTo>
                      <a:pt x="0" y="3"/>
                    </a:lnTo>
                    <a:lnTo>
                      <a:pt x="0" y="12"/>
                    </a:lnTo>
                    <a:lnTo>
                      <a:pt x="0" y="12"/>
                    </a:lnTo>
                    <a:lnTo>
                      <a:pt x="10" y="16"/>
                    </a:lnTo>
                    <a:lnTo>
                      <a:pt x="10" y="16"/>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5" name="Freeform 242"/>
              <p:cNvSpPr>
                <a:spLocks/>
              </p:cNvSpPr>
              <p:nvPr/>
            </p:nvSpPr>
            <p:spPr bwMode="auto">
              <a:xfrm>
                <a:off x="910" y="2742"/>
                <a:ext cx="19" cy="9"/>
              </a:xfrm>
              <a:custGeom>
                <a:avLst/>
                <a:gdLst/>
                <a:ahLst/>
                <a:cxnLst>
                  <a:cxn ang="0">
                    <a:pos x="10" y="9"/>
                  </a:cxn>
                  <a:cxn ang="0">
                    <a:pos x="10" y="9"/>
                  </a:cxn>
                  <a:cxn ang="0">
                    <a:pos x="19" y="9"/>
                  </a:cxn>
                  <a:cxn ang="0">
                    <a:pos x="19" y="0"/>
                  </a:cxn>
                  <a:cxn ang="0">
                    <a:pos x="0" y="3"/>
                  </a:cxn>
                  <a:cxn ang="0">
                    <a:pos x="0" y="3"/>
                  </a:cxn>
                  <a:cxn ang="0">
                    <a:pos x="0" y="3"/>
                  </a:cxn>
                  <a:cxn ang="0">
                    <a:pos x="3" y="6"/>
                  </a:cxn>
                  <a:cxn ang="0">
                    <a:pos x="10" y="9"/>
                  </a:cxn>
                </a:cxnLst>
                <a:rect l="0" t="0" r="r" b="b"/>
                <a:pathLst>
                  <a:path w="19" h="9">
                    <a:moveTo>
                      <a:pt x="10" y="9"/>
                    </a:moveTo>
                    <a:lnTo>
                      <a:pt x="10" y="9"/>
                    </a:lnTo>
                    <a:lnTo>
                      <a:pt x="19" y="9"/>
                    </a:lnTo>
                    <a:lnTo>
                      <a:pt x="19" y="0"/>
                    </a:lnTo>
                    <a:lnTo>
                      <a:pt x="0" y="3"/>
                    </a:lnTo>
                    <a:lnTo>
                      <a:pt x="0" y="3"/>
                    </a:lnTo>
                    <a:lnTo>
                      <a:pt x="0" y="3"/>
                    </a:lnTo>
                    <a:lnTo>
                      <a:pt x="3" y="6"/>
                    </a:lnTo>
                    <a:lnTo>
                      <a:pt x="10" y="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6" name="Freeform 243"/>
              <p:cNvSpPr>
                <a:spLocks/>
              </p:cNvSpPr>
              <p:nvPr/>
            </p:nvSpPr>
            <p:spPr bwMode="auto">
              <a:xfrm>
                <a:off x="875" y="2748"/>
                <a:ext cx="42" cy="16"/>
              </a:xfrm>
              <a:custGeom>
                <a:avLst/>
                <a:gdLst/>
                <a:ahLst/>
                <a:cxnLst>
                  <a:cxn ang="0">
                    <a:pos x="0" y="16"/>
                  </a:cxn>
                  <a:cxn ang="0">
                    <a:pos x="0" y="16"/>
                  </a:cxn>
                  <a:cxn ang="0">
                    <a:pos x="0" y="16"/>
                  </a:cxn>
                  <a:cxn ang="0">
                    <a:pos x="38" y="10"/>
                  </a:cxn>
                  <a:cxn ang="0">
                    <a:pos x="38" y="10"/>
                  </a:cxn>
                  <a:cxn ang="0">
                    <a:pos x="42" y="7"/>
                  </a:cxn>
                  <a:cxn ang="0">
                    <a:pos x="35" y="3"/>
                  </a:cxn>
                  <a:cxn ang="0">
                    <a:pos x="32" y="3"/>
                  </a:cxn>
                  <a:cxn ang="0">
                    <a:pos x="32" y="3"/>
                  </a:cxn>
                  <a:cxn ang="0">
                    <a:pos x="19" y="0"/>
                  </a:cxn>
                  <a:cxn ang="0">
                    <a:pos x="10" y="0"/>
                  </a:cxn>
                  <a:cxn ang="0">
                    <a:pos x="0" y="0"/>
                  </a:cxn>
                  <a:cxn ang="0">
                    <a:pos x="0" y="16"/>
                  </a:cxn>
                </a:cxnLst>
                <a:rect l="0" t="0" r="r" b="b"/>
                <a:pathLst>
                  <a:path w="42" h="16">
                    <a:moveTo>
                      <a:pt x="0" y="16"/>
                    </a:moveTo>
                    <a:lnTo>
                      <a:pt x="0" y="16"/>
                    </a:lnTo>
                    <a:lnTo>
                      <a:pt x="0" y="16"/>
                    </a:lnTo>
                    <a:lnTo>
                      <a:pt x="38" y="10"/>
                    </a:lnTo>
                    <a:lnTo>
                      <a:pt x="38" y="10"/>
                    </a:lnTo>
                    <a:lnTo>
                      <a:pt x="42" y="7"/>
                    </a:lnTo>
                    <a:lnTo>
                      <a:pt x="35" y="3"/>
                    </a:lnTo>
                    <a:lnTo>
                      <a:pt x="32" y="3"/>
                    </a:lnTo>
                    <a:lnTo>
                      <a:pt x="32" y="3"/>
                    </a:lnTo>
                    <a:lnTo>
                      <a:pt x="19" y="0"/>
                    </a:lnTo>
                    <a:lnTo>
                      <a:pt x="10" y="0"/>
                    </a:lnTo>
                    <a:lnTo>
                      <a:pt x="0" y="0"/>
                    </a:lnTo>
                    <a:lnTo>
                      <a:pt x="0" y="1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 name="Freeform 244"/>
              <p:cNvSpPr>
                <a:spLocks/>
              </p:cNvSpPr>
              <p:nvPr/>
            </p:nvSpPr>
            <p:spPr bwMode="auto">
              <a:xfrm>
                <a:off x="844" y="2748"/>
                <a:ext cx="31" cy="16"/>
              </a:xfrm>
              <a:custGeom>
                <a:avLst/>
                <a:gdLst/>
                <a:ahLst/>
                <a:cxnLst>
                  <a:cxn ang="0">
                    <a:pos x="9" y="13"/>
                  </a:cxn>
                  <a:cxn ang="0">
                    <a:pos x="9" y="13"/>
                  </a:cxn>
                  <a:cxn ang="0">
                    <a:pos x="22" y="16"/>
                  </a:cxn>
                  <a:cxn ang="0">
                    <a:pos x="31" y="16"/>
                  </a:cxn>
                  <a:cxn ang="0">
                    <a:pos x="31" y="0"/>
                  </a:cxn>
                  <a:cxn ang="0">
                    <a:pos x="3" y="7"/>
                  </a:cxn>
                  <a:cxn ang="0">
                    <a:pos x="3" y="7"/>
                  </a:cxn>
                  <a:cxn ang="0">
                    <a:pos x="0" y="7"/>
                  </a:cxn>
                  <a:cxn ang="0">
                    <a:pos x="6" y="10"/>
                  </a:cxn>
                  <a:cxn ang="0">
                    <a:pos x="9" y="13"/>
                  </a:cxn>
                </a:cxnLst>
                <a:rect l="0" t="0" r="r" b="b"/>
                <a:pathLst>
                  <a:path w="31" h="16">
                    <a:moveTo>
                      <a:pt x="9" y="13"/>
                    </a:moveTo>
                    <a:lnTo>
                      <a:pt x="9" y="13"/>
                    </a:lnTo>
                    <a:lnTo>
                      <a:pt x="22" y="16"/>
                    </a:lnTo>
                    <a:lnTo>
                      <a:pt x="31" y="16"/>
                    </a:lnTo>
                    <a:lnTo>
                      <a:pt x="31" y="0"/>
                    </a:lnTo>
                    <a:lnTo>
                      <a:pt x="3" y="7"/>
                    </a:lnTo>
                    <a:lnTo>
                      <a:pt x="3" y="7"/>
                    </a:lnTo>
                    <a:lnTo>
                      <a:pt x="0" y="7"/>
                    </a:lnTo>
                    <a:lnTo>
                      <a:pt x="6" y="10"/>
                    </a:lnTo>
                    <a:lnTo>
                      <a:pt x="9" y="1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8" name="Freeform 245"/>
              <p:cNvSpPr>
                <a:spLocks/>
              </p:cNvSpPr>
              <p:nvPr/>
            </p:nvSpPr>
            <p:spPr bwMode="auto">
              <a:xfrm>
                <a:off x="818" y="2758"/>
                <a:ext cx="35" cy="16"/>
              </a:xfrm>
              <a:custGeom>
                <a:avLst/>
                <a:gdLst/>
                <a:ahLst/>
                <a:cxnLst>
                  <a:cxn ang="0">
                    <a:pos x="4" y="16"/>
                  </a:cxn>
                  <a:cxn ang="0">
                    <a:pos x="32" y="9"/>
                  </a:cxn>
                  <a:cxn ang="0">
                    <a:pos x="32" y="9"/>
                  </a:cxn>
                  <a:cxn ang="0">
                    <a:pos x="35" y="6"/>
                  </a:cxn>
                  <a:cxn ang="0">
                    <a:pos x="29" y="3"/>
                  </a:cxn>
                  <a:cxn ang="0">
                    <a:pos x="23" y="3"/>
                  </a:cxn>
                  <a:cxn ang="0">
                    <a:pos x="23" y="3"/>
                  </a:cxn>
                  <a:cxn ang="0">
                    <a:pos x="13" y="0"/>
                  </a:cxn>
                  <a:cxn ang="0">
                    <a:pos x="4" y="0"/>
                  </a:cxn>
                  <a:cxn ang="0">
                    <a:pos x="0" y="0"/>
                  </a:cxn>
                  <a:cxn ang="0">
                    <a:pos x="4" y="16"/>
                  </a:cxn>
                </a:cxnLst>
                <a:rect l="0" t="0" r="r" b="b"/>
                <a:pathLst>
                  <a:path w="35" h="16">
                    <a:moveTo>
                      <a:pt x="4" y="16"/>
                    </a:moveTo>
                    <a:lnTo>
                      <a:pt x="32" y="9"/>
                    </a:lnTo>
                    <a:lnTo>
                      <a:pt x="32" y="9"/>
                    </a:lnTo>
                    <a:lnTo>
                      <a:pt x="35" y="6"/>
                    </a:lnTo>
                    <a:lnTo>
                      <a:pt x="29" y="3"/>
                    </a:lnTo>
                    <a:lnTo>
                      <a:pt x="23" y="3"/>
                    </a:lnTo>
                    <a:lnTo>
                      <a:pt x="23" y="3"/>
                    </a:lnTo>
                    <a:lnTo>
                      <a:pt x="13" y="0"/>
                    </a:lnTo>
                    <a:lnTo>
                      <a:pt x="4" y="0"/>
                    </a:lnTo>
                    <a:lnTo>
                      <a:pt x="0" y="0"/>
                    </a:lnTo>
                    <a:lnTo>
                      <a:pt x="4" y="1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9" name="Freeform 246"/>
              <p:cNvSpPr>
                <a:spLocks/>
              </p:cNvSpPr>
              <p:nvPr/>
            </p:nvSpPr>
            <p:spPr bwMode="auto">
              <a:xfrm>
                <a:off x="777" y="2758"/>
                <a:ext cx="45" cy="16"/>
              </a:xfrm>
              <a:custGeom>
                <a:avLst/>
                <a:gdLst/>
                <a:ahLst/>
                <a:cxnLst>
                  <a:cxn ang="0">
                    <a:pos x="10" y="12"/>
                  </a:cxn>
                  <a:cxn ang="0">
                    <a:pos x="10" y="12"/>
                  </a:cxn>
                  <a:cxn ang="0">
                    <a:pos x="22" y="16"/>
                  </a:cxn>
                  <a:cxn ang="0">
                    <a:pos x="32" y="16"/>
                  </a:cxn>
                  <a:cxn ang="0">
                    <a:pos x="45" y="16"/>
                  </a:cxn>
                  <a:cxn ang="0">
                    <a:pos x="41" y="0"/>
                  </a:cxn>
                  <a:cxn ang="0">
                    <a:pos x="4" y="6"/>
                  </a:cxn>
                  <a:cxn ang="0">
                    <a:pos x="4" y="6"/>
                  </a:cxn>
                  <a:cxn ang="0">
                    <a:pos x="0" y="9"/>
                  </a:cxn>
                  <a:cxn ang="0">
                    <a:pos x="7" y="12"/>
                  </a:cxn>
                  <a:cxn ang="0">
                    <a:pos x="10" y="12"/>
                  </a:cxn>
                </a:cxnLst>
                <a:rect l="0" t="0" r="r" b="b"/>
                <a:pathLst>
                  <a:path w="45" h="16">
                    <a:moveTo>
                      <a:pt x="10" y="12"/>
                    </a:moveTo>
                    <a:lnTo>
                      <a:pt x="10" y="12"/>
                    </a:lnTo>
                    <a:lnTo>
                      <a:pt x="22" y="16"/>
                    </a:lnTo>
                    <a:lnTo>
                      <a:pt x="32" y="16"/>
                    </a:lnTo>
                    <a:lnTo>
                      <a:pt x="45" y="16"/>
                    </a:lnTo>
                    <a:lnTo>
                      <a:pt x="41" y="0"/>
                    </a:lnTo>
                    <a:lnTo>
                      <a:pt x="4" y="6"/>
                    </a:lnTo>
                    <a:lnTo>
                      <a:pt x="4" y="6"/>
                    </a:lnTo>
                    <a:lnTo>
                      <a:pt x="0" y="9"/>
                    </a:lnTo>
                    <a:lnTo>
                      <a:pt x="7" y="12"/>
                    </a:lnTo>
                    <a:lnTo>
                      <a:pt x="10" y="12"/>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0" name="Freeform 247"/>
              <p:cNvSpPr>
                <a:spLocks/>
              </p:cNvSpPr>
              <p:nvPr/>
            </p:nvSpPr>
            <p:spPr bwMode="auto">
              <a:xfrm>
                <a:off x="765" y="2770"/>
                <a:ext cx="19" cy="10"/>
              </a:xfrm>
              <a:custGeom>
                <a:avLst/>
                <a:gdLst/>
                <a:ahLst/>
                <a:cxnLst>
                  <a:cxn ang="0">
                    <a:pos x="16" y="10"/>
                  </a:cxn>
                  <a:cxn ang="0">
                    <a:pos x="16" y="10"/>
                  </a:cxn>
                  <a:cxn ang="0">
                    <a:pos x="19" y="7"/>
                  </a:cxn>
                  <a:cxn ang="0">
                    <a:pos x="12" y="4"/>
                  </a:cxn>
                  <a:cxn ang="0">
                    <a:pos x="9" y="0"/>
                  </a:cxn>
                  <a:cxn ang="0">
                    <a:pos x="9" y="0"/>
                  </a:cxn>
                  <a:cxn ang="0">
                    <a:pos x="0" y="0"/>
                  </a:cxn>
                  <a:cxn ang="0">
                    <a:pos x="0" y="10"/>
                  </a:cxn>
                  <a:cxn ang="0">
                    <a:pos x="16" y="10"/>
                  </a:cxn>
                </a:cxnLst>
                <a:rect l="0" t="0" r="r" b="b"/>
                <a:pathLst>
                  <a:path w="19" h="10">
                    <a:moveTo>
                      <a:pt x="16" y="10"/>
                    </a:moveTo>
                    <a:lnTo>
                      <a:pt x="16" y="10"/>
                    </a:lnTo>
                    <a:lnTo>
                      <a:pt x="19" y="7"/>
                    </a:lnTo>
                    <a:lnTo>
                      <a:pt x="12" y="4"/>
                    </a:lnTo>
                    <a:lnTo>
                      <a:pt x="9" y="0"/>
                    </a:lnTo>
                    <a:lnTo>
                      <a:pt x="9" y="0"/>
                    </a:lnTo>
                    <a:lnTo>
                      <a:pt x="0" y="0"/>
                    </a:lnTo>
                    <a:lnTo>
                      <a:pt x="0" y="10"/>
                    </a:lnTo>
                    <a:lnTo>
                      <a:pt x="16" y="1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1" name="Freeform 248"/>
              <p:cNvSpPr>
                <a:spLocks/>
              </p:cNvSpPr>
              <p:nvPr/>
            </p:nvSpPr>
            <p:spPr bwMode="auto">
              <a:xfrm>
                <a:off x="711" y="2767"/>
                <a:ext cx="54" cy="19"/>
              </a:xfrm>
              <a:custGeom>
                <a:avLst/>
                <a:gdLst/>
                <a:ahLst/>
                <a:cxnLst>
                  <a:cxn ang="0">
                    <a:pos x="0" y="13"/>
                  </a:cxn>
                  <a:cxn ang="0">
                    <a:pos x="0" y="13"/>
                  </a:cxn>
                  <a:cxn ang="0">
                    <a:pos x="3" y="13"/>
                  </a:cxn>
                  <a:cxn ang="0">
                    <a:pos x="6" y="16"/>
                  </a:cxn>
                  <a:cxn ang="0">
                    <a:pos x="6" y="16"/>
                  </a:cxn>
                  <a:cxn ang="0">
                    <a:pos x="19" y="19"/>
                  </a:cxn>
                  <a:cxn ang="0">
                    <a:pos x="28" y="19"/>
                  </a:cxn>
                  <a:cxn ang="0">
                    <a:pos x="54" y="13"/>
                  </a:cxn>
                  <a:cxn ang="0">
                    <a:pos x="54" y="3"/>
                  </a:cxn>
                  <a:cxn ang="0">
                    <a:pos x="54" y="3"/>
                  </a:cxn>
                  <a:cxn ang="0">
                    <a:pos x="41" y="0"/>
                  </a:cxn>
                  <a:cxn ang="0">
                    <a:pos x="0" y="10"/>
                  </a:cxn>
                  <a:cxn ang="0">
                    <a:pos x="0" y="10"/>
                  </a:cxn>
                  <a:cxn ang="0">
                    <a:pos x="0" y="10"/>
                  </a:cxn>
                  <a:cxn ang="0">
                    <a:pos x="0" y="13"/>
                  </a:cxn>
                </a:cxnLst>
                <a:rect l="0" t="0" r="r" b="b"/>
                <a:pathLst>
                  <a:path w="54" h="19">
                    <a:moveTo>
                      <a:pt x="0" y="13"/>
                    </a:moveTo>
                    <a:lnTo>
                      <a:pt x="0" y="13"/>
                    </a:lnTo>
                    <a:lnTo>
                      <a:pt x="3" y="13"/>
                    </a:lnTo>
                    <a:lnTo>
                      <a:pt x="6" y="16"/>
                    </a:lnTo>
                    <a:lnTo>
                      <a:pt x="6" y="16"/>
                    </a:lnTo>
                    <a:lnTo>
                      <a:pt x="19" y="19"/>
                    </a:lnTo>
                    <a:lnTo>
                      <a:pt x="28" y="19"/>
                    </a:lnTo>
                    <a:lnTo>
                      <a:pt x="54" y="13"/>
                    </a:lnTo>
                    <a:lnTo>
                      <a:pt x="54" y="3"/>
                    </a:lnTo>
                    <a:lnTo>
                      <a:pt x="54" y="3"/>
                    </a:lnTo>
                    <a:lnTo>
                      <a:pt x="41" y="0"/>
                    </a:lnTo>
                    <a:lnTo>
                      <a:pt x="0" y="10"/>
                    </a:lnTo>
                    <a:lnTo>
                      <a:pt x="0" y="10"/>
                    </a:lnTo>
                    <a:lnTo>
                      <a:pt x="0" y="10"/>
                    </a:lnTo>
                    <a:lnTo>
                      <a:pt x="0" y="1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2" name="Freeform 249"/>
              <p:cNvSpPr>
                <a:spLocks/>
              </p:cNvSpPr>
              <p:nvPr/>
            </p:nvSpPr>
            <p:spPr bwMode="auto">
              <a:xfrm>
                <a:off x="708" y="2777"/>
                <a:ext cx="3" cy="3"/>
              </a:xfrm>
              <a:custGeom>
                <a:avLst/>
                <a:gdLst/>
                <a:ahLst/>
                <a:cxnLst>
                  <a:cxn ang="0">
                    <a:pos x="3" y="3"/>
                  </a:cxn>
                  <a:cxn ang="0">
                    <a:pos x="3" y="0"/>
                  </a:cxn>
                  <a:cxn ang="0">
                    <a:pos x="3" y="0"/>
                  </a:cxn>
                  <a:cxn ang="0">
                    <a:pos x="0" y="0"/>
                  </a:cxn>
                  <a:cxn ang="0">
                    <a:pos x="3" y="3"/>
                  </a:cxn>
                  <a:cxn ang="0">
                    <a:pos x="3" y="3"/>
                  </a:cxn>
                </a:cxnLst>
                <a:rect l="0" t="0" r="r" b="b"/>
                <a:pathLst>
                  <a:path w="3" h="3">
                    <a:moveTo>
                      <a:pt x="3" y="3"/>
                    </a:moveTo>
                    <a:lnTo>
                      <a:pt x="3" y="0"/>
                    </a:lnTo>
                    <a:lnTo>
                      <a:pt x="3" y="0"/>
                    </a:lnTo>
                    <a:lnTo>
                      <a:pt x="0" y="0"/>
                    </a:lnTo>
                    <a:lnTo>
                      <a:pt x="3" y="3"/>
                    </a:lnTo>
                    <a:lnTo>
                      <a:pt x="3" y="3"/>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3" name="Freeform 250"/>
              <p:cNvSpPr>
                <a:spLocks/>
              </p:cNvSpPr>
              <p:nvPr/>
            </p:nvSpPr>
            <p:spPr bwMode="auto">
              <a:xfrm>
                <a:off x="711" y="2786"/>
                <a:ext cx="3" cy="3"/>
              </a:xfrm>
              <a:custGeom>
                <a:avLst/>
                <a:gdLst/>
                <a:ahLst/>
                <a:cxnLst>
                  <a:cxn ang="0">
                    <a:pos x="0" y="3"/>
                  </a:cxn>
                  <a:cxn ang="0">
                    <a:pos x="0" y="3"/>
                  </a:cxn>
                  <a:cxn ang="0">
                    <a:pos x="0" y="3"/>
                  </a:cxn>
                  <a:cxn ang="0">
                    <a:pos x="3" y="3"/>
                  </a:cxn>
                  <a:cxn ang="0">
                    <a:pos x="0" y="0"/>
                  </a:cxn>
                  <a:cxn ang="0">
                    <a:pos x="0" y="3"/>
                  </a:cxn>
                </a:cxnLst>
                <a:rect l="0" t="0" r="r" b="b"/>
                <a:pathLst>
                  <a:path w="3" h="3">
                    <a:moveTo>
                      <a:pt x="0" y="3"/>
                    </a:moveTo>
                    <a:lnTo>
                      <a:pt x="0" y="3"/>
                    </a:lnTo>
                    <a:lnTo>
                      <a:pt x="0" y="3"/>
                    </a:lnTo>
                    <a:lnTo>
                      <a:pt x="3" y="3"/>
                    </a:lnTo>
                    <a:lnTo>
                      <a:pt x="0" y="0"/>
                    </a:lnTo>
                    <a:lnTo>
                      <a:pt x="0"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4" name="Freeform 251"/>
              <p:cNvSpPr>
                <a:spLocks/>
              </p:cNvSpPr>
              <p:nvPr/>
            </p:nvSpPr>
            <p:spPr bwMode="auto">
              <a:xfrm>
                <a:off x="654" y="2780"/>
                <a:ext cx="57" cy="16"/>
              </a:xfrm>
              <a:custGeom>
                <a:avLst/>
                <a:gdLst/>
                <a:ahLst/>
                <a:cxnLst>
                  <a:cxn ang="0">
                    <a:pos x="13" y="16"/>
                  </a:cxn>
                  <a:cxn ang="0">
                    <a:pos x="57" y="9"/>
                  </a:cxn>
                  <a:cxn ang="0">
                    <a:pos x="57" y="6"/>
                  </a:cxn>
                  <a:cxn ang="0">
                    <a:pos x="57" y="6"/>
                  </a:cxn>
                  <a:cxn ang="0">
                    <a:pos x="54" y="3"/>
                  </a:cxn>
                  <a:cxn ang="0">
                    <a:pos x="51" y="3"/>
                  </a:cxn>
                  <a:cxn ang="0">
                    <a:pos x="51" y="3"/>
                  </a:cxn>
                  <a:cxn ang="0">
                    <a:pos x="38" y="0"/>
                  </a:cxn>
                  <a:cxn ang="0">
                    <a:pos x="28" y="0"/>
                  </a:cxn>
                  <a:cxn ang="0">
                    <a:pos x="0" y="3"/>
                  </a:cxn>
                  <a:cxn ang="0">
                    <a:pos x="0" y="16"/>
                  </a:cxn>
                  <a:cxn ang="0">
                    <a:pos x="0" y="16"/>
                  </a:cxn>
                  <a:cxn ang="0">
                    <a:pos x="13" y="16"/>
                  </a:cxn>
                  <a:cxn ang="0">
                    <a:pos x="13" y="16"/>
                  </a:cxn>
                </a:cxnLst>
                <a:rect l="0" t="0" r="r" b="b"/>
                <a:pathLst>
                  <a:path w="57" h="16">
                    <a:moveTo>
                      <a:pt x="13" y="16"/>
                    </a:moveTo>
                    <a:lnTo>
                      <a:pt x="57" y="9"/>
                    </a:lnTo>
                    <a:lnTo>
                      <a:pt x="57" y="6"/>
                    </a:lnTo>
                    <a:lnTo>
                      <a:pt x="57" y="6"/>
                    </a:lnTo>
                    <a:lnTo>
                      <a:pt x="54" y="3"/>
                    </a:lnTo>
                    <a:lnTo>
                      <a:pt x="51" y="3"/>
                    </a:lnTo>
                    <a:lnTo>
                      <a:pt x="51" y="3"/>
                    </a:lnTo>
                    <a:lnTo>
                      <a:pt x="38" y="0"/>
                    </a:lnTo>
                    <a:lnTo>
                      <a:pt x="28" y="0"/>
                    </a:lnTo>
                    <a:lnTo>
                      <a:pt x="0" y="3"/>
                    </a:lnTo>
                    <a:lnTo>
                      <a:pt x="0" y="16"/>
                    </a:lnTo>
                    <a:lnTo>
                      <a:pt x="0" y="16"/>
                    </a:lnTo>
                    <a:lnTo>
                      <a:pt x="13" y="16"/>
                    </a:lnTo>
                    <a:lnTo>
                      <a:pt x="13"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5" name="Freeform 252"/>
              <p:cNvSpPr>
                <a:spLocks/>
              </p:cNvSpPr>
              <p:nvPr/>
            </p:nvSpPr>
            <p:spPr bwMode="auto">
              <a:xfrm>
                <a:off x="635" y="2783"/>
                <a:ext cx="19" cy="13"/>
              </a:xfrm>
              <a:custGeom>
                <a:avLst/>
                <a:gdLst/>
                <a:ahLst/>
                <a:cxnLst>
                  <a:cxn ang="0">
                    <a:pos x="9" y="13"/>
                  </a:cxn>
                  <a:cxn ang="0">
                    <a:pos x="9" y="13"/>
                  </a:cxn>
                  <a:cxn ang="0">
                    <a:pos x="19" y="13"/>
                  </a:cxn>
                  <a:cxn ang="0">
                    <a:pos x="19" y="0"/>
                  </a:cxn>
                  <a:cxn ang="0">
                    <a:pos x="3" y="3"/>
                  </a:cxn>
                  <a:cxn ang="0">
                    <a:pos x="3" y="3"/>
                  </a:cxn>
                  <a:cxn ang="0">
                    <a:pos x="0" y="6"/>
                  </a:cxn>
                  <a:cxn ang="0">
                    <a:pos x="6" y="10"/>
                  </a:cxn>
                  <a:cxn ang="0">
                    <a:pos x="9" y="13"/>
                  </a:cxn>
                </a:cxnLst>
                <a:rect l="0" t="0" r="r" b="b"/>
                <a:pathLst>
                  <a:path w="19" h="13">
                    <a:moveTo>
                      <a:pt x="9" y="13"/>
                    </a:moveTo>
                    <a:lnTo>
                      <a:pt x="9" y="13"/>
                    </a:lnTo>
                    <a:lnTo>
                      <a:pt x="19" y="13"/>
                    </a:lnTo>
                    <a:lnTo>
                      <a:pt x="19" y="0"/>
                    </a:lnTo>
                    <a:lnTo>
                      <a:pt x="3" y="3"/>
                    </a:lnTo>
                    <a:lnTo>
                      <a:pt x="3" y="3"/>
                    </a:lnTo>
                    <a:lnTo>
                      <a:pt x="0" y="6"/>
                    </a:lnTo>
                    <a:lnTo>
                      <a:pt x="6" y="10"/>
                    </a:lnTo>
                    <a:lnTo>
                      <a:pt x="9"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6" name="Freeform 253"/>
              <p:cNvSpPr>
                <a:spLocks/>
              </p:cNvSpPr>
              <p:nvPr/>
            </p:nvSpPr>
            <p:spPr bwMode="auto">
              <a:xfrm>
                <a:off x="600" y="2793"/>
                <a:ext cx="41" cy="15"/>
              </a:xfrm>
              <a:custGeom>
                <a:avLst/>
                <a:gdLst/>
                <a:ahLst/>
                <a:cxnLst>
                  <a:cxn ang="0">
                    <a:pos x="0" y="15"/>
                  </a:cxn>
                  <a:cxn ang="0">
                    <a:pos x="38" y="9"/>
                  </a:cxn>
                  <a:cxn ang="0">
                    <a:pos x="38" y="9"/>
                  </a:cxn>
                  <a:cxn ang="0">
                    <a:pos x="41" y="6"/>
                  </a:cxn>
                  <a:cxn ang="0">
                    <a:pos x="35" y="3"/>
                  </a:cxn>
                  <a:cxn ang="0">
                    <a:pos x="32" y="3"/>
                  </a:cxn>
                  <a:cxn ang="0">
                    <a:pos x="32" y="3"/>
                  </a:cxn>
                  <a:cxn ang="0">
                    <a:pos x="19" y="0"/>
                  </a:cxn>
                  <a:cxn ang="0">
                    <a:pos x="10" y="0"/>
                  </a:cxn>
                  <a:cxn ang="0">
                    <a:pos x="0" y="0"/>
                  </a:cxn>
                  <a:cxn ang="0">
                    <a:pos x="0" y="15"/>
                  </a:cxn>
                </a:cxnLst>
                <a:rect l="0" t="0" r="r" b="b"/>
                <a:pathLst>
                  <a:path w="41" h="15">
                    <a:moveTo>
                      <a:pt x="0" y="15"/>
                    </a:moveTo>
                    <a:lnTo>
                      <a:pt x="38" y="9"/>
                    </a:lnTo>
                    <a:lnTo>
                      <a:pt x="38" y="9"/>
                    </a:lnTo>
                    <a:lnTo>
                      <a:pt x="41" y="6"/>
                    </a:lnTo>
                    <a:lnTo>
                      <a:pt x="35" y="3"/>
                    </a:lnTo>
                    <a:lnTo>
                      <a:pt x="32" y="3"/>
                    </a:lnTo>
                    <a:lnTo>
                      <a:pt x="32" y="3"/>
                    </a:lnTo>
                    <a:lnTo>
                      <a:pt x="19" y="0"/>
                    </a:lnTo>
                    <a:lnTo>
                      <a:pt x="10" y="0"/>
                    </a:lnTo>
                    <a:lnTo>
                      <a:pt x="0" y="0"/>
                    </a:lnTo>
                    <a:lnTo>
                      <a:pt x="0" y="15"/>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7" name="Freeform 254"/>
              <p:cNvSpPr>
                <a:spLocks/>
              </p:cNvSpPr>
              <p:nvPr/>
            </p:nvSpPr>
            <p:spPr bwMode="auto">
              <a:xfrm>
                <a:off x="559" y="2793"/>
                <a:ext cx="41" cy="15"/>
              </a:xfrm>
              <a:custGeom>
                <a:avLst/>
                <a:gdLst/>
                <a:ahLst/>
                <a:cxnLst>
                  <a:cxn ang="0">
                    <a:pos x="6" y="12"/>
                  </a:cxn>
                  <a:cxn ang="0">
                    <a:pos x="13" y="12"/>
                  </a:cxn>
                  <a:cxn ang="0">
                    <a:pos x="13" y="12"/>
                  </a:cxn>
                  <a:cxn ang="0">
                    <a:pos x="22" y="15"/>
                  </a:cxn>
                  <a:cxn ang="0">
                    <a:pos x="35" y="15"/>
                  </a:cxn>
                  <a:cxn ang="0">
                    <a:pos x="41" y="15"/>
                  </a:cxn>
                  <a:cxn ang="0">
                    <a:pos x="41" y="0"/>
                  </a:cxn>
                  <a:cxn ang="0">
                    <a:pos x="3" y="6"/>
                  </a:cxn>
                  <a:cxn ang="0">
                    <a:pos x="3" y="6"/>
                  </a:cxn>
                  <a:cxn ang="0">
                    <a:pos x="0" y="9"/>
                  </a:cxn>
                  <a:cxn ang="0">
                    <a:pos x="6" y="12"/>
                  </a:cxn>
                  <a:cxn ang="0">
                    <a:pos x="6" y="12"/>
                  </a:cxn>
                </a:cxnLst>
                <a:rect l="0" t="0" r="r" b="b"/>
                <a:pathLst>
                  <a:path w="41" h="15">
                    <a:moveTo>
                      <a:pt x="6" y="12"/>
                    </a:moveTo>
                    <a:lnTo>
                      <a:pt x="13" y="12"/>
                    </a:lnTo>
                    <a:lnTo>
                      <a:pt x="13" y="12"/>
                    </a:lnTo>
                    <a:lnTo>
                      <a:pt x="22" y="15"/>
                    </a:lnTo>
                    <a:lnTo>
                      <a:pt x="35" y="15"/>
                    </a:lnTo>
                    <a:lnTo>
                      <a:pt x="41" y="15"/>
                    </a:lnTo>
                    <a:lnTo>
                      <a:pt x="41" y="0"/>
                    </a:lnTo>
                    <a:lnTo>
                      <a:pt x="3" y="6"/>
                    </a:lnTo>
                    <a:lnTo>
                      <a:pt x="3" y="6"/>
                    </a:lnTo>
                    <a:lnTo>
                      <a:pt x="0" y="9"/>
                    </a:lnTo>
                    <a:lnTo>
                      <a:pt x="6" y="12"/>
                    </a:lnTo>
                    <a:lnTo>
                      <a:pt x="6" y="12"/>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8" name="Freeform 255"/>
              <p:cNvSpPr>
                <a:spLocks/>
              </p:cNvSpPr>
              <p:nvPr/>
            </p:nvSpPr>
            <p:spPr bwMode="auto">
              <a:xfrm>
                <a:off x="1382" y="2713"/>
                <a:ext cx="6" cy="4"/>
              </a:xfrm>
              <a:custGeom>
                <a:avLst/>
                <a:gdLst/>
                <a:ahLst/>
                <a:cxnLst>
                  <a:cxn ang="0">
                    <a:pos x="6" y="4"/>
                  </a:cxn>
                  <a:cxn ang="0">
                    <a:pos x="6" y="4"/>
                  </a:cxn>
                  <a:cxn ang="0">
                    <a:pos x="6" y="4"/>
                  </a:cxn>
                  <a:cxn ang="0">
                    <a:pos x="0" y="0"/>
                  </a:cxn>
                  <a:cxn ang="0">
                    <a:pos x="0" y="4"/>
                  </a:cxn>
                  <a:cxn ang="0">
                    <a:pos x="6" y="4"/>
                  </a:cxn>
                </a:cxnLst>
                <a:rect l="0" t="0" r="r" b="b"/>
                <a:pathLst>
                  <a:path w="6" h="4">
                    <a:moveTo>
                      <a:pt x="6" y="4"/>
                    </a:moveTo>
                    <a:lnTo>
                      <a:pt x="6" y="4"/>
                    </a:lnTo>
                    <a:lnTo>
                      <a:pt x="6" y="4"/>
                    </a:lnTo>
                    <a:lnTo>
                      <a:pt x="0" y="0"/>
                    </a:lnTo>
                    <a:lnTo>
                      <a:pt x="0" y="4"/>
                    </a:lnTo>
                    <a:lnTo>
                      <a:pt x="6" y="4"/>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256"/>
              <p:cNvSpPr>
                <a:spLocks/>
              </p:cNvSpPr>
              <p:nvPr/>
            </p:nvSpPr>
            <p:spPr bwMode="auto">
              <a:xfrm>
                <a:off x="1360" y="2707"/>
                <a:ext cx="22" cy="16"/>
              </a:xfrm>
              <a:custGeom>
                <a:avLst/>
                <a:gdLst/>
                <a:ahLst/>
                <a:cxnLst>
                  <a:cxn ang="0">
                    <a:pos x="22" y="10"/>
                  </a:cxn>
                  <a:cxn ang="0">
                    <a:pos x="22" y="6"/>
                  </a:cxn>
                  <a:cxn ang="0">
                    <a:pos x="22" y="6"/>
                  </a:cxn>
                  <a:cxn ang="0">
                    <a:pos x="22" y="6"/>
                  </a:cxn>
                  <a:cxn ang="0">
                    <a:pos x="0" y="0"/>
                  </a:cxn>
                  <a:cxn ang="0">
                    <a:pos x="3" y="16"/>
                  </a:cxn>
                  <a:cxn ang="0">
                    <a:pos x="22" y="10"/>
                  </a:cxn>
                </a:cxnLst>
                <a:rect l="0" t="0" r="r" b="b"/>
                <a:pathLst>
                  <a:path w="22" h="16">
                    <a:moveTo>
                      <a:pt x="22" y="10"/>
                    </a:moveTo>
                    <a:lnTo>
                      <a:pt x="22" y="6"/>
                    </a:lnTo>
                    <a:lnTo>
                      <a:pt x="22" y="6"/>
                    </a:lnTo>
                    <a:lnTo>
                      <a:pt x="22" y="6"/>
                    </a:lnTo>
                    <a:lnTo>
                      <a:pt x="0" y="0"/>
                    </a:lnTo>
                    <a:lnTo>
                      <a:pt x="3" y="16"/>
                    </a:lnTo>
                    <a:lnTo>
                      <a:pt x="22" y="1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0" name="Freeform 257"/>
              <p:cNvSpPr>
                <a:spLocks/>
              </p:cNvSpPr>
              <p:nvPr/>
            </p:nvSpPr>
            <p:spPr bwMode="auto">
              <a:xfrm>
                <a:off x="1337" y="2701"/>
                <a:ext cx="26" cy="25"/>
              </a:xfrm>
              <a:custGeom>
                <a:avLst/>
                <a:gdLst/>
                <a:ahLst/>
                <a:cxnLst>
                  <a:cxn ang="0">
                    <a:pos x="4" y="25"/>
                  </a:cxn>
                  <a:cxn ang="0">
                    <a:pos x="26" y="22"/>
                  </a:cxn>
                  <a:cxn ang="0">
                    <a:pos x="23" y="6"/>
                  </a:cxn>
                  <a:cxn ang="0">
                    <a:pos x="0" y="0"/>
                  </a:cxn>
                  <a:cxn ang="0">
                    <a:pos x="4" y="25"/>
                  </a:cxn>
                  <a:cxn ang="0">
                    <a:pos x="4" y="25"/>
                  </a:cxn>
                  <a:cxn ang="0">
                    <a:pos x="4" y="25"/>
                  </a:cxn>
                  <a:cxn ang="0">
                    <a:pos x="4" y="25"/>
                  </a:cxn>
                </a:cxnLst>
                <a:rect l="0" t="0" r="r" b="b"/>
                <a:pathLst>
                  <a:path w="26" h="25">
                    <a:moveTo>
                      <a:pt x="4" y="25"/>
                    </a:moveTo>
                    <a:lnTo>
                      <a:pt x="26" y="22"/>
                    </a:lnTo>
                    <a:lnTo>
                      <a:pt x="23" y="6"/>
                    </a:lnTo>
                    <a:lnTo>
                      <a:pt x="0" y="0"/>
                    </a:lnTo>
                    <a:lnTo>
                      <a:pt x="4" y="25"/>
                    </a:lnTo>
                    <a:lnTo>
                      <a:pt x="4" y="25"/>
                    </a:lnTo>
                    <a:lnTo>
                      <a:pt x="4" y="25"/>
                    </a:lnTo>
                    <a:lnTo>
                      <a:pt x="4" y="25"/>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1" name="Freeform 258"/>
              <p:cNvSpPr>
                <a:spLocks/>
              </p:cNvSpPr>
              <p:nvPr/>
            </p:nvSpPr>
            <p:spPr bwMode="auto">
              <a:xfrm>
                <a:off x="1315" y="2694"/>
                <a:ext cx="26" cy="32"/>
              </a:xfrm>
              <a:custGeom>
                <a:avLst/>
                <a:gdLst/>
                <a:ahLst/>
                <a:cxnLst>
                  <a:cxn ang="0">
                    <a:pos x="3" y="26"/>
                  </a:cxn>
                  <a:cxn ang="0">
                    <a:pos x="10" y="29"/>
                  </a:cxn>
                  <a:cxn ang="0">
                    <a:pos x="10" y="29"/>
                  </a:cxn>
                  <a:cxn ang="0">
                    <a:pos x="26" y="32"/>
                  </a:cxn>
                  <a:cxn ang="0">
                    <a:pos x="22" y="7"/>
                  </a:cxn>
                  <a:cxn ang="0">
                    <a:pos x="19" y="4"/>
                  </a:cxn>
                  <a:cxn ang="0">
                    <a:pos x="19" y="4"/>
                  </a:cxn>
                  <a:cxn ang="0">
                    <a:pos x="0" y="0"/>
                  </a:cxn>
                  <a:cxn ang="0">
                    <a:pos x="3" y="26"/>
                  </a:cxn>
                </a:cxnLst>
                <a:rect l="0" t="0" r="r" b="b"/>
                <a:pathLst>
                  <a:path w="26" h="32">
                    <a:moveTo>
                      <a:pt x="3" y="26"/>
                    </a:moveTo>
                    <a:lnTo>
                      <a:pt x="10" y="29"/>
                    </a:lnTo>
                    <a:lnTo>
                      <a:pt x="10" y="29"/>
                    </a:lnTo>
                    <a:lnTo>
                      <a:pt x="26" y="32"/>
                    </a:lnTo>
                    <a:lnTo>
                      <a:pt x="22" y="7"/>
                    </a:lnTo>
                    <a:lnTo>
                      <a:pt x="19" y="4"/>
                    </a:lnTo>
                    <a:lnTo>
                      <a:pt x="19" y="4"/>
                    </a:lnTo>
                    <a:lnTo>
                      <a:pt x="0" y="0"/>
                    </a:lnTo>
                    <a:lnTo>
                      <a:pt x="3" y="2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2" name="Freeform 259"/>
              <p:cNvSpPr>
                <a:spLocks/>
              </p:cNvSpPr>
              <p:nvPr/>
            </p:nvSpPr>
            <p:spPr bwMode="auto">
              <a:xfrm>
                <a:off x="1293" y="2694"/>
                <a:ext cx="25" cy="26"/>
              </a:xfrm>
              <a:custGeom>
                <a:avLst/>
                <a:gdLst/>
                <a:ahLst/>
                <a:cxnLst>
                  <a:cxn ang="0">
                    <a:pos x="22" y="0"/>
                  </a:cxn>
                  <a:cxn ang="0">
                    <a:pos x="22" y="0"/>
                  </a:cxn>
                  <a:cxn ang="0">
                    <a:pos x="22" y="0"/>
                  </a:cxn>
                  <a:cxn ang="0">
                    <a:pos x="0" y="4"/>
                  </a:cxn>
                  <a:cxn ang="0">
                    <a:pos x="0" y="19"/>
                  </a:cxn>
                  <a:cxn ang="0">
                    <a:pos x="25" y="26"/>
                  </a:cxn>
                  <a:cxn ang="0">
                    <a:pos x="22" y="0"/>
                  </a:cxn>
                </a:cxnLst>
                <a:rect l="0" t="0" r="r" b="b"/>
                <a:pathLst>
                  <a:path w="25" h="26">
                    <a:moveTo>
                      <a:pt x="22" y="0"/>
                    </a:moveTo>
                    <a:lnTo>
                      <a:pt x="22" y="0"/>
                    </a:lnTo>
                    <a:lnTo>
                      <a:pt x="22" y="0"/>
                    </a:lnTo>
                    <a:lnTo>
                      <a:pt x="0" y="4"/>
                    </a:lnTo>
                    <a:lnTo>
                      <a:pt x="0" y="19"/>
                    </a:lnTo>
                    <a:lnTo>
                      <a:pt x="25" y="26"/>
                    </a:lnTo>
                    <a:lnTo>
                      <a:pt x="22"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260"/>
              <p:cNvSpPr>
                <a:spLocks/>
              </p:cNvSpPr>
              <p:nvPr/>
            </p:nvSpPr>
            <p:spPr bwMode="auto">
              <a:xfrm>
                <a:off x="1271" y="2698"/>
                <a:ext cx="22" cy="15"/>
              </a:xfrm>
              <a:custGeom>
                <a:avLst/>
                <a:gdLst/>
                <a:ahLst/>
                <a:cxnLst>
                  <a:cxn ang="0">
                    <a:pos x="22" y="0"/>
                  </a:cxn>
                  <a:cxn ang="0">
                    <a:pos x="0" y="6"/>
                  </a:cxn>
                  <a:cxn ang="0">
                    <a:pos x="0" y="9"/>
                  </a:cxn>
                  <a:cxn ang="0">
                    <a:pos x="0" y="9"/>
                  </a:cxn>
                  <a:cxn ang="0">
                    <a:pos x="3" y="9"/>
                  </a:cxn>
                  <a:cxn ang="0">
                    <a:pos x="22" y="15"/>
                  </a:cxn>
                  <a:cxn ang="0">
                    <a:pos x="22" y="0"/>
                  </a:cxn>
                </a:cxnLst>
                <a:rect l="0" t="0" r="r" b="b"/>
                <a:pathLst>
                  <a:path w="22" h="15">
                    <a:moveTo>
                      <a:pt x="22" y="0"/>
                    </a:moveTo>
                    <a:lnTo>
                      <a:pt x="0" y="6"/>
                    </a:lnTo>
                    <a:lnTo>
                      <a:pt x="0" y="9"/>
                    </a:lnTo>
                    <a:lnTo>
                      <a:pt x="0" y="9"/>
                    </a:lnTo>
                    <a:lnTo>
                      <a:pt x="3" y="9"/>
                    </a:lnTo>
                    <a:lnTo>
                      <a:pt x="22" y="15"/>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261"/>
              <p:cNvSpPr>
                <a:spLocks/>
              </p:cNvSpPr>
              <p:nvPr/>
            </p:nvSpPr>
            <p:spPr bwMode="auto">
              <a:xfrm>
                <a:off x="1268" y="2704"/>
                <a:ext cx="3" cy="3"/>
              </a:xfrm>
              <a:custGeom>
                <a:avLst/>
                <a:gdLst/>
                <a:ahLst/>
                <a:cxnLst>
                  <a:cxn ang="0">
                    <a:pos x="3" y="0"/>
                  </a:cxn>
                  <a:cxn ang="0">
                    <a:pos x="3" y="0"/>
                  </a:cxn>
                  <a:cxn ang="0">
                    <a:pos x="3" y="0"/>
                  </a:cxn>
                  <a:cxn ang="0">
                    <a:pos x="0" y="0"/>
                  </a:cxn>
                  <a:cxn ang="0">
                    <a:pos x="3" y="3"/>
                  </a:cxn>
                  <a:cxn ang="0">
                    <a:pos x="3" y="0"/>
                  </a:cxn>
                </a:cxnLst>
                <a:rect l="0" t="0" r="r" b="b"/>
                <a:pathLst>
                  <a:path w="3" h="3">
                    <a:moveTo>
                      <a:pt x="3" y="0"/>
                    </a:moveTo>
                    <a:lnTo>
                      <a:pt x="3" y="0"/>
                    </a:lnTo>
                    <a:lnTo>
                      <a:pt x="3" y="0"/>
                    </a:lnTo>
                    <a:lnTo>
                      <a:pt x="0" y="0"/>
                    </a:lnTo>
                    <a:lnTo>
                      <a:pt x="3" y="3"/>
                    </a:lnTo>
                    <a:lnTo>
                      <a:pt x="3"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5" name="Freeform 262"/>
              <p:cNvSpPr>
                <a:spLocks/>
              </p:cNvSpPr>
              <p:nvPr/>
            </p:nvSpPr>
            <p:spPr bwMode="auto">
              <a:xfrm>
                <a:off x="1318" y="2723"/>
                <a:ext cx="7" cy="6"/>
              </a:xfrm>
              <a:custGeom>
                <a:avLst/>
                <a:gdLst/>
                <a:ahLst/>
                <a:cxnLst>
                  <a:cxn ang="0">
                    <a:pos x="0" y="6"/>
                  </a:cxn>
                  <a:cxn ang="0">
                    <a:pos x="4" y="6"/>
                  </a:cxn>
                  <a:cxn ang="0">
                    <a:pos x="4" y="6"/>
                  </a:cxn>
                  <a:cxn ang="0">
                    <a:pos x="7" y="6"/>
                  </a:cxn>
                  <a:cxn ang="0">
                    <a:pos x="7" y="3"/>
                  </a:cxn>
                  <a:cxn ang="0">
                    <a:pos x="0" y="0"/>
                  </a:cxn>
                  <a:cxn ang="0">
                    <a:pos x="0" y="6"/>
                  </a:cxn>
                </a:cxnLst>
                <a:rect l="0" t="0" r="r" b="b"/>
                <a:pathLst>
                  <a:path w="7" h="6">
                    <a:moveTo>
                      <a:pt x="0" y="6"/>
                    </a:moveTo>
                    <a:lnTo>
                      <a:pt x="4" y="6"/>
                    </a:lnTo>
                    <a:lnTo>
                      <a:pt x="4" y="6"/>
                    </a:lnTo>
                    <a:lnTo>
                      <a:pt x="7" y="6"/>
                    </a:lnTo>
                    <a:lnTo>
                      <a:pt x="7" y="3"/>
                    </a:lnTo>
                    <a:lnTo>
                      <a:pt x="0" y="0"/>
                    </a:lnTo>
                    <a:lnTo>
                      <a:pt x="0"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6" name="Freeform 263"/>
              <p:cNvSpPr>
                <a:spLocks/>
              </p:cNvSpPr>
              <p:nvPr/>
            </p:nvSpPr>
            <p:spPr bwMode="auto">
              <a:xfrm>
                <a:off x="1293" y="2717"/>
                <a:ext cx="25" cy="15"/>
              </a:xfrm>
              <a:custGeom>
                <a:avLst/>
                <a:gdLst/>
                <a:ahLst/>
                <a:cxnLst>
                  <a:cxn ang="0">
                    <a:pos x="3" y="15"/>
                  </a:cxn>
                  <a:cxn ang="0">
                    <a:pos x="25" y="12"/>
                  </a:cxn>
                  <a:cxn ang="0">
                    <a:pos x="25" y="6"/>
                  </a:cxn>
                  <a:cxn ang="0">
                    <a:pos x="25" y="6"/>
                  </a:cxn>
                  <a:cxn ang="0">
                    <a:pos x="25" y="6"/>
                  </a:cxn>
                  <a:cxn ang="0">
                    <a:pos x="0" y="0"/>
                  </a:cxn>
                  <a:cxn ang="0">
                    <a:pos x="3" y="15"/>
                  </a:cxn>
                </a:cxnLst>
                <a:rect l="0" t="0" r="r" b="b"/>
                <a:pathLst>
                  <a:path w="25" h="15">
                    <a:moveTo>
                      <a:pt x="3" y="15"/>
                    </a:moveTo>
                    <a:lnTo>
                      <a:pt x="25" y="12"/>
                    </a:lnTo>
                    <a:lnTo>
                      <a:pt x="25" y="6"/>
                    </a:lnTo>
                    <a:lnTo>
                      <a:pt x="25" y="6"/>
                    </a:lnTo>
                    <a:lnTo>
                      <a:pt x="25" y="6"/>
                    </a:lnTo>
                    <a:lnTo>
                      <a:pt x="0" y="0"/>
                    </a:lnTo>
                    <a:lnTo>
                      <a:pt x="3" y="15"/>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7" name="Freeform 264"/>
              <p:cNvSpPr>
                <a:spLocks/>
              </p:cNvSpPr>
              <p:nvPr/>
            </p:nvSpPr>
            <p:spPr bwMode="auto">
              <a:xfrm>
                <a:off x="1271" y="2710"/>
                <a:ext cx="25" cy="22"/>
              </a:xfrm>
              <a:custGeom>
                <a:avLst/>
                <a:gdLst/>
                <a:ahLst/>
                <a:cxnLst>
                  <a:cxn ang="0">
                    <a:pos x="3" y="19"/>
                  </a:cxn>
                  <a:cxn ang="0">
                    <a:pos x="3" y="22"/>
                  </a:cxn>
                  <a:cxn ang="0">
                    <a:pos x="3" y="22"/>
                  </a:cxn>
                  <a:cxn ang="0">
                    <a:pos x="22" y="22"/>
                  </a:cxn>
                  <a:cxn ang="0">
                    <a:pos x="25" y="22"/>
                  </a:cxn>
                  <a:cxn ang="0">
                    <a:pos x="22" y="7"/>
                  </a:cxn>
                  <a:cxn ang="0">
                    <a:pos x="0" y="0"/>
                  </a:cxn>
                  <a:cxn ang="0">
                    <a:pos x="3" y="19"/>
                  </a:cxn>
                </a:cxnLst>
                <a:rect l="0" t="0" r="r" b="b"/>
                <a:pathLst>
                  <a:path w="25" h="22">
                    <a:moveTo>
                      <a:pt x="3" y="19"/>
                    </a:moveTo>
                    <a:lnTo>
                      <a:pt x="3" y="22"/>
                    </a:lnTo>
                    <a:lnTo>
                      <a:pt x="3" y="22"/>
                    </a:lnTo>
                    <a:lnTo>
                      <a:pt x="22" y="22"/>
                    </a:lnTo>
                    <a:lnTo>
                      <a:pt x="25" y="22"/>
                    </a:lnTo>
                    <a:lnTo>
                      <a:pt x="22" y="7"/>
                    </a:lnTo>
                    <a:lnTo>
                      <a:pt x="0" y="0"/>
                    </a:lnTo>
                    <a:lnTo>
                      <a:pt x="3" y="19"/>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8" name="Freeform 265"/>
              <p:cNvSpPr>
                <a:spLocks/>
              </p:cNvSpPr>
              <p:nvPr/>
            </p:nvSpPr>
            <p:spPr bwMode="auto">
              <a:xfrm>
                <a:off x="1249" y="2707"/>
                <a:ext cx="25" cy="22"/>
              </a:xfrm>
              <a:custGeom>
                <a:avLst/>
                <a:gdLst/>
                <a:ahLst/>
                <a:cxnLst>
                  <a:cxn ang="0">
                    <a:pos x="3" y="16"/>
                  </a:cxn>
                  <a:cxn ang="0">
                    <a:pos x="25" y="22"/>
                  </a:cxn>
                  <a:cxn ang="0">
                    <a:pos x="22" y="3"/>
                  </a:cxn>
                  <a:cxn ang="0">
                    <a:pos x="19" y="0"/>
                  </a:cxn>
                  <a:cxn ang="0">
                    <a:pos x="19" y="0"/>
                  </a:cxn>
                  <a:cxn ang="0">
                    <a:pos x="0" y="0"/>
                  </a:cxn>
                  <a:cxn ang="0">
                    <a:pos x="0" y="0"/>
                  </a:cxn>
                  <a:cxn ang="0">
                    <a:pos x="3" y="16"/>
                  </a:cxn>
                </a:cxnLst>
                <a:rect l="0" t="0" r="r" b="b"/>
                <a:pathLst>
                  <a:path w="25" h="22">
                    <a:moveTo>
                      <a:pt x="3" y="16"/>
                    </a:moveTo>
                    <a:lnTo>
                      <a:pt x="25" y="22"/>
                    </a:lnTo>
                    <a:lnTo>
                      <a:pt x="22" y="3"/>
                    </a:lnTo>
                    <a:lnTo>
                      <a:pt x="19" y="0"/>
                    </a:lnTo>
                    <a:lnTo>
                      <a:pt x="19" y="0"/>
                    </a:lnTo>
                    <a:lnTo>
                      <a:pt x="0" y="0"/>
                    </a:lnTo>
                    <a:lnTo>
                      <a:pt x="0" y="0"/>
                    </a:lnTo>
                    <a:lnTo>
                      <a:pt x="3"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266"/>
              <p:cNvSpPr>
                <a:spLocks/>
              </p:cNvSpPr>
              <p:nvPr/>
            </p:nvSpPr>
            <p:spPr bwMode="auto">
              <a:xfrm>
                <a:off x="1227" y="2707"/>
                <a:ext cx="25" cy="16"/>
              </a:xfrm>
              <a:custGeom>
                <a:avLst/>
                <a:gdLst/>
                <a:ahLst/>
                <a:cxnLst>
                  <a:cxn ang="0">
                    <a:pos x="0" y="3"/>
                  </a:cxn>
                  <a:cxn ang="0">
                    <a:pos x="0" y="10"/>
                  </a:cxn>
                  <a:cxn ang="0">
                    <a:pos x="25" y="16"/>
                  </a:cxn>
                  <a:cxn ang="0">
                    <a:pos x="22" y="0"/>
                  </a:cxn>
                  <a:cxn ang="0">
                    <a:pos x="0" y="3"/>
                  </a:cxn>
                </a:cxnLst>
                <a:rect l="0" t="0" r="r" b="b"/>
                <a:pathLst>
                  <a:path w="25" h="16">
                    <a:moveTo>
                      <a:pt x="0" y="3"/>
                    </a:moveTo>
                    <a:lnTo>
                      <a:pt x="0" y="10"/>
                    </a:lnTo>
                    <a:lnTo>
                      <a:pt x="25" y="16"/>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0" name="Freeform 267"/>
              <p:cNvSpPr>
                <a:spLocks/>
              </p:cNvSpPr>
              <p:nvPr/>
            </p:nvSpPr>
            <p:spPr bwMode="auto">
              <a:xfrm>
                <a:off x="1220" y="2710"/>
                <a:ext cx="7" cy="7"/>
              </a:xfrm>
              <a:custGeom>
                <a:avLst/>
                <a:gdLst/>
                <a:ahLst/>
                <a:cxnLst>
                  <a:cxn ang="0">
                    <a:pos x="7" y="0"/>
                  </a:cxn>
                  <a:cxn ang="0">
                    <a:pos x="0" y="0"/>
                  </a:cxn>
                  <a:cxn ang="0">
                    <a:pos x="0" y="0"/>
                  </a:cxn>
                  <a:cxn ang="0">
                    <a:pos x="0" y="3"/>
                  </a:cxn>
                  <a:cxn ang="0">
                    <a:pos x="7" y="7"/>
                  </a:cxn>
                  <a:cxn ang="0">
                    <a:pos x="7" y="7"/>
                  </a:cxn>
                  <a:cxn ang="0">
                    <a:pos x="7" y="0"/>
                  </a:cxn>
                </a:cxnLst>
                <a:rect l="0" t="0" r="r" b="b"/>
                <a:pathLst>
                  <a:path w="7" h="7">
                    <a:moveTo>
                      <a:pt x="7" y="0"/>
                    </a:moveTo>
                    <a:lnTo>
                      <a:pt x="0" y="0"/>
                    </a:lnTo>
                    <a:lnTo>
                      <a:pt x="0" y="0"/>
                    </a:lnTo>
                    <a:lnTo>
                      <a:pt x="0" y="3"/>
                    </a:lnTo>
                    <a:lnTo>
                      <a:pt x="7" y="7"/>
                    </a:lnTo>
                    <a:lnTo>
                      <a:pt x="7" y="7"/>
                    </a:lnTo>
                    <a:lnTo>
                      <a:pt x="7"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1" name="Freeform 268"/>
              <p:cNvSpPr>
                <a:spLocks/>
              </p:cNvSpPr>
              <p:nvPr/>
            </p:nvSpPr>
            <p:spPr bwMode="auto">
              <a:xfrm>
                <a:off x="1252" y="2726"/>
                <a:ext cx="22" cy="16"/>
              </a:xfrm>
              <a:custGeom>
                <a:avLst/>
                <a:gdLst/>
                <a:ahLst/>
                <a:cxnLst>
                  <a:cxn ang="0">
                    <a:pos x="0" y="16"/>
                  </a:cxn>
                  <a:cxn ang="0">
                    <a:pos x="19" y="13"/>
                  </a:cxn>
                  <a:cxn ang="0">
                    <a:pos x="19" y="13"/>
                  </a:cxn>
                  <a:cxn ang="0">
                    <a:pos x="22" y="10"/>
                  </a:cxn>
                  <a:cxn ang="0">
                    <a:pos x="22" y="10"/>
                  </a:cxn>
                  <a:cxn ang="0">
                    <a:pos x="16" y="6"/>
                  </a:cxn>
                  <a:cxn ang="0">
                    <a:pos x="0" y="0"/>
                  </a:cxn>
                  <a:cxn ang="0">
                    <a:pos x="0" y="16"/>
                  </a:cxn>
                </a:cxnLst>
                <a:rect l="0" t="0" r="r" b="b"/>
                <a:pathLst>
                  <a:path w="22" h="16">
                    <a:moveTo>
                      <a:pt x="0" y="16"/>
                    </a:moveTo>
                    <a:lnTo>
                      <a:pt x="19" y="13"/>
                    </a:lnTo>
                    <a:lnTo>
                      <a:pt x="19" y="13"/>
                    </a:lnTo>
                    <a:lnTo>
                      <a:pt x="22" y="10"/>
                    </a:lnTo>
                    <a:lnTo>
                      <a:pt x="22" y="10"/>
                    </a:lnTo>
                    <a:lnTo>
                      <a:pt x="16" y="6"/>
                    </a:lnTo>
                    <a:lnTo>
                      <a:pt x="0" y="0"/>
                    </a:lnTo>
                    <a:lnTo>
                      <a:pt x="0" y="1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2" name="Freeform 269"/>
              <p:cNvSpPr>
                <a:spLocks/>
              </p:cNvSpPr>
              <p:nvPr/>
            </p:nvSpPr>
            <p:spPr bwMode="auto">
              <a:xfrm>
                <a:off x="1230" y="2720"/>
                <a:ext cx="22" cy="22"/>
              </a:xfrm>
              <a:custGeom>
                <a:avLst/>
                <a:gdLst/>
                <a:ahLst/>
                <a:cxnLst>
                  <a:cxn ang="0">
                    <a:pos x="0" y="22"/>
                  </a:cxn>
                  <a:cxn ang="0">
                    <a:pos x="0" y="22"/>
                  </a:cxn>
                  <a:cxn ang="0">
                    <a:pos x="12" y="22"/>
                  </a:cxn>
                  <a:cxn ang="0">
                    <a:pos x="22" y="22"/>
                  </a:cxn>
                  <a:cxn ang="0">
                    <a:pos x="22" y="6"/>
                  </a:cxn>
                  <a:cxn ang="0">
                    <a:pos x="0" y="0"/>
                  </a:cxn>
                  <a:cxn ang="0">
                    <a:pos x="0" y="22"/>
                  </a:cxn>
                </a:cxnLst>
                <a:rect l="0" t="0" r="r" b="b"/>
                <a:pathLst>
                  <a:path w="22" h="22">
                    <a:moveTo>
                      <a:pt x="0" y="22"/>
                    </a:moveTo>
                    <a:lnTo>
                      <a:pt x="0" y="22"/>
                    </a:lnTo>
                    <a:lnTo>
                      <a:pt x="12" y="22"/>
                    </a:lnTo>
                    <a:lnTo>
                      <a:pt x="22" y="22"/>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3" name="Freeform 270"/>
              <p:cNvSpPr>
                <a:spLocks/>
              </p:cNvSpPr>
              <p:nvPr/>
            </p:nvSpPr>
            <p:spPr bwMode="auto">
              <a:xfrm>
                <a:off x="1204" y="2713"/>
                <a:ext cx="26" cy="29"/>
              </a:xfrm>
              <a:custGeom>
                <a:avLst/>
                <a:gdLst/>
                <a:ahLst/>
                <a:cxnLst>
                  <a:cxn ang="0">
                    <a:pos x="4" y="23"/>
                  </a:cxn>
                  <a:cxn ang="0">
                    <a:pos x="19" y="26"/>
                  </a:cxn>
                  <a:cxn ang="0">
                    <a:pos x="19" y="26"/>
                  </a:cxn>
                  <a:cxn ang="0">
                    <a:pos x="26" y="29"/>
                  </a:cxn>
                  <a:cxn ang="0">
                    <a:pos x="26" y="7"/>
                  </a:cxn>
                  <a:cxn ang="0">
                    <a:pos x="13" y="4"/>
                  </a:cxn>
                  <a:cxn ang="0">
                    <a:pos x="13" y="4"/>
                  </a:cxn>
                  <a:cxn ang="0">
                    <a:pos x="0" y="0"/>
                  </a:cxn>
                  <a:cxn ang="0">
                    <a:pos x="4" y="23"/>
                  </a:cxn>
                </a:cxnLst>
                <a:rect l="0" t="0" r="r" b="b"/>
                <a:pathLst>
                  <a:path w="26" h="29">
                    <a:moveTo>
                      <a:pt x="4" y="23"/>
                    </a:moveTo>
                    <a:lnTo>
                      <a:pt x="19" y="26"/>
                    </a:lnTo>
                    <a:lnTo>
                      <a:pt x="19" y="26"/>
                    </a:lnTo>
                    <a:lnTo>
                      <a:pt x="26" y="29"/>
                    </a:lnTo>
                    <a:lnTo>
                      <a:pt x="26" y="7"/>
                    </a:lnTo>
                    <a:lnTo>
                      <a:pt x="13" y="4"/>
                    </a:lnTo>
                    <a:lnTo>
                      <a:pt x="13" y="4"/>
                    </a:lnTo>
                    <a:lnTo>
                      <a:pt x="0" y="0"/>
                    </a:lnTo>
                    <a:lnTo>
                      <a:pt x="4" y="23"/>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4" name="Freeform 271"/>
              <p:cNvSpPr>
                <a:spLocks/>
              </p:cNvSpPr>
              <p:nvPr/>
            </p:nvSpPr>
            <p:spPr bwMode="auto">
              <a:xfrm>
                <a:off x="1186" y="2713"/>
                <a:ext cx="22" cy="23"/>
              </a:xfrm>
              <a:custGeom>
                <a:avLst/>
                <a:gdLst/>
                <a:ahLst/>
                <a:cxnLst>
                  <a:cxn ang="0">
                    <a:pos x="0" y="16"/>
                  </a:cxn>
                  <a:cxn ang="0">
                    <a:pos x="22" y="23"/>
                  </a:cxn>
                  <a:cxn ang="0">
                    <a:pos x="18" y="0"/>
                  </a:cxn>
                  <a:cxn ang="0">
                    <a:pos x="18" y="0"/>
                  </a:cxn>
                  <a:cxn ang="0">
                    <a:pos x="12" y="0"/>
                  </a:cxn>
                  <a:cxn ang="0">
                    <a:pos x="0" y="4"/>
                  </a:cxn>
                  <a:cxn ang="0">
                    <a:pos x="0" y="16"/>
                  </a:cxn>
                </a:cxnLst>
                <a:rect l="0" t="0" r="r" b="b"/>
                <a:pathLst>
                  <a:path w="22" h="23">
                    <a:moveTo>
                      <a:pt x="0" y="16"/>
                    </a:moveTo>
                    <a:lnTo>
                      <a:pt x="22" y="23"/>
                    </a:lnTo>
                    <a:lnTo>
                      <a:pt x="18" y="0"/>
                    </a:lnTo>
                    <a:lnTo>
                      <a:pt x="18" y="0"/>
                    </a:lnTo>
                    <a:lnTo>
                      <a:pt x="12" y="0"/>
                    </a:lnTo>
                    <a:lnTo>
                      <a:pt x="0" y="4"/>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5" name="Freeform 272"/>
              <p:cNvSpPr>
                <a:spLocks/>
              </p:cNvSpPr>
              <p:nvPr/>
            </p:nvSpPr>
            <p:spPr bwMode="auto">
              <a:xfrm>
                <a:off x="1167" y="2717"/>
                <a:ext cx="19" cy="12"/>
              </a:xfrm>
              <a:custGeom>
                <a:avLst/>
                <a:gdLst/>
                <a:ahLst/>
                <a:cxnLst>
                  <a:cxn ang="0">
                    <a:pos x="19" y="12"/>
                  </a:cxn>
                  <a:cxn ang="0">
                    <a:pos x="19" y="0"/>
                  </a:cxn>
                  <a:cxn ang="0">
                    <a:pos x="3" y="3"/>
                  </a:cxn>
                  <a:cxn ang="0">
                    <a:pos x="3" y="3"/>
                  </a:cxn>
                  <a:cxn ang="0">
                    <a:pos x="0" y="3"/>
                  </a:cxn>
                  <a:cxn ang="0">
                    <a:pos x="0" y="6"/>
                  </a:cxn>
                  <a:cxn ang="0">
                    <a:pos x="6" y="6"/>
                  </a:cxn>
                  <a:cxn ang="0">
                    <a:pos x="19" y="12"/>
                  </a:cxn>
                </a:cxnLst>
                <a:rect l="0" t="0" r="r" b="b"/>
                <a:pathLst>
                  <a:path w="19" h="12">
                    <a:moveTo>
                      <a:pt x="19" y="12"/>
                    </a:moveTo>
                    <a:lnTo>
                      <a:pt x="19" y="0"/>
                    </a:lnTo>
                    <a:lnTo>
                      <a:pt x="3" y="3"/>
                    </a:lnTo>
                    <a:lnTo>
                      <a:pt x="3" y="3"/>
                    </a:lnTo>
                    <a:lnTo>
                      <a:pt x="0" y="3"/>
                    </a:lnTo>
                    <a:lnTo>
                      <a:pt x="0" y="6"/>
                    </a:lnTo>
                    <a:lnTo>
                      <a:pt x="6" y="6"/>
                    </a:lnTo>
                    <a:lnTo>
                      <a:pt x="19" y="1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6" name="Freeform 273"/>
              <p:cNvSpPr>
                <a:spLocks/>
              </p:cNvSpPr>
              <p:nvPr/>
            </p:nvSpPr>
            <p:spPr bwMode="auto">
              <a:xfrm>
                <a:off x="1208" y="2739"/>
                <a:ext cx="12" cy="9"/>
              </a:xfrm>
              <a:custGeom>
                <a:avLst/>
                <a:gdLst/>
                <a:ahLst/>
                <a:cxnLst>
                  <a:cxn ang="0">
                    <a:pos x="0" y="9"/>
                  </a:cxn>
                  <a:cxn ang="0">
                    <a:pos x="9" y="6"/>
                  </a:cxn>
                  <a:cxn ang="0">
                    <a:pos x="9" y="6"/>
                  </a:cxn>
                  <a:cxn ang="0">
                    <a:pos x="12" y="6"/>
                  </a:cxn>
                  <a:cxn ang="0">
                    <a:pos x="12" y="6"/>
                  </a:cxn>
                  <a:cxn ang="0">
                    <a:pos x="6" y="3"/>
                  </a:cxn>
                  <a:cxn ang="0">
                    <a:pos x="0" y="0"/>
                  </a:cxn>
                  <a:cxn ang="0">
                    <a:pos x="0" y="9"/>
                  </a:cxn>
                </a:cxnLst>
                <a:rect l="0" t="0" r="r" b="b"/>
                <a:pathLst>
                  <a:path w="12" h="9">
                    <a:moveTo>
                      <a:pt x="0" y="9"/>
                    </a:moveTo>
                    <a:lnTo>
                      <a:pt x="9" y="6"/>
                    </a:lnTo>
                    <a:lnTo>
                      <a:pt x="9" y="6"/>
                    </a:lnTo>
                    <a:lnTo>
                      <a:pt x="12" y="6"/>
                    </a:lnTo>
                    <a:lnTo>
                      <a:pt x="12" y="6"/>
                    </a:lnTo>
                    <a:lnTo>
                      <a:pt x="6" y="3"/>
                    </a:lnTo>
                    <a:lnTo>
                      <a:pt x="0" y="0"/>
                    </a:lnTo>
                    <a:lnTo>
                      <a:pt x="0" y="9"/>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7" name="Freeform 274"/>
              <p:cNvSpPr>
                <a:spLocks/>
              </p:cNvSpPr>
              <p:nvPr/>
            </p:nvSpPr>
            <p:spPr bwMode="auto">
              <a:xfrm>
                <a:off x="1186" y="2732"/>
                <a:ext cx="22" cy="19"/>
              </a:xfrm>
              <a:custGeom>
                <a:avLst/>
                <a:gdLst/>
                <a:ahLst/>
                <a:cxnLst>
                  <a:cxn ang="0">
                    <a:pos x="0" y="19"/>
                  </a:cxn>
                  <a:cxn ang="0">
                    <a:pos x="0" y="19"/>
                  </a:cxn>
                  <a:cxn ang="0">
                    <a:pos x="3" y="19"/>
                  </a:cxn>
                  <a:cxn ang="0">
                    <a:pos x="22" y="16"/>
                  </a:cxn>
                  <a:cxn ang="0">
                    <a:pos x="22" y="7"/>
                  </a:cxn>
                  <a:cxn ang="0">
                    <a:pos x="0" y="0"/>
                  </a:cxn>
                  <a:cxn ang="0">
                    <a:pos x="0" y="19"/>
                  </a:cxn>
                </a:cxnLst>
                <a:rect l="0" t="0" r="r" b="b"/>
                <a:pathLst>
                  <a:path w="22" h="19">
                    <a:moveTo>
                      <a:pt x="0" y="19"/>
                    </a:moveTo>
                    <a:lnTo>
                      <a:pt x="0" y="19"/>
                    </a:lnTo>
                    <a:lnTo>
                      <a:pt x="3" y="19"/>
                    </a:lnTo>
                    <a:lnTo>
                      <a:pt x="22" y="16"/>
                    </a:lnTo>
                    <a:lnTo>
                      <a:pt x="22" y="7"/>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8" name="Freeform 275"/>
              <p:cNvSpPr>
                <a:spLocks/>
              </p:cNvSpPr>
              <p:nvPr/>
            </p:nvSpPr>
            <p:spPr bwMode="auto">
              <a:xfrm>
                <a:off x="1163" y="2726"/>
                <a:ext cx="23" cy="25"/>
              </a:xfrm>
              <a:custGeom>
                <a:avLst/>
                <a:gdLst/>
                <a:ahLst/>
                <a:cxnLst>
                  <a:cxn ang="0">
                    <a:pos x="0" y="22"/>
                  </a:cxn>
                  <a:cxn ang="0">
                    <a:pos x="4" y="22"/>
                  </a:cxn>
                  <a:cxn ang="0">
                    <a:pos x="4" y="22"/>
                  </a:cxn>
                  <a:cxn ang="0">
                    <a:pos x="23" y="25"/>
                  </a:cxn>
                  <a:cxn ang="0">
                    <a:pos x="23" y="6"/>
                  </a:cxn>
                  <a:cxn ang="0">
                    <a:pos x="0" y="0"/>
                  </a:cxn>
                  <a:cxn ang="0">
                    <a:pos x="0" y="0"/>
                  </a:cxn>
                  <a:cxn ang="0">
                    <a:pos x="0" y="0"/>
                  </a:cxn>
                  <a:cxn ang="0">
                    <a:pos x="0" y="22"/>
                  </a:cxn>
                </a:cxnLst>
                <a:rect l="0" t="0" r="r" b="b"/>
                <a:pathLst>
                  <a:path w="23" h="25">
                    <a:moveTo>
                      <a:pt x="0" y="22"/>
                    </a:moveTo>
                    <a:lnTo>
                      <a:pt x="4" y="22"/>
                    </a:lnTo>
                    <a:lnTo>
                      <a:pt x="4" y="22"/>
                    </a:lnTo>
                    <a:lnTo>
                      <a:pt x="23" y="25"/>
                    </a:lnTo>
                    <a:lnTo>
                      <a:pt x="23" y="6"/>
                    </a:lnTo>
                    <a:lnTo>
                      <a:pt x="0" y="0"/>
                    </a:lnTo>
                    <a:lnTo>
                      <a:pt x="0" y="0"/>
                    </a:lnTo>
                    <a:lnTo>
                      <a:pt x="0" y="0"/>
                    </a:lnTo>
                    <a:lnTo>
                      <a:pt x="0" y="22"/>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39" name="Freeform 276"/>
              <p:cNvSpPr>
                <a:spLocks/>
              </p:cNvSpPr>
              <p:nvPr/>
            </p:nvSpPr>
            <p:spPr bwMode="auto">
              <a:xfrm>
                <a:off x="1141" y="2723"/>
                <a:ext cx="22" cy="25"/>
              </a:xfrm>
              <a:custGeom>
                <a:avLst/>
                <a:gdLst/>
                <a:ahLst/>
                <a:cxnLst>
                  <a:cxn ang="0">
                    <a:pos x="0" y="19"/>
                  </a:cxn>
                  <a:cxn ang="0">
                    <a:pos x="22" y="25"/>
                  </a:cxn>
                  <a:cxn ang="0">
                    <a:pos x="22" y="3"/>
                  </a:cxn>
                  <a:cxn ang="0">
                    <a:pos x="22" y="3"/>
                  </a:cxn>
                  <a:cxn ang="0">
                    <a:pos x="3" y="0"/>
                  </a:cxn>
                  <a:cxn ang="0">
                    <a:pos x="0" y="0"/>
                  </a:cxn>
                  <a:cxn ang="0">
                    <a:pos x="0" y="19"/>
                  </a:cxn>
                </a:cxnLst>
                <a:rect l="0" t="0" r="r" b="b"/>
                <a:pathLst>
                  <a:path w="22" h="25">
                    <a:moveTo>
                      <a:pt x="0" y="19"/>
                    </a:moveTo>
                    <a:lnTo>
                      <a:pt x="22" y="25"/>
                    </a:lnTo>
                    <a:lnTo>
                      <a:pt x="22" y="3"/>
                    </a:lnTo>
                    <a:lnTo>
                      <a:pt x="22" y="3"/>
                    </a:lnTo>
                    <a:lnTo>
                      <a:pt x="3" y="0"/>
                    </a:lnTo>
                    <a:lnTo>
                      <a:pt x="0" y="0"/>
                    </a:lnTo>
                    <a:lnTo>
                      <a:pt x="0" y="19"/>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0" name="Freeform 277"/>
              <p:cNvSpPr>
                <a:spLocks/>
              </p:cNvSpPr>
              <p:nvPr/>
            </p:nvSpPr>
            <p:spPr bwMode="auto">
              <a:xfrm>
                <a:off x="1119" y="2723"/>
                <a:ext cx="22" cy="19"/>
              </a:xfrm>
              <a:custGeom>
                <a:avLst/>
                <a:gdLst/>
                <a:ahLst/>
                <a:cxnLst>
                  <a:cxn ang="0">
                    <a:pos x="0" y="6"/>
                  </a:cxn>
                  <a:cxn ang="0">
                    <a:pos x="0" y="9"/>
                  </a:cxn>
                  <a:cxn ang="0">
                    <a:pos x="0" y="9"/>
                  </a:cxn>
                  <a:cxn ang="0">
                    <a:pos x="0" y="9"/>
                  </a:cxn>
                  <a:cxn ang="0">
                    <a:pos x="22" y="19"/>
                  </a:cxn>
                  <a:cxn ang="0">
                    <a:pos x="22" y="0"/>
                  </a:cxn>
                  <a:cxn ang="0">
                    <a:pos x="0" y="6"/>
                  </a:cxn>
                </a:cxnLst>
                <a:rect l="0" t="0" r="r" b="b"/>
                <a:pathLst>
                  <a:path w="22" h="19">
                    <a:moveTo>
                      <a:pt x="0" y="6"/>
                    </a:moveTo>
                    <a:lnTo>
                      <a:pt x="0" y="9"/>
                    </a:lnTo>
                    <a:lnTo>
                      <a:pt x="0" y="9"/>
                    </a:lnTo>
                    <a:lnTo>
                      <a:pt x="0" y="9"/>
                    </a:lnTo>
                    <a:lnTo>
                      <a:pt x="22" y="19"/>
                    </a:lnTo>
                    <a:lnTo>
                      <a:pt x="22" y="0"/>
                    </a:lnTo>
                    <a:lnTo>
                      <a:pt x="0"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278"/>
              <p:cNvSpPr>
                <a:spLocks/>
              </p:cNvSpPr>
              <p:nvPr/>
            </p:nvSpPr>
            <p:spPr bwMode="auto">
              <a:xfrm>
                <a:off x="1113" y="2729"/>
                <a:ext cx="6" cy="3"/>
              </a:xfrm>
              <a:custGeom>
                <a:avLst/>
                <a:gdLst/>
                <a:ahLst/>
                <a:cxnLst>
                  <a:cxn ang="0">
                    <a:pos x="6" y="0"/>
                  </a:cxn>
                  <a:cxn ang="0">
                    <a:pos x="0" y="0"/>
                  </a:cxn>
                  <a:cxn ang="0">
                    <a:pos x="0" y="0"/>
                  </a:cxn>
                  <a:cxn ang="0">
                    <a:pos x="0" y="0"/>
                  </a:cxn>
                  <a:cxn ang="0">
                    <a:pos x="6" y="3"/>
                  </a:cxn>
                  <a:cxn ang="0">
                    <a:pos x="6" y="0"/>
                  </a:cxn>
                </a:cxnLst>
                <a:rect l="0" t="0" r="r" b="b"/>
                <a:pathLst>
                  <a:path w="6" h="3">
                    <a:moveTo>
                      <a:pt x="6" y="0"/>
                    </a:moveTo>
                    <a:lnTo>
                      <a:pt x="0" y="0"/>
                    </a:lnTo>
                    <a:lnTo>
                      <a:pt x="0" y="0"/>
                    </a:lnTo>
                    <a:lnTo>
                      <a:pt x="0" y="0"/>
                    </a:lnTo>
                    <a:lnTo>
                      <a:pt x="6" y="3"/>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279"/>
              <p:cNvSpPr>
                <a:spLocks/>
              </p:cNvSpPr>
              <p:nvPr/>
            </p:nvSpPr>
            <p:spPr bwMode="auto">
              <a:xfrm>
                <a:off x="1163" y="2751"/>
                <a:ext cx="4" cy="7"/>
              </a:xfrm>
              <a:custGeom>
                <a:avLst/>
                <a:gdLst/>
                <a:ahLst/>
                <a:cxnLst>
                  <a:cxn ang="0">
                    <a:pos x="0" y="7"/>
                  </a:cxn>
                  <a:cxn ang="0">
                    <a:pos x="0" y="4"/>
                  </a:cxn>
                  <a:cxn ang="0">
                    <a:pos x="0" y="4"/>
                  </a:cxn>
                  <a:cxn ang="0">
                    <a:pos x="4" y="4"/>
                  </a:cxn>
                  <a:cxn ang="0">
                    <a:pos x="0" y="0"/>
                  </a:cxn>
                  <a:cxn ang="0">
                    <a:pos x="0" y="7"/>
                  </a:cxn>
                </a:cxnLst>
                <a:rect l="0" t="0" r="r" b="b"/>
                <a:pathLst>
                  <a:path w="4" h="7">
                    <a:moveTo>
                      <a:pt x="0" y="7"/>
                    </a:moveTo>
                    <a:lnTo>
                      <a:pt x="0" y="4"/>
                    </a:lnTo>
                    <a:lnTo>
                      <a:pt x="0" y="4"/>
                    </a:lnTo>
                    <a:lnTo>
                      <a:pt x="4" y="4"/>
                    </a:lnTo>
                    <a:lnTo>
                      <a:pt x="0" y="0"/>
                    </a:lnTo>
                    <a:lnTo>
                      <a:pt x="0" y="7"/>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280"/>
              <p:cNvSpPr>
                <a:spLocks/>
              </p:cNvSpPr>
              <p:nvPr/>
            </p:nvSpPr>
            <p:spPr bwMode="auto">
              <a:xfrm>
                <a:off x="1141" y="2745"/>
                <a:ext cx="22" cy="16"/>
              </a:xfrm>
              <a:custGeom>
                <a:avLst/>
                <a:gdLst/>
                <a:ahLst/>
                <a:cxnLst>
                  <a:cxn ang="0">
                    <a:pos x="0" y="16"/>
                  </a:cxn>
                  <a:cxn ang="0">
                    <a:pos x="22" y="13"/>
                  </a:cxn>
                  <a:cxn ang="0">
                    <a:pos x="22" y="6"/>
                  </a:cxn>
                  <a:cxn ang="0">
                    <a:pos x="22" y="6"/>
                  </a:cxn>
                  <a:cxn ang="0">
                    <a:pos x="19" y="6"/>
                  </a:cxn>
                  <a:cxn ang="0">
                    <a:pos x="0" y="0"/>
                  </a:cxn>
                  <a:cxn ang="0">
                    <a:pos x="0" y="16"/>
                  </a:cxn>
                </a:cxnLst>
                <a:rect l="0" t="0" r="r" b="b"/>
                <a:pathLst>
                  <a:path w="22" h="16">
                    <a:moveTo>
                      <a:pt x="0" y="16"/>
                    </a:moveTo>
                    <a:lnTo>
                      <a:pt x="22" y="13"/>
                    </a:lnTo>
                    <a:lnTo>
                      <a:pt x="22" y="6"/>
                    </a:lnTo>
                    <a:lnTo>
                      <a:pt x="22" y="6"/>
                    </a:lnTo>
                    <a:lnTo>
                      <a:pt x="19" y="6"/>
                    </a:lnTo>
                    <a:lnTo>
                      <a:pt x="0" y="0"/>
                    </a:lnTo>
                    <a:lnTo>
                      <a:pt x="0" y="1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4" name="Freeform 281"/>
              <p:cNvSpPr>
                <a:spLocks/>
              </p:cNvSpPr>
              <p:nvPr/>
            </p:nvSpPr>
            <p:spPr bwMode="auto">
              <a:xfrm>
                <a:off x="1119" y="2739"/>
                <a:ext cx="22" cy="22"/>
              </a:xfrm>
              <a:custGeom>
                <a:avLst/>
                <a:gdLst/>
                <a:ahLst/>
                <a:cxnLst>
                  <a:cxn ang="0">
                    <a:pos x="0" y="22"/>
                  </a:cxn>
                  <a:cxn ang="0">
                    <a:pos x="0" y="22"/>
                  </a:cxn>
                  <a:cxn ang="0">
                    <a:pos x="13" y="22"/>
                  </a:cxn>
                  <a:cxn ang="0">
                    <a:pos x="22" y="22"/>
                  </a:cxn>
                  <a:cxn ang="0">
                    <a:pos x="22" y="6"/>
                  </a:cxn>
                  <a:cxn ang="0">
                    <a:pos x="0" y="0"/>
                  </a:cxn>
                  <a:cxn ang="0">
                    <a:pos x="0" y="22"/>
                  </a:cxn>
                </a:cxnLst>
                <a:rect l="0" t="0" r="r" b="b"/>
                <a:pathLst>
                  <a:path w="22" h="22">
                    <a:moveTo>
                      <a:pt x="0" y="22"/>
                    </a:moveTo>
                    <a:lnTo>
                      <a:pt x="0" y="22"/>
                    </a:lnTo>
                    <a:lnTo>
                      <a:pt x="13" y="22"/>
                    </a:lnTo>
                    <a:lnTo>
                      <a:pt x="22" y="22"/>
                    </a:lnTo>
                    <a:lnTo>
                      <a:pt x="22" y="6"/>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5" name="Freeform 282"/>
              <p:cNvSpPr>
                <a:spLocks/>
              </p:cNvSpPr>
              <p:nvPr/>
            </p:nvSpPr>
            <p:spPr bwMode="auto">
              <a:xfrm>
                <a:off x="1097" y="2732"/>
                <a:ext cx="22" cy="29"/>
              </a:xfrm>
              <a:custGeom>
                <a:avLst/>
                <a:gdLst/>
                <a:ahLst/>
                <a:cxnLst>
                  <a:cxn ang="0">
                    <a:pos x="0" y="23"/>
                  </a:cxn>
                  <a:cxn ang="0">
                    <a:pos x="16" y="26"/>
                  </a:cxn>
                  <a:cxn ang="0">
                    <a:pos x="16" y="26"/>
                  </a:cxn>
                  <a:cxn ang="0">
                    <a:pos x="22" y="29"/>
                  </a:cxn>
                  <a:cxn ang="0">
                    <a:pos x="22" y="7"/>
                  </a:cxn>
                  <a:cxn ang="0">
                    <a:pos x="13" y="4"/>
                  </a:cxn>
                  <a:cxn ang="0">
                    <a:pos x="13" y="4"/>
                  </a:cxn>
                  <a:cxn ang="0">
                    <a:pos x="0" y="0"/>
                  </a:cxn>
                  <a:cxn ang="0">
                    <a:pos x="0" y="23"/>
                  </a:cxn>
                </a:cxnLst>
                <a:rect l="0" t="0" r="r" b="b"/>
                <a:pathLst>
                  <a:path w="22" h="29">
                    <a:moveTo>
                      <a:pt x="0" y="23"/>
                    </a:moveTo>
                    <a:lnTo>
                      <a:pt x="16" y="26"/>
                    </a:lnTo>
                    <a:lnTo>
                      <a:pt x="16" y="26"/>
                    </a:lnTo>
                    <a:lnTo>
                      <a:pt x="22" y="29"/>
                    </a:lnTo>
                    <a:lnTo>
                      <a:pt x="22" y="7"/>
                    </a:lnTo>
                    <a:lnTo>
                      <a:pt x="13" y="4"/>
                    </a:lnTo>
                    <a:lnTo>
                      <a:pt x="13" y="4"/>
                    </a:lnTo>
                    <a:lnTo>
                      <a:pt x="0" y="0"/>
                    </a:lnTo>
                    <a:lnTo>
                      <a:pt x="0" y="2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283"/>
              <p:cNvSpPr>
                <a:spLocks/>
              </p:cNvSpPr>
              <p:nvPr/>
            </p:nvSpPr>
            <p:spPr bwMode="auto">
              <a:xfrm>
                <a:off x="1056" y="2732"/>
                <a:ext cx="41" cy="23"/>
              </a:xfrm>
              <a:custGeom>
                <a:avLst/>
                <a:gdLst/>
                <a:ahLst/>
                <a:cxnLst>
                  <a:cxn ang="0">
                    <a:pos x="3" y="7"/>
                  </a:cxn>
                  <a:cxn ang="0">
                    <a:pos x="3" y="7"/>
                  </a:cxn>
                  <a:cxn ang="0">
                    <a:pos x="0" y="7"/>
                  </a:cxn>
                  <a:cxn ang="0">
                    <a:pos x="0" y="7"/>
                  </a:cxn>
                  <a:cxn ang="0">
                    <a:pos x="6" y="10"/>
                  </a:cxn>
                  <a:cxn ang="0">
                    <a:pos x="41" y="23"/>
                  </a:cxn>
                  <a:cxn ang="0">
                    <a:pos x="41" y="0"/>
                  </a:cxn>
                  <a:cxn ang="0">
                    <a:pos x="41" y="0"/>
                  </a:cxn>
                  <a:cxn ang="0">
                    <a:pos x="35" y="0"/>
                  </a:cxn>
                  <a:cxn ang="0">
                    <a:pos x="3" y="7"/>
                  </a:cxn>
                </a:cxnLst>
                <a:rect l="0" t="0" r="r" b="b"/>
                <a:pathLst>
                  <a:path w="41" h="23">
                    <a:moveTo>
                      <a:pt x="3" y="7"/>
                    </a:moveTo>
                    <a:lnTo>
                      <a:pt x="3" y="7"/>
                    </a:lnTo>
                    <a:lnTo>
                      <a:pt x="0" y="7"/>
                    </a:lnTo>
                    <a:lnTo>
                      <a:pt x="0" y="7"/>
                    </a:lnTo>
                    <a:lnTo>
                      <a:pt x="6" y="10"/>
                    </a:lnTo>
                    <a:lnTo>
                      <a:pt x="41" y="23"/>
                    </a:lnTo>
                    <a:lnTo>
                      <a:pt x="41" y="0"/>
                    </a:lnTo>
                    <a:lnTo>
                      <a:pt x="41" y="0"/>
                    </a:lnTo>
                    <a:lnTo>
                      <a:pt x="35" y="0"/>
                    </a:lnTo>
                    <a:lnTo>
                      <a:pt x="3"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7" name="Freeform 284"/>
              <p:cNvSpPr>
                <a:spLocks/>
              </p:cNvSpPr>
              <p:nvPr/>
            </p:nvSpPr>
            <p:spPr bwMode="auto">
              <a:xfrm>
                <a:off x="1097" y="2758"/>
                <a:ext cx="13" cy="9"/>
              </a:xfrm>
              <a:custGeom>
                <a:avLst/>
                <a:gdLst/>
                <a:ahLst/>
                <a:cxnLst>
                  <a:cxn ang="0">
                    <a:pos x="0" y="9"/>
                  </a:cxn>
                  <a:cxn ang="0">
                    <a:pos x="9" y="9"/>
                  </a:cxn>
                  <a:cxn ang="0">
                    <a:pos x="9" y="9"/>
                  </a:cxn>
                  <a:cxn ang="0">
                    <a:pos x="13" y="6"/>
                  </a:cxn>
                  <a:cxn ang="0">
                    <a:pos x="13" y="6"/>
                  </a:cxn>
                  <a:cxn ang="0">
                    <a:pos x="6" y="3"/>
                  </a:cxn>
                  <a:cxn ang="0">
                    <a:pos x="0" y="0"/>
                  </a:cxn>
                  <a:cxn ang="0">
                    <a:pos x="0" y="9"/>
                  </a:cxn>
                </a:cxnLst>
                <a:rect l="0" t="0" r="r" b="b"/>
                <a:pathLst>
                  <a:path w="13" h="9">
                    <a:moveTo>
                      <a:pt x="0" y="9"/>
                    </a:moveTo>
                    <a:lnTo>
                      <a:pt x="9" y="9"/>
                    </a:lnTo>
                    <a:lnTo>
                      <a:pt x="9" y="9"/>
                    </a:lnTo>
                    <a:lnTo>
                      <a:pt x="13" y="6"/>
                    </a:lnTo>
                    <a:lnTo>
                      <a:pt x="13" y="6"/>
                    </a:lnTo>
                    <a:lnTo>
                      <a:pt x="6" y="3"/>
                    </a:lnTo>
                    <a:lnTo>
                      <a:pt x="0" y="0"/>
                    </a:lnTo>
                    <a:lnTo>
                      <a:pt x="0" y="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8" name="Freeform 285"/>
              <p:cNvSpPr>
                <a:spLocks/>
              </p:cNvSpPr>
              <p:nvPr/>
            </p:nvSpPr>
            <p:spPr bwMode="auto">
              <a:xfrm>
                <a:off x="1040" y="2742"/>
                <a:ext cx="57" cy="28"/>
              </a:xfrm>
              <a:custGeom>
                <a:avLst/>
                <a:gdLst/>
                <a:ahLst/>
                <a:cxnLst>
                  <a:cxn ang="0">
                    <a:pos x="3" y="22"/>
                  </a:cxn>
                  <a:cxn ang="0">
                    <a:pos x="13" y="28"/>
                  </a:cxn>
                  <a:cxn ang="0">
                    <a:pos x="13" y="28"/>
                  </a:cxn>
                  <a:cxn ang="0">
                    <a:pos x="25" y="28"/>
                  </a:cxn>
                  <a:cxn ang="0">
                    <a:pos x="35" y="28"/>
                  </a:cxn>
                  <a:cxn ang="0">
                    <a:pos x="57" y="25"/>
                  </a:cxn>
                  <a:cxn ang="0">
                    <a:pos x="57" y="16"/>
                  </a:cxn>
                  <a:cxn ang="0">
                    <a:pos x="13" y="3"/>
                  </a:cxn>
                  <a:cxn ang="0">
                    <a:pos x="13" y="3"/>
                  </a:cxn>
                  <a:cxn ang="0">
                    <a:pos x="0" y="0"/>
                  </a:cxn>
                  <a:cxn ang="0">
                    <a:pos x="3" y="22"/>
                  </a:cxn>
                </a:cxnLst>
                <a:rect l="0" t="0" r="r" b="b"/>
                <a:pathLst>
                  <a:path w="57" h="28">
                    <a:moveTo>
                      <a:pt x="3" y="22"/>
                    </a:moveTo>
                    <a:lnTo>
                      <a:pt x="13" y="28"/>
                    </a:lnTo>
                    <a:lnTo>
                      <a:pt x="13" y="28"/>
                    </a:lnTo>
                    <a:lnTo>
                      <a:pt x="25" y="28"/>
                    </a:lnTo>
                    <a:lnTo>
                      <a:pt x="35" y="28"/>
                    </a:lnTo>
                    <a:lnTo>
                      <a:pt x="57" y="25"/>
                    </a:lnTo>
                    <a:lnTo>
                      <a:pt x="57" y="16"/>
                    </a:lnTo>
                    <a:lnTo>
                      <a:pt x="13" y="3"/>
                    </a:lnTo>
                    <a:lnTo>
                      <a:pt x="13" y="3"/>
                    </a:lnTo>
                    <a:lnTo>
                      <a:pt x="0" y="0"/>
                    </a:lnTo>
                    <a:lnTo>
                      <a:pt x="3" y="2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49" name="Freeform 286"/>
              <p:cNvSpPr>
                <a:spLocks/>
              </p:cNvSpPr>
              <p:nvPr/>
            </p:nvSpPr>
            <p:spPr bwMode="auto">
              <a:xfrm>
                <a:off x="999" y="2742"/>
                <a:ext cx="44" cy="22"/>
              </a:xfrm>
              <a:custGeom>
                <a:avLst/>
                <a:gdLst/>
                <a:ahLst/>
                <a:cxnLst>
                  <a:cxn ang="0">
                    <a:pos x="0" y="6"/>
                  </a:cxn>
                  <a:cxn ang="0">
                    <a:pos x="0" y="6"/>
                  </a:cxn>
                  <a:cxn ang="0">
                    <a:pos x="0" y="6"/>
                  </a:cxn>
                  <a:cxn ang="0">
                    <a:pos x="3" y="9"/>
                  </a:cxn>
                  <a:cxn ang="0">
                    <a:pos x="44" y="22"/>
                  </a:cxn>
                  <a:cxn ang="0">
                    <a:pos x="41" y="0"/>
                  </a:cxn>
                  <a:cxn ang="0">
                    <a:pos x="41" y="0"/>
                  </a:cxn>
                  <a:cxn ang="0">
                    <a:pos x="35" y="0"/>
                  </a:cxn>
                  <a:cxn ang="0">
                    <a:pos x="0" y="6"/>
                  </a:cxn>
                </a:cxnLst>
                <a:rect l="0" t="0" r="r" b="b"/>
                <a:pathLst>
                  <a:path w="44" h="22">
                    <a:moveTo>
                      <a:pt x="0" y="6"/>
                    </a:moveTo>
                    <a:lnTo>
                      <a:pt x="0" y="6"/>
                    </a:lnTo>
                    <a:lnTo>
                      <a:pt x="0" y="6"/>
                    </a:lnTo>
                    <a:lnTo>
                      <a:pt x="3" y="9"/>
                    </a:lnTo>
                    <a:lnTo>
                      <a:pt x="44" y="22"/>
                    </a:lnTo>
                    <a:lnTo>
                      <a:pt x="41" y="0"/>
                    </a:lnTo>
                    <a:lnTo>
                      <a:pt x="41" y="0"/>
                    </a:lnTo>
                    <a:lnTo>
                      <a:pt x="35" y="0"/>
                    </a:lnTo>
                    <a:lnTo>
                      <a:pt x="0" y="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0" name="Freeform 287"/>
              <p:cNvSpPr>
                <a:spLocks/>
              </p:cNvSpPr>
              <p:nvPr/>
            </p:nvSpPr>
            <p:spPr bwMode="auto">
              <a:xfrm>
                <a:off x="1043" y="2770"/>
                <a:ext cx="10" cy="7"/>
              </a:xfrm>
              <a:custGeom>
                <a:avLst/>
                <a:gdLst/>
                <a:ahLst/>
                <a:cxnLst>
                  <a:cxn ang="0">
                    <a:pos x="0" y="7"/>
                  </a:cxn>
                  <a:cxn ang="0">
                    <a:pos x="6" y="7"/>
                  </a:cxn>
                  <a:cxn ang="0">
                    <a:pos x="6" y="7"/>
                  </a:cxn>
                  <a:cxn ang="0">
                    <a:pos x="10" y="7"/>
                  </a:cxn>
                  <a:cxn ang="0">
                    <a:pos x="10" y="4"/>
                  </a:cxn>
                  <a:cxn ang="0">
                    <a:pos x="3" y="0"/>
                  </a:cxn>
                  <a:cxn ang="0">
                    <a:pos x="0" y="0"/>
                  </a:cxn>
                  <a:cxn ang="0">
                    <a:pos x="0" y="7"/>
                  </a:cxn>
                </a:cxnLst>
                <a:rect l="0" t="0" r="r" b="b"/>
                <a:pathLst>
                  <a:path w="10" h="7">
                    <a:moveTo>
                      <a:pt x="0" y="7"/>
                    </a:moveTo>
                    <a:lnTo>
                      <a:pt x="6" y="7"/>
                    </a:lnTo>
                    <a:lnTo>
                      <a:pt x="6" y="7"/>
                    </a:lnTo>
                    <a:lnTo>
                      <a:pt x="10" y="7"/>
                    </a:lnTo>
                    <a:lnTo>
                      <a:pt x="10" y="4"/>
                    </a:lnTo>
                    <a:lnTo>
                      <a:pt x="3" y="0"/>
                    </a:lnTo>
                    <a:lnTo>
                      <a:pt x="0" y="0"/>
                    </a:lnTo>
                    <a:lnTo>
                      <a:pt x="0"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1" name="Freeform 288"/>
              <p:cNvSpPr>
                <a:spLocks/>
              </p:cNvSpPr>
              <p:nvPr/>
            </p:nvSpPr>
            <p:spPr bwMode="auto">
              <a:xfrm>
                <a:off x="986" y="2751"/>
                <a:ext cx="57" cy="32"/>
              </a:xfrm>
              <a:custGeom>
                <a:avLst/>
                <a:gdLst/>
                <a:ahLst/>
                <a:cxnLst>
                  <a:cxn ang="0">
                    <a:pos x="0" y="26"/>
                  </a:cxn>
                  <a:cxn ang="0">
                    <a:pos x="10" y="29"/>
                  </a:cxn>
                  <a:cxn ang="0">
                    <a:pos x="10" y="29"/>
                  </a:cxn>
                  <a:cxn ang="0">
                    <a:pos x="19" y="32"/>
                  </a:cxn>
                  <a:cxn ang="0">
                    <a:pos x="29" y="32"/>
                  </a:cxn>
                  <a:cxn ang="0">
                    <a:pos x="57" y="26"/>
                  </a:cxn>
                  <a:cxn ang="0">
                    <a:pos x="57" y="19"/>
                  </a:cxn>
                  <a:cxn ang="0">
                    <a:pos x="10" y="4"/>
                  </a:cxn>
                  <a:cxn ang="0">
                    <a:pos x="10" y="4"/>
                  </a:cxn>
                  <a:cxn ang="0">
                    <a:pos x="0" y="0"/>
                  </a:cxn>
                  <a:cxn ang="0">
                    <a:pos x="0" y="26"/>
                  </a:cxn>
                </a:cxnLst>
                <a:rect l="0" t="0" r="r" b="b"/>
                <a:pathLst>
                  <a:path w="57" h="32">
                    <a:moveTo>
                      <a:pt x="0" y="26"/>
                    </a:moveTo>
                    <a:lnTo>
                      <a:pt x="10" y="29"/>
                    </a:lnTo>
                    <a:lnTo>
                      <a:pt x="10" y="29"/>
                    </a:lnTo>
                    <a:lnTo>
                      <a:pt x="19" y="32"/>
                    </a:lnTo>
                    <a:lnTo>
                      <a:pt x="29" y="32"/>
                    </a:lnTo>
                    <a:lnTo>
                      <a:pt x="57" y="26"/>
                    </a:lnTo>
                    <a:lnTo>
                      <a:pt x="57" y="19"/>
                    </a:lnTo>
                    <a:lnTo>
                      <a:pt x="10" y="4"/>
                    </a:lnTo>
                    <a:lnTo>
                      <a:pt x="10" y="4"/>
                    </a:lnTo>
                    <a:lnTo>
                      <a:pt x="0" y="0"/>
                    </a:lnTo>
                    <a:lnTo>
                      <a:pt x="0" y="26"/>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289"/>
              <p:cNvSpPr>
                <a:spLocks/>
              </p:cNvSpPr>
              <p:nvPr/>
            </p:nvSpPr>
            <p:spPr bwMode="auto">
              <a:xfrm>
                <a:off x="936" y="2751"/>
                <a:ext cx="50" cy="26"/>
              </a:xfrm>
              <a:custGeom>
                <a:avLst/>
                <a:gdLst/>
                <a:ahLst/>
                <a:cxnLst>
                  <a:cxn ang="0">
                    <a:pos x="3" y="7"/>
                  </a:cxn>
                  <a:cxn ang="0">
                    <a:pos x="3" y="7"/>
                  </a:cxn>
                  <a:cxn ang="0">
                    <a:pos x="0" y="7"/>
                  </a:cxn>
                  <a:cxn ang="0">
                    <a:pos x="6" y="10"/>
                  </a:cxn>
                  <a:cxn ang="0">
                    <a:pos x="50" y="26"/>
                  </a:cxn>
                  <a:cxn ang="0">
                    <a:pos x="50" y="0"/>
                  </a:cxn>
                  <a:cxn ang="0">
                    <a:pos x="50" y="0"/>
                  </a:cxn>
                  <a:cxn ang="0">
                    <a:pos x="38" y="0"/>
                  </a:cxn>
                  <a:cxn ang="0">
                    <a:pos x="3" y="7"/>
                  </a:cxn>
                </a:cxnLst>
                <a:rect l="0" t="0" r="r" b="b"/>
                <a:pathLst>
                  <a:path w="50" h="26">
                    <a:moveTo>
                      <a:pt x="3" y="7"/>
                    </a:moveTo>
                    <a:lnTo>
                      <a:pt x="3" y="7"/>
                    </a:lnTo>
                    <a:lnTo>
                      <a:pt x="0" y="7"/>
                    </a:lnTo>
                    <a:lnTo>
                      <a:pt x="6" y="10"/>
                    </a:lnTo>
                    <a:lnTo>
                      <a:pt x="50" y="26"/>
                    </a:lnTo>
                    <a:lnTo>
                      <a:pt x="50" y="0"/>
                    </a:lnTo>
                    <a:lnTo>
                      <a:pt x="50" y="0"/>
                    </a:lnTo>
                    <a:lnTo>
                      <a:pt x="38" y="0"/>
                    </a:lnTo>
                    <a:lnTo>
                      <a:pt x="3" y="7"/>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3" name="Freeform 290"/>
              <p:cNvSpPr>
                <a:spLocks/>
              </p:cNvSpPr>
              <p:nvPr/>
            </p:nvSpPr>
            <p:spPr bwMode="auto">
              <a:xfrm>
                <a:off x="986" y="2783"/>
                <a:ext cx="6" cy="3"/>
              </a:xfrm>
              <a:custGeom>
                <a:avLst/>
                <a:gdLst/>
                <a:ahLst/>
                <a:cxnLst>
                  <a:cxn ang="0">
                    <a:pos x="0" y="3"/>
                  </a:cxn>
                  <a:cxn ang="0">
                    <a:pos x="3" y="3"/>
                  </a:cxn>
                  <a:cxn ang="0">
                    <a:pos x="3" y="3"/>
                  </a:cxn>
                  <a:cxn ang="0">
                    <a:pos x="6" y="3"/>
                  </a:cxn>
                  <a:cxn ang="0">
                    <a:pos x="0" y="0"/>
                  </a:cxn>
                  <a:cxn ang="0">
                    <a:pos x="0" y="3"/>
                  </a:cxn>
                </a:cxnLst>
                <a:rect l="0" t="0" r="r" b="b"/>
                <a:pathLst>
                  <a:path w="6" h="3">
                    <a:moveTo>
                      <a:pt x="0" y="3"/>
                    </a:moveTo>
                    <a:lnTo>
                      <a:pt x="3" y="3"/>
                    </a:lnTo>
                    <a:lnTo>
                      <a:pt x="3" y="3"/>
                    </a:lnTo>
                    <a:lnTo>
                      <a:pt x="6" y="3"/>
                    </a:lnTo>
                    <a:lnTo>
                      <a:pt x="0" y="0"/>
                    </a:lnTo>
                    <a:lnTo>
                      <a:pt x="0" y="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4" name="Freeform 291"/>
              <p:cNvSpPr>
                <a:spLocks/>
              </p:cNvSpPr>
              <p:nvPr/>
            </p:nvSpPr>
            <p:spPr bwMode="auto">
              <a:xfrm>
                <a:off x="929" y="2764"/>
                <a:ext cx="57" cy="29"/>
              </a:xfrm>
              <a:custGeom>
                <a:avLst/>
                <a:gdLst/>
                <a:ahLst/>
                <a:cxnLst>
                  <a:cxn ang="0">
                    <a:pos x="3" y="25"/>
                  </a:cxn>
                  <a:cxn ang="0">
                    <a:pos x="3" y="25"/>
                  </a:cxn>
                  <a:cxn ang="0">
                    <a:pos x="13" y="29"/>
                  </a:cxn>
                  <a:cxn ang="0">
                    <a:pos x="22" y="29"/>
                  </a:cxn>
                  <a:cxn ang="0">
                    <a:pos x="57" y="22"/>
                  </a:cxn>
                  <a:cxn ang="0">
                    <a:pos x="57" y="19"/>
                  </a:cxn>
                  <a:cxn ang="0">
                    <a:pos x="57" y="19"/>
                  </a:cxn>
                  <a:cxn ang="0">
                    <a:pos x="57" y="16"/>
                  </a:cxn>
                  <a:cxn ang="0">
                    <a:pos x="3" y="0"/>
                  </a:cxn>
                  <a:cxn ang="0">
                    <a:pos x="3" y="0"/>
                  </a:cxn>
                  <a:cxn ang="0">
                    <a:pos x="0" y="0"/>
                  </a:cxn>
                  <a:cxn ang="0">
                    <a:pos x="3" y="25"/>
                  </a:cxn>
                  <a:cxn ang="0">
                    <a:pos x="3" y="25"/>
                  </a:cxn>
                </a:cxnLst>
                <a:rect l="0" t="0" r="r" b="b"/>
                <a:pathLst>
                  <a:path w="57" h="29">
                    <a:moveTo>
                      <a:pt x="3" y="25"/>
                    </a:moveTo>
                    <a:lnTo>
                      <a:pt x="3" y="25"/>
                    </a:lnTo>
                    <a:lnTo>
                      <a:pt x="13" y="29"/>
                    </a:lnTo>
                    <a:lnTo>
                      <a:pt x="22" y="29"/>
                    </a:lnTo>
                    <a:lnTo>
                      <a:pt x="57" y="22"/>
                    </a:lnTo>
                    <a:lnTo>
                      <a:pt x="57" y="19"/>
                    </a:lnTo>
                    <a:lnTo>
                      <a:pt x="57" y="19"/>
                    </a:lnTo>
                    <a:lnTo>
                      <a:pt x="57" y="16"/>
                    </a:lnTo>
                    <a:lnTo>
                      <a:pt x="3" y="0"/>
                    </a:lnTo>
                    <a:lnTo>
                      <a:pt x="3" y="0"/>
                    </a:lnTo>
                    <a:lnTo>
                      <a:pt x="0" y="0"/>
                    </a:lnTo>
                    <a:lnTo>
                      <a:pt x="3" y="25"/>
                    </a:lnTo>
                    <a:lnTo>
                      <a:pt x="3"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5" name="Freeform 292"/>
              <p:cNvSpPr>
                <a:spLocks/>
              </p:cNvSpPr>
              <p:nvPr/>
            </p:nvSpPr>
            <p:spPr bwMode="auto">
              <a:xfrm>
                <a:off x="875" y="2761"/>
                <a:ext cx="57" cy="28"/>
              </a:xfrm>
              <a:custGeom>
                <a:avLst/>
                <a:gdLst/>
                <a:ahLst/>
                <a:cxnLst>
                  <a:cxn ang="0">
                    <a:pos x="0" y="6"/>
                  </a:cxn>
                  <a:cxn ang="0">
                    <a:pos x="0" y="6"/>
                  </a:cxn>
                  <a:cxn ang="0">
                    <a:pos x="0" y="6"/>
                  </a:cxn>
                  <a:cxn ang="0">
                    <a:pos x="0" y="9"/>
                  </a:cxn>
                  <a:cxn ang="0">
                    <a:pos x="0" y="9"/>
                  </a:cxn>
                  <a:cxn ang="0">
                    <a:pos x="4" y="13"/>
                  </a:cxn>
                  <a:cxn ang="0">
                    <a:pos x="57" y="28"/>
                  </a:cxn>
                  <a:cxn ang="0">
                    <a:pos x="54" y="3"/>
                  </a:cxn>
                  <a:cxn ang="0">
                    <a:pos x="54" y="3"/>
                  </a:cxn>
                  <a:cxn ang="0">
                    <a:pos x="38" y="0"/>
                  </a:cxn>
                  <a:cxn ang="0">
                    <a:pos x="0" y="6"/>
                  </a:cxn>
                </a:cxnLst>
                <a:rect l="0" t="0" r="r" b="b"/>
                <a:pathLst>
                  <a:path w="57" h="28">
                    <a:moveTo>
                      <a:pt x="0" y="6"/>
                    </a:moveTo>
                    <a:lnTo>
                      <a:pt x="0" y="6"/>
                    </a:lnTo>
                    <a:lnTo>
                      <a:pt x="0" y="6"/>
                    </a:lnTo>
                    <a:lnTo>
                      <a:pt x="0" y="9"/>
                    </a:lnTo>
                    <a:lnTo>
                      <a:pt x="0" y="9"/>
                    </a:lnTo>
                    <a:lnTo>
                      <a:pt x="4" y="13"/>
                    </a:lnTo>
                    <a:lnTo>
                      <a:pt x="57" y="28"/>
                    </a:lnTo>
                    <a:lnTo>
                      <a:pt x="54" y="3"/>
                    </a:lnTo>
                    <a:lnTo>
                      <a:pt x="54" y="3"/>
                    </a:lnTo>
                    <a:lnTo>
                      <a:pt x="38" y="0"/>
                    </a:lnTo>
                    <a:lnTo>
                      <a:pt x="0"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6" name="Freeform 293"/>
              <p:cNvSpPr>
                <a:spLocks/>
              </p:cNvSpPr>
              <p:nvPr/>
            </p:nvSpPr>
            <p:spPr bwMode="auto">
              <a:xfrm>
                <a:off x="875" y="2767"/>
                <a:ext cx="1" cy="3"/>
              </a:xfrm>
              <a:custGeom>
                <a:avLst/>
                <a:gdLst/>
                <a:ahLst/>
                <a:cxnLst>
                  <a:cxn ang="0">
                    <a:pos x="0" y="3"/>
                  </a:cxn>
                  <a:cxn ang="0">
                    <a:pos x="0" y="0"/>
                  </a:cxn>
                  <a:cxn ang="0">
                    <a:pos x="0" y="0"/>
                  </a:cxn>
                  <a:cxn ang="0">
                    <a:pos x="0" y="3"/>
                  </a:cxn>
                  <a:cxn ang="0">
                    <a:pos x="0" y="3"/>
                  </a:cxn>
                  <a:cxn ang="0">
                    <a:pos x="0" y="3"/>
                  </a:cxn>
                </a:cxnLst>
                <a:rect l="0" t="0" r="r" b="b"/>
                <a:pathLst>
                  <a:path h="3">
                    <a:moveTo>
                      <a:pt x="0" y="3"/>
                    </a:moveTo>
                    <a:lnTo>
                      <a:pt x="0" y="0"/>
                    </a:lnTo>
                    <a:lnTo>
                      <a:pt x="0" y="0"/>
                    </a:lnTo>
                    <a:lnTo>
                      <a:pt x="0" y="3"/>
                    </a:lnTo>
                    <a:lnTo>
                      <a:pt x="0" y="3"/>
                    </a:lnTo>
                    <a:lnTo>
                      <a:pt x="0" y="3"/>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7" name="Freeform 294"/>
              <p:cNvSpPr>
                <a:spLocks/>
              </p:cNvSpPr>
              <p:nvPr/>
            </p:nvSpPr>
            <p:spPr bwMode="auto">
              <a:xfrm>
                <a:off x="875" y="2777"/>
                <a:ext cx="54" cy="28"/>
              </a:xfrm>
              <a:custGeom>
                <a:avLst/>
                <a:gdLst/>
                <a:ahLst/>
                <a:cxnLst>
                  <a:cxn ang="0">
                    <a:pos x="0" y="28"/>
                  </a:cxn>
                  <a:cxn ang="0">
                    <a:pos x="0" y="28"/>
                  </a:cxn>
                  <a:cxn ang="0">
                    <a:pos x="13" y="28"/>
                  </a:cxn>
                  <a:cxn ang="0">
                    <a:pos x="51" y="22"/>
                  </a:cxn>
                  <a:cxn ang="0">
                    <a:pos x="51" y="22"/>
                  </a:cxn>
                  <a:cxn ang="0">
                    <a:pos x="54" y="19"/>
                  </a:cxn>
                  <a:cxn ang="0">
                    <a:pos x="54" y="19"/>
                  </a:cxn>
                  <a:cxn ang="0">
                    <a:pos x="48" y="16"/>
                  </a:cxn>
                  <a:cxn ang="0">
                    <a:pos x="0" y="0"/>
                  </a:cxn>
                  <a:cxn ang="0">
                    <a:pos x="0" y="28"/>
                  </a:cxn>
                </a:cxnLst>
                <a:rect l="0" t="0" r="r" b="b"/>
                <a:pathLst>
                  <a:path w="54" h="28">
                    <a:moveTo>
                      <a:pt x="0" y="28"/>
                    </a:moveTo>
                    <a:lnTo>
                      <a:pt x="0" y="28"/>
                    </a:lnTo>
                    <a:lnTo>
                      <a:pt x="13" y="28"/>
                    </a:lnTo>
                    <a:lnTo>
                      <a:pt x="51" y="22"/>
                    </a:lnTo>
                    <a:lnTo>
                      <a:pt x="51" y="22"/>
                    </a:lnTo>
                    <a:lnTo>
                      <a:pt x="54" y="19"/>
                    </a:lnTo>
                    <a:lnTo>
                      <a:pt x="54" y="19"/>
                    </a:lnTo>
                    <a:lnTo>
                      <a:pt x="48" y="16"/>
                    </a:lnTo>
                    <a:lnTo>
                      <a:pt x="0" y="0"/>
                    </a:lnTo>
                    <a:lnTo>
                      <a:pt x="0" y="28"/>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295"/>
              <p:cNvSpPr>
                <a:spLocks/>
              </p:cNvSpPr>
              <p:nvPr/>
            </p:nvSpPr>
            <p:spPr bwMode="auto">
              <a:xfrm>
                <a:off x="822" y="2770"/>
                <a:ext cx="53" cy="35"/>
              </a:xfrm>
              <a:custGeom>
                <a:avLst/>
                <a:gdLst/>
                <a:ahLst/>
                <a:cxnLst>
                  <a:cxn ang="0">
                    <a:pos x="0" y="7"/>
                  </a:cxn>
                  <a:cxn ang="0">
                    <a:pos x="0" y="16"/>
                  </a:cxn>
                  <a:cxn ang="0">
                    <a:pos x="44" y="32"/>
                  </a:cxn>
                  <a:cxn ang="0">
                    <a:pos x="44" y="32"/>
                  </a:cxn>
                  <a:cxn ang="0">
                    <a:pos x="53" y="35"/>
                  </a:cxn>
                  <a:cxn ang="0">
                    <a:pos x="53" y="7"/>
                  </a:cxn>
                  <a:cxn ang="0">
                    <a:pos x="47" y="4"/>
                  </a:cxn>
                  <a:cxn ang="0">
                    <a:pos x="47" y="4"/>
                  </a:cxn>
                  <a:cxn ang="0">
                    <a:pos x="38" y="0"/>
                  </a:cxn>
                  <a:cxn ang="0">
                    <a:pos x="28" y="0"/>
                  </a:cxn>
                  <a:cxn ang="0">
                    <a:pos x="0" y="7"/>
                  </a:cxn>
                </a:cxnLst>
                <a:rect l="0" t="0" r="r" b="b"/>
                <a:pathLst>
                  <a:path w="53" h="35">
                    <a:moveTo>
                      <a:pt x="0" y="7"/>
                    </a:moveTo>
                    <a:lnTo>
                      <a:pt x="0" y="16"/>
                    </a:lnTo>
                    <a:lnTo>
                      <a:pt x="44" y="32"/>
                    </a:lnTo>
                    <a:lnTo>
                      <a:pt x="44" y="32"/>
                    </a:lnTo>
                    <a:lnTo>
                      <a:pt x="53" y="35"/>
                    </a:lnTo>
                    <a:lnTo>
                      <a:pt x="53" y="7"/>
                    </a:lnTo>
                    <a:lnTo>
                      <a:pt x="47" y="4"/>
                    </a:lnTo>
                    <a:lnTo>
                      <a:pt x="47" y="4"/>
                    </a:lnTo>
                    <a:lnTo>
                      <a:pt x="38" y="0"/>
                    </a:lnTo>
                    <a:lnTo>
                      <a:pt x="28" y="0"/>
                    </a:lnTo>
                    <a:lnTo>
                      <a:pt x="0" y="7"/>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59" name="Freeform 296"/>
              <p:cNvSpPr>
                <a:spLocks/>
              </p:cNvSpPr>
              <p:nvPr/>
            </p:nvSpPr>
            <p:spPr bwMode="auto">
              <a:xfrm>
                <a:off x="809" y="2777"/>
                <a:ext cx="13" cy="9"/>
              </a:xfrm>
              <a:custGeom>
                <a:avLst/>
                <a:gdLst/>
                <a:ahLst/>
                <a:cxnLst>
                  <a:cxn ang="0">
                    <a:pos x="13" y="0"/>
                  </a:cxn>
                  <a:cxn ang="0">
                    <a:pos x="3" y="0"/>
                  </a:cxn>
                  <a:cxn ang="0">
                    <a:pos x="3" y="0"/>
                  </a:cxn>
                  <a:cxn ang="0">
                    <a:pos x="0" y="3"/>
                  </a:cxn>
                  <a:cxn ang="0">
                    <a:pos x="6" y="6"/>
                  </a:cxn>
                  <a:cxn ang="0">
                    <a:pos x="13" y="9"/>
                  </a:cxn>
                  <a:cxn ang="0">
                    <a:pos x="13" y="0"/>
                  </a:cxn>
                </a:cxnLst>
                <a:rect l="0" t="0" r="r" b="b"/>
                <a:pathLst>
                  <a:path w="13" h="9">
                    <a:moveTo>
                      <a:pt x="13" y="0"/>
                    </a:moveTo>
                    <a:lnTo>
                      <a:pt x="3" y="0"/>
                    </a:lnTo>
                    <a:lnTo>
                      <a:pt x="3" y="0"/>
                    </a:lnTo>
                    <a:lnTo>
                      <a:pt x="0" y="3"/>
                    </a:lnTo>
                    <a:lnTo>
                      <a:pt x="6" y="6"/>
                    </a:lnTo>
                    <a:lnTo>
                      <a:pt x="13" y="9"/>
                    </a:lnTo>
                    <a:lnTo>
                      <a:pt x="13"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0" name="Freeform 297"/>
              <p:cNvSpPr>
                <a:spLocks/>
              </p:cNvSpPr>
              <p:nvPr/>
            </p:nvSpPr>
            <p:spPr bwMode="auto">
              <a:xfrm>
                <a:off x="822" y="2789"/>
                <a:ext cx="41" cy="26"/>
              </a:xfrm>
              <a:custGeom>
                <a:avLst/>
                <a:gdLst/>
                <a:ahLst/>
                <a:cxnLst>
                  <a:cxn ang="0">
                    <a:pos x="0" y="26"/>
                  </a:cxn>
                  <a:cxn ang="0">
                    <a:pos x="38" y="19"/>
                  </a:cxn>
                  <a:cxn ang="0">
                    <a:pos x="38" y="19"/>
                  </a:cxn>
                  <a:cxn ang="0">
                    <a:pos x="41" y="19"/>
                  </a:cxn>
                  <a:cxn ang="0">
                    <a:pos x="41" y="16"/>
                  </a:cxn>
                  <a:cxn ang="0">
                    <a:pos x="34" y="13"/>
                  </a:cxn>
                  <a:cxn ang="0">
                    <a:pos x="0" y="0"/>
                  </a:cxn>
                  <a:cxn ang="0">
                    <a:pos x="0" y="26"/>
                  </a:cxn>
                </a:cxnLst>
                <a:rect l="0" t="0" r="r" b="b"/>
                <a:pathLst>
                  <a:path w="41" h="26">
                    <a:moveTo>
                      <a:pt x="0" y="26"/>
                    </a:moveTo>
                    <a:lnTo>
                      <a:pt x="38" y="19"/>
                    </a:lnTo>
                    <a:lnTo>
                      <a:pt x="38" y="19"/>
                    </a:lnTo>
                    <a:lnTo>
                      <a:pt x="41" y="19"/>
                    </a:lnTo>
                    <a:lnTo>
                      <a:pt x="41" y="16"/>
                    </a:lnTo>
                    <a:lnTo>
                      <a:pt x="34" y="13"/>
                    </a:lnTo>
                    <a:lnTo>
                      <a:pt x="0" y="0"/>
                    </a:lnTo>
                    <a:lnTo>
                      <a:pt x="0" y="26"/>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1" name="Freeform 298"/>
              <p:cNvSpPr>
                <a:spLocks/>
              </p:cNvSpPr>
              <p:nvPr/>
            </p:nvSpPr>
            <p:spPr bwMode="auto">
              <a:xfrm>
                <a:off x="765" y="2783"/>
                <a:ext cx="57" cy="32"/>
              </a:xfrm>
              <a:custGeom>
                <a:avLst/>
                <a:gdLst/>
                <a:ahLst/>
                <a:cxnLst>
                  <a:cxn ang="0">
                    <a:pos x="0" y="19"/>
                  </a:cxn>
                  <a:cxn ang="0">
                    <a:pos x="34" y="29"/>
                  </a:cxn>
                  <a:cxn ang="0">
                    <a:pos x="34" y="29"/>
                  </a:cxn>
                  <a:cxn ang="0">
                    <a:pos x="47" y="32"/>
                  </a:cxn>
                  <a:cxn ang="0">
                    <a:pos x="57" y="32"/>
                  </a:cxn>
                  <a:cxn ang="0">
                    <a:pos x="57" y="32"/>
                  </a:cxn>
                  <a:cxn ang="0">
                    <a:pos x="57" y="6"/>
                  </a:cxn>
                  <a:cxn ang="0">
                    <a:pos x="41" y="3"/>
                  </a:cxn>
                  <a:cxn ang="0">
                    <a:pos x="41" y="3"/>
                  </a:cxn>
                  <a:cxn ang="0">
                    <a:pos x="28" y="0"/>
                  </a:cxn>
                  <a:cxn ang="0">
                    <a:pos x="19" y="0"/>
                  </a:cxn>
                  <a:cxn ang="0">
                    <a:pos x="0" y="3"/>
                  </a:cxn>
                  <a:cxn ang="0">
                    <a:pos x="0" y="19"/>
                  </a:cxn>
                </a:cxnLst>
                <a:rect l="0" t="0" r="r" b="b"/>
                <a:pathLst>
                  <a:path w="57" h="32">
                    <a:moveTo>
                      <a:pt x="0" y="19"/>
                    </a:moveTo>
                    <a:lnTo>
                      <a:pt x="34" y="29"/>
                    </a:lnTo>
                    <a:lnTo>
                      <a:pt x="34" y="29"/>
                    </a:lnTo>
                    <a:lnTo>
                      <a:pt x="47" y="32"/>
                    </a:lnTo>
                    <a:lnTo>
                      <a:pt x="57" y="32"/>
                    </a:lnTo>
                    <a:lnTo>
                      <a:pt x="57" y="32"/>
                    </a:lnTo>
                    <a:lnTo>
                      <a:pt x="57" y="6"/>
                    </a:lnTo>
                    <a:lnTo>
                      <a:pt x="41" y="3"/>
                    </a:lnTo>
                    <a:lnTo>
                      <a:pt x="41" y="3"/>
                    </a:lnTo>
                    <a:lnTo>
                      <a:pt x="28" y="0"/>
                    </a:lnTo>
                    <a:lnTo>
                      <a:pt x="19" y="0"/>
                    </a:lnTo>
                    <a:lnTo>
                      <a:pt x="0" y="3"/>
                    </a:lnTo>
                    <a:lnTo>
                      <a:pt x="0"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2" name="Freeform 299"/>
              <p:cNvSpPr>
                <a:spLocks/>
              </p:cNvSpPr>
              <p:nvPr/>
            </p:nvSpPr>
            <p:spPr bwMode="auto">
              <a:xfrm>
                <a:off x="743" y="2786"/>
                <a:ext cx="22" cy="16"/>
              </a:xfrm>
              <a:custGeom>
                <a:avLst/>
                <a:gdLst/>
                <a:ahLst/>
                <a:cxnLst>
                  <a:cxn ang="0">
                    <a:pos x="3" y="3"/>
                  </a:cxn>
                  <a:cxn ang="0">
                    <a:pos x="3" y="3"/>
                  </a:cxn>
                  <a:cxn ang="0">
                    <a:pos x="0" y="7"/>
                  </a:cxn>
                  <a:cxn ang="0">
                    <a:pos x="3" y="10"/>
                  </a:cxn>
                  <a:cxn ang="0">
                    <a:pos x="22" y="16"/>
                  </a:cxn>
                  <a:cxn ang="0">
                    <a:pos x="22" y="0"/>
                  </a:cxn>
                  <a:cxn ang="0">
                    <a:pos x="3" y="3"/>
                  </a:cxn>
                </a:cxnLst>
                <a:rect l="0" t="0" r="r" b="b"/>
                <a:pathLst>
                  <a:path w="22" h="16">
                    <a:moveTo>
                      <a:pt x="3" y="3"/>
                    </a:moveTo>
                    <a:lnTo>
                      <a:pt x="3" y="3"/>
                    </a:lnTo>
                    <a:lnTo>
                      <a:pt x="0" y="7"/>
                    </a:lnTo>
                    <a:lnTo>
                      <a:pt x="3" y="10"/>
                    </a:lnTo>
                    <a:lnTo>
                      <a:pt x="22" y="16"/>
                    </a:lnTo>
                    <a:lnTo>
                      <a:pt x="22" y="0"/>
                    </a:lnTo>
                    <a:lnTo>
                      <a:pt x="3" y="3"/>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3" name="Freeform 300"/>
              <p:cNvSpPr>
                <a:spLocks/>
              </p:cNvSpPr>
              <p:nvPr/>
            </p:nvSpPr>
            <p:spPr bwMode="auto">
              <a:xfrm>
                <a:off x="765" y="2805"/>
                <a:ext cx="31" cy="19"/>
              </a:xfrm>
              <a:custGeom>
                <a:avLst/>
                <a:gdLst/>
                <a:ahLst/>
                <a:cxnLst>
                  <a:cxn ang="0">
                    <a:pos x="3" y="19"/>
                  </a:cxn>
                  <a:cxn ang="0">
                    <a:pos x="28" y="16"/>
                  </a:cxn>
                  <a:cxn ang="0">
                    <a:pos x="28" y="16"/>
                  </a:cxn>
                  <a:cxn ang="0">
                    <a:pos x="31" y="16"/>
                  </a:cxn>
                  <a:cxn ang="0">
                    <a:pos x="31" y="13"/>
                  </a:cxn>
                  <a:cxn ang="0">
                    <a:pos x="25" y="10"/>
                  </a:cxn>
                  <a:cxn ang="0">
                    <a:pos x="0" y="0"/>
                  </a:cxn>
                  <a:cxn ang="0">
                    <a:pos x="3" y="19"/>
                  </a:cxn>
                </a:cxnLst>
                <a:rect l="0" t="0" r="r" b="b"/>
                <a:pathLst>
                  <a:path w="31" h="19">
                    <a:moveTo>
                      <a:pt x="3" y="19"/>
                    </a:moveTo>
                    <a:lnTo>
                      <a:pt x="28" y="16"/>
                    </a:lnTo>
                    <a:lnTo>
                      <a:pt x="28" y="16"/>
                    </a:lnTo>
                    <a:lnTo>
                      <a:pt x="31" y="16"/>
                    </a:lnTo>
                    <a:lnTo>
                      <a:pt x="31" y="13"/>
                    </a:lnTo>
                    <a:lnTo>
                      <a:pt x="25" y="10"/>
                    </a:lnTo>
                    <a:lnTo>
                      <a:pt x="0" y="0"/>
                    </a:lnTo>
                    <a:lnTo>
                      <a:pt x="3" y="19"/>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301"/>
              <p:cNvSpPr>
                <a:spLocks/>
              </p:cNvSpPr>
              <p:nvPr/>
            </p:nvSpPr>
            <p:spPr bwMode="auto">
              <a:xfrm>
                <a:off x="711" y="2793"/>
                <a:ext cx="57" cy="34"/>
              </a:xfrm>
              <a:custGeom>
                <a:avLst/>
                <a:gdLst/>
                <a:ahLst/>
                <a:cxnLst>
                  <a:cxn ang="0">
                    <a:pos x="0" y="25"/>
                  </a:cxn>
                  <a:cxn ang="0">
                    <a:pos x="19" y="31"/>
                  </a:cxn>
                  <a:cxn ang="0">
                    <a:pos x="19" y="31"/>
                  </a:cxn>
                  <a:cxn ang="0">
                    <a:pos x="32" y="34"/>
                  </a:cxn>
                  <a:cxn ang="0">
                    <a:pos x="41" y="34"/>
                  </a:cxn>
                  <a:cxn ang="0">
                    <a:pos x="57" y="31"/>
                  </a:cxn>
                  <a:cxn ang="0">
                    <a:pos x="54" y="12"/>
                  </a:cxn>
                  <a:cxn ang="0">
                    <a:pos x="25" y="3"/>
                  </a:cxn>
                  <a:cxn ang="0">
                    <a:pos x="25" y="3"/>
                  </a:cxn>
                  <a:cxn ang="0">
                    <a:pos x="13" y="0"/>
                  </a:cxn>
                  <a:cxn ang="0">
                    <a:pos x="3" y="0"/>
                  </a:cxn>
                  <a:cxn ang="0">
                    <a:pos x="0" y="3"/>
                  </a:cxn>
                  <a:cxn ang="0">
                    <a:pos x="0" y="25"/>
                  </a:cxn>
                </a:cxnLst>
                <a:rect l="0" t="0" r="r" b="b"/>
                <a:pathLst>
                  <a:path w="57" h="34">
                    <a:moveTo>
                      <a:pt x="0" y="25"/>
                    </a:moveTo>
                    <a:lnTo>
                      <a:pt x="19" y="31"/>
                    </a:lnTo>
                    <a:lnTo>
                      <a:pt x="19" y="31"/>
                    </a:lnTo>
                    <a:lnTo>
                      <a:pt x="32" y="34"/>
                    </a:lnTo>
                    <a:lnTo>
                      <a:pt x="41" y="34"/>
                    </a:lnTo>
                    <a:lnTo>
                      <a:pt x="57" y="31"/>
                    </a:lnTo>
                    <a:lnTo>
                      <a:pt x="54" y="12"/>
                    </a:lnTo>
                    <a:lnTo>
                      <a:pt x="25" y="3"/>
                    </a:lnTo>
                    <a:lnTo>
                      <a:pt x="25" y="3"/>
                    </a:lnTo>
                    <a:lnTo>
                      <a:pt x="13" y="0"/>
                    </a:lnTo>
                    <a:lnTo>
                      <a:pt x="3" y="0"/>
                    </a:lnTo>
                    <a:lnTo>
                      <a:pt x="0" y="3"/>
                    </a:lnTo>
                    <a:lnTo>
                      <a:pt x="0" y="25"/>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5" name="Freeform 302"/>
              <p:cNvSpPr>
                <a:spLocks/>
              </p:cNvSpPr>
              <p:nvPr/>
            </p:nvSpPr>
            <p:spPr bwMode="auto">
              <a:xfrm>
                <a:off x="670" y="2796"/>
                <a:ext cx="41" cy="22"/>
              </a:xfrm>
              <a:custGeom>
                <a:avLst/>
                <a:gdLst/>
                <a:ahLst/>
                <a:cxnLst>
                  <a:cxn ang="0">
                    <a:pos x="41" y="22"/>
                  </a:cxn>
                  <a:cxn ang="0">
                    <a:pos x="41" y="0"/>
                  </a:cxn>
                  <a:cxn ang="0">
                    <a:pos x="3" y="3"/>
                  </a:cxn>
                  <a:cxn ang="0">
                    <a:pos x="3" y="3"/>
                  </a:cxn>
                  <a:cxn ang="0">
                    <a:pos x="0" y="6"/>
                  </a:cxn>
                  <a:cxn ang="0">
                    <a:pos x="6" y="9"/>
                  </a:cxn>
                  <a:cxn ang="0">
                    <a:pos x="41" y="22"/>
                  </a:cxn>
                </a:cxnLst>
                <a:rect l="0" t="0" r="r" b="b"/>
                <a:pathLst>
                  <a:path w="41" h="22">
                    <a:moveTo>
                      <a:pt x="41" y="22"/>
                    </a:moveTo>
                    <a:lnTo>
                      <a:pt x="41" y="0"/>
                    </a:lnTo>
                    <a:lnTo>
                      <a:pt x="3" y="3"/>
                    </a:lnTo>
                    <a:lnTo>
                      <a:pt x="3" y="3"/>
                    </a:lnTo>
                    <a:lnTo>
                      <a:pt x="0" y="6"/>
                    </a:lnTo>
                    <a:lnTo>
                      <a:pt x="6" y="9"/>
                    </a:lnTo>
                    <a:lnTo>
                      <a:pt x="41" y="2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6" name="Freeform 303"/>
              <p:cNvSpPr>
                <a:spLocks/>
              </p:cNvSpPr>
              <p:nvPr/>
            </p:nvSpPr>
            <p:spPr bwMode="auto">
              <a:xfrm>
                <a:off x="711" y="2824"/>
                <a:ext cx="13" cy="10"/>
              </a:xfrm>
              <a:custGeom>
                <a:avLst/>
                <a:gdLst/>
                <a:ahLst/>
                <a:cxnLst>
                  <a:cxn ang="0">
                    <a:pos x="0" y="10"/>
                  </a:cxn>
                  <a:cxn ang="0">
                    <a:pos x="9" y="10"/>
                  </a:cxn>
                  <a:cxn ang="0">
                    <a:pos x="9" y="10"/>
                  </a:cxn>
                  <a:cxn ang="0">
                    <a:pos x="13" y="10"/>
                  </a:cxn>
                  <a:cxn ang="0">
                    <a:pos x="13" y="7"/>
                  </a:cxn>
                  <a:cxn ang="0">
                    <a:pos x="9" y="3"/>
                  </a:cxn>
                  <a:cxn ang="0">
                    <a:pos x="0" y="0"/>
                  </a:cxn>
                  <a:cxn ang="0">
                    <a:pos x="0" y="10"/>
                  </a:cxn>
                </a:cxnLst>
                <a:rect l="0" t="0" r="r" b="b"/>
                <a:pathLst>
                  <a:path w="13" h="10">
                    <a:moveTo>
                      <a:pt x="0" y="10"/>
                    </a:moveTo>
                    <a:lnTo>
                      <a:pt x="9" y="10"/>
                    </a:lnTo>
                    <a:lnTo>
                      <a:pt x="9" y="10"/>
                    </a:lnTo>
                    <a:lnTo>
                      <a:pt x="13" y="10"/>
                    </a:lnTo>
                    <a:lnTo>
                      <a:pt x="13" y="7"/>
                    </a:lnTo>
                    <a:lnTo>
                      <a:pt x="9" y="3"/>
                    </a:lnTo>
                    <a:lnTo>
                      <a:pt x="0" y="0"/>
                    </a:lnTo>
                    <a:lnTo>
                      <a:pt x="0" y="1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7" name="Freeform 304"/>
              <p:cNvSpPr>
                <a:spLocks/>
              </p:cNvSpPr>
              <p:nvPr/>
            </p:nvSpPr>
            <p:spPr bwMode="auto">
              <a:xfrm>
                <a:off x="654" y="2805"/>
                <a:ext cx="57" cy="35"/>
              </a:xfrm>
              <a:custGeom>
                <a:avLst/>
                <a:gdLst/>
                <a:ahLst/>
                <a:cxnLst>
                  <a:cxn ang="0">
                    <a:pos x="3" y="32"/>
                  </a:cxn>
                  <a:cxn ang="0">
                    <a:pos x="3" y="32"/>
                  </a:cxn>
                  <a:cxn ang="0">
                    <a:pos x="16" y="35"/>
                  </a:cxn>
                  <a:cxn ang="0">
                    <a:pos x="25" y="35"/>
                  </a:cxn>
                  <a:cxn ang="0">
                    <a:pos x="57" y="29"/>
                  </a:cxn>
                  <a:cxn ang="0">
                    <a:pos x="57" y="19"/>
                  </a:cxn>
                  <a:cxn ang="0">
                    <a:pos x="13" y="3"/>
                  </a:cxn>
                  <a:cxn ang="0">
                    <a:pos x="13" y="3"/>
                  </a:cxn>
                  <a:cxn ang="0">
                    <a:pos x="0" y="0"/>
                  </a:cxn>
                  <a:cxn ang="0">
                    <a:pos x="3" y="32"/>
                  </a:cxn>
                  <a:cxn ang="0">
                    <a:pos x="3" y="32"/>
                  </a:cxn>
                </a:cxnLst>
                <a:rect l="0" t="0" r="r" b="b"/>
                <a:pathLst>
                  <a:path w="57" h="35">
                    <a:moveTo>
                      <a:pt x="3" y="32"/>
                    </a:moveTo>
                    <a:lnTo>
                      <a:pt x="3" y="32"/>
                    </a:lnTo>
                    <a:lnTo>
                      <a:pt x="16" y="35"/>
                    </a:lnTo>
                    <a:lnTo>
                      <a:pt x="25" y="35"/>
                    </a:lnTo>
                    <a:lnTo>
                      <a:pt x="57" y="29"/>
                    </a:lnTo>
                    <a:lnTo>
                      <a:pt x="57" y="19"/>
                    </a:lnTo>
                    <a:lnTo>
                      <a:pt x="13" y="3"/>
                    </a:lnTo>
                    <a:lnTo>
                      <a:pt x="13" y="3"/>
                    </a:lnTo>
                    <a:lnTo>
                      <a:pt x="0" y="0"/>
                    </a:lnTo>
                    <a:lnTo>
                      <a:pt x="3" y="32"/>
                    </a:lnTo>
                    <a:lnTo>
                      <a:pt x="3" y="32"/>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8" name="Freeform 305"/>
              <p:cNvSpPr>
                <a:spLocks/>
              </p:cNvSpPr>
              <p:nvPr/>
            </p:nvSpPr>
            <p:spPr bwMode="auto">
              <a:xfrm>
                <a:off x="600" y="2805"/>
                <a:ext cx="57" cy="32"/>
              </a:xfrm>
              <a:custGeom>
                <a:avLst/>
                <a:gdLst/>
                <a:ahLst/>
                <a:cxnLst>
                  <a:cxn ang="0">
                    <a:pos x="3" y="13"/>
                  </a:cxn>
                  <a:cxn ang="0">
                    <a:pos x="57" y="32"/>
                  </a:cxn>
                  <a:cxn ang="0">
                    <a:pos x="54" y="0"/>
                  </a:cxn>
                  <a:cxn ang="0">
                    <a:pos x="54" y="0"/>
                  </a:cxn>
                  <a:cxn ang="0">
                    <a:pos x="44" y="0"/>
                  </a:cxn>
                  <a:cxn ang="0">
                    <a:pos x="0" y="7"/>
                  </a:cxn>
                  <a:cxn ang="0">
                    <a:pos x="0" y="7"/>
                  </a:cxn>
                  <a:cxn ang="0">
                    <a:pos x="0" y="7"/>
                  </a:cxn>
                  <a:cxn ang="0">
                    <a:pos x="0" y="13"/>
                  </a:cxn>
                  <a:cxn ang="0">
                    <a:pos x="0" y="13"/>
                  </a:cxn>
                  <a:cxn ang="0">
                    <a:pos x="3" y="13"/>
                  </a:cxn>
                  <a:cxn ang="0">
                    <a:pos x="3" y="13"/>
                  </a:cxn>
                </a:cxnLst>
                <a:rect l="0" t="0" r="r" b="b"/>
                <a:pathLst>
                  <a:path w="57" h="32">
                    <a:moveTo>
                      <a:pt x="3" y="13"/>
                    </a:moveTo>
                    <a:lnTo>
                      <a:pt x="57" y="32"/>
                    </a:lnTo>
                    <a:lnTo>
                      <a:pt x="54" y="0"/>
                    </a:lnTo>
                    <a:lnTo>
                      <a:pt x="54" y="0"/>
                    </a:lnTo>
                    <a:lnTo>
                      <a:pt x="44" y="0"/>
                    </a:lnTo>
                    <a:lnTo>
                      <a:pt x="0" y="7"/>
                    </a:lnTo>
                    <a:lnTo>
                      <a:pt x="0" y="7"/>
                    </a:lnTo>
                    <a:lnTo>
                      <a:pt x="0" y="7"/>
                    </a:lnTo>
                    <a:lnTo>
                      <a:pt x="0" y="13"/>
                    </a:lnTo>
                    <a:lnTo>
                      <a:pt x="0" y="13"/>
                    </a:lnTo>
                    <a:lnTo>
                      <a:pt x="3" y="13"/>
                    </a:lnTo>
                    <a:lnTo>
                      <a:pt x="3" y="13"/>
                    </a:lnTo>
                    <a:close/>
                  </a:path>
                </a:pathLst>
              </a:custGeom>
              <a:solidFill>
                <a:srgbClr val="ADADA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 name="Freeform 306"/>
              <p:cNvSpPr>
                <a:spLocks/>
              </p:cNvSpPr>
              <p:nvPr/>
            </p:nvSpPr>
            <p:spPr bwMode="auto">
              <a:xfrm>
                <a:off x="597" y="2812"/>
                <a:ext cx="3" cy="6"/>
              </a:xfrm>
              <a:custGeom>
                <a:avLst/>
                <a:gdLst/>
                <a:ahLst/>
                <a:cxnLst>
                  <a:cxn ang="0">
                    <a:pos x="3" y="0"/>
                  </a:cxn>
                  <a:cxn ang="0">
                    <a:pos x="3" y="0"/>
                  </a:cxn>
                  <a:cxn ang="0">
                    <a:pos x="0" y="3"/>
                  </a:cxn>
                  <a:cxn ang="0">
                    <a:pos x="3" y="6"/>
                  </a:cxn>
                  <a:cxn ang="0">
                    <a:pos x="3" y="0"/>
                  </a:cxn>
                </a:cxnLst>
                <a:rect l="0" t="0" r="r" b="b"/>
                <a:pathLst>
                  <a:path w="3" h="6">
                    <a:moveTo>
                      <a:pt x="3" y="0"/>
                    </a:moveTo>
                    <a:lnTo>
                      <a:pt x="3" y="0"/>
                    </a:lnTo>
                    <a:lnTo>
                      <a:pt x="0" y="3"/>
                    </a:lnTo>
                    <a:lnTo>
                      <a:pt x="3" y="6"/>
                    </a:lnTo>
                    <a:lnTo>
                      <a:pt x="3" y="0"/>
                    </a:lnTo>
                    <a:close/>
                  </a:path>
                </a:pathLst>
              </a:custGeom>
              <a:solidFill>
                <a:srgbClr val="B3B3B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0" name="Freeform 307"/>
              <p:cNvSpPr>
                <a:spLocks/>
              </p:cNvSpPr>
              <p:nvPr/>
            </p:nvSpPr>
            <p:spPr bwMode="auto">
              <a:xfrm>
                <a:off x="822" y="2850"/>
                <a:ext cx="19" cy="15"/>
              </a:xfrm>
              <a:custGeom>
                <a:avLst/>
                <a:gdLst/>
                <a:ahLst/>
                <a:cxnLst>
                  <a:cxn ang="0">
                    <a:pos x="3" y="15"/>
                  </a:cxn>
                  <a:cxn ang="0">
                    <a:pos x="15" y="12"/>
                  </a:cxn>
                  <a:cxn ang="0">
                    <a:pos x="15" y="12"/>
                  </a:cxn>
                  <a:cxn ang="0">
                    <a:pos x="19" y="12"/>
                  </a:cxn>
                  <a:cxn ang="0">
                    <a:pos x="19" y="9"/>
                  </a:cxn>
                  <a:cxn ang="0">
                    <a:pos x="12" y="6"/>
                  </a:cxn>
                  <a:cxn ang="0">
                    <a:pos x="0" y="0"/>
                  </a:cxn>
                  <a:cxn ang="0">
                    <a:pos x="3" y="15"/>
                  </a:cxn>
                </a:cxnLst>
                <a:rect l="0" t="0" r="r" b="b"/>
                <a:pathLst>
                  <a:path w="19" h="15">
                    <a:moveTo>
                      <a:pt x="3" y="15"/>
                    </a:moveTo>
                    <a:lnTo>
                      <a:pt x="15" y="12"/>
                    </a:lnTo>
                    <a:lnTo>
                      <a:pt x="15" y="12"/>
                    </a:lnTo>
                    <a:lnTo>
                      <a:pt x="19" y="12"/>
                    </a:lnTo>
                    <a:lnTo>
                      <a:pt x="19" y="9"/>
                    </a:lnTo>
                    <a:lnTo>
                      <a:pt x="12" y="6"/>
                    </a:lnTo>
                    <a:lnTo>
                      <a:pt x="0" y="0"/>
                    </a:lnTo>
                    <a:lnTo>
                      <a:pt x="3"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1" name="Freeform 308"/>
              <p:cNvSpPr>
                <a:spLocks/>
              </p:cNvSpPr>
              <p:nvPr/>
            </p:nvSpPr>
            <p:spPr bwMode="auto">
              <a:xfrm>
                <a:off x="768" y="2834"/>
                <a:ext cx="57" cy="41"/>
              </a:xfrm>
              <a:custGeom>
                <a:avLst/>
                <a:gdLst/>
                <a:ahLst/>
                <a:cxnLst>
                  <a:cxn ang="0">
                    <a:pos x="6" y="41"/>
                  </a:cxn>
                  <a:cxn ang="0">
                    <a:pos x="57" y="31"/>
                  </a:cxn>
                  <a:cxn ang="0">
                    <a:pos x="54" y="16"/>
                  </a:cxn>
                  <a:cxn ang="0">
                    <a:pos x="13" y="3"/>
                  </a:cxn>
                  <a:cxn ang="0">
                    <a:pos x="13" y="3"/>
                  </a:cxn>
                  <a:cxn ang="0">
                    <a:pos x="0" y="0"/>
                  </a:cxn>
                  <a:cxn ang="0">
                    <a:pos x="0" y="41"/>
                  </a:cxn>
                  <a:cxn ang="0">
                    <a:pos x="0" y="41"/>
                  </a:cxn>
                  <a:cxn ang="0">
                    <a:pos x="6" y="41"/>
                  </a:cxn>
                  <a:cxn ang="0">
                    <a:pos x="6" y="41"/>
                  </a:cxn>
                </a:cxnLst>
                <a:rect l="0" t="0" r="r" b="b"/>
                <a:pathLst>
                  <a:path w="57" h="41">
                    <a:moveTo>
                      <a:pt x="6" y="41"/>
                    </a:moveTo>
                    <a:lnTo>
                      <a:pt x="57" y="31"/>
                    </a:lnTo>
                    <a:lnTo>
                      <a:pt x="54" y="16"/>
                    </a:lnTo>
                    <a:lnTo>
                      <a:pt x="13" y="3"/>
                    </a:lnTo>
                    <a:lnTo>
                      <a:pt x="13" y="3"/>
                    </a:lnTo>
                    <a:lnTo>
                      <a:pt x="0" y="0"/>
                    </a:lnTo>
                    <a:lnTo>
                      <a:pt x="0" y="41"/>
                    </a:lnTo>
                    <a:lnTo>
                      <a:pt x="0" y="41"/>
                    </a:lnTo>
                    <a:lnTo>
                      <a:pt x="6" y="41"/>
                    </a:lnTo>
                    <a:lnTo>
                      <a:pt x="6" y="41"/>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2" name="Freeform 309"/>
              <p:cNvSpPr>
                <a:spLocks/>
              </p:cNvSpPr>
              <p:nvPr/>
            </p:nvSpPr>
            <p:spPr bwMode="auto">
              <a:xfrm>
                <a:off x="711" y="2834"/>
                <a:ext cx="57" cy="41"/>
              </a:xfrm>
              <a:custGeom>
                <a:avLst/>
                <a:gdLst/>
                <a:ahLst/>
                <a:cxnLst>
                  <a:cxn ang="0">
                    <a:pos x="57" y="0"/>
                  </a:cxn>
                  <a:cxn ang="0">
                    <a:pos x="57" y="0"/>
                  </a:cxn>
                  <a:cxn ang="0">
                    <a:pos x="47" y="0"/>
                  </a:cxn>
                  <a:cxn ang="0">
                    <a:pos x="0" y="6"/>
                  </a:cxn>
                  <a:cxn ang="0">
                    <a:pos x="3" y="25"/>
                  </a:cxn>
                  <a:cxn ang="0">
                    <a:pos x="38" y="38"/>
                  </a:cxn>
                  <a:cxn ang="0">
                    <a:pos x="38" y="38"/>
                  </a:cxn>
                  <a:cxn ang="0">
                    <a:pos x="57" y="41"/>
                  </a:cxn>
                  <a:cxn ang="0">
                    <a:pos x="57" y="0"/>
                  </a:cxn>
                </a:cxnLst>
                <a:rect l="0" t="0" r="r" b="b"/>
                <a:pathLst>
                  <a:path w="57" h="41">
                    <a:moveTo>
                      <a:pt x="57" y="0"/>
                    </a:moveTo>
                    <a:lnTo>
                      <a:pt x="57" y="0"/>
                    </a:lnTo>
                    <a:lnTo>
                      <a:pt x="47" y="0"/>
                    </a:lnTo>
                    <a:lnTo>
                      <a:pt x="0" y="6"/>
                    </a:lnTo>
                    <a:lnTo>
                      <a:pt x="3" y="25"/>
                    </a:lnTo>
                    <a:lnTo>
                      <a:pt x="38" y="38"/>
                    </a:lnTo>
                    <a:lnTo>
                      <a:pt x="38" y="38"/>
                    </a:lnTo>
                    <a:lnTo>
                      <a:pt x="57" y="41"/>
                    </a:lnTo>
                    <a:lnTo>
                      <a:pt x="57" y="0"/>
                    </a:lnTo>
                    <a:close/>
                  </a:path>
                </a:pathLst>
              </a:custGeom>
              <a:solidFill>
                <a:srgbClr val="A1A1A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3" name="Freeform 310"/>
              <p:cNvSpPr>
                <a:spLocks/>
              </p:cNvSpPr>
              <p:nvPr/>
            </p:nvSpPr>
            <p:spPr bwMode="auto">
              <a:xfrm>
                <a:off x="689" y="2840"/>
                <a:ext cx="25" cy="19"/>
              </a:xfrm>
              <a:custGeom>
                <a:avLst/>
                <a:gdLst/>
                <a:ahLst/>
                <a:cxnLst>
                  <a:cxn ang="0">
                    <a:pos x="22" y="0"/>
                  </a:cxn>
                  <a:cxn ang="0">
                    <a:pos x="3" y="6"/>
                  </a:cxn>
                  <a:cxn ang="0">
                    <a:pos x="3" y="6"/>
                  </a:cxn>
                  <a:cxn ang="0">
                    <a:pos x="0" y="6"/>
                  </a:cxn>
                  <a:cxn ang="0">
                    <a:pos x="0" y="6"/>
                  </a:cxn>
                  <a:cxn ang="0">
                    <a:pos x="6" y="13"/>
                  </a:cxn>
                  <a:cxn ang="0">
                    <a:pos x="25" y="19"/>
                  </a:cxn>
                  <a:cxn ang="0">
                    <a:pos x="22" y="0"/>
                  </a:cxn>
                </a:cxnLst>
                <a:rect l="0" t="0" r="r" b="b"/>
                <a:pathLst>
                  <a:path w="25" h="19">
                    <a:moveTo>
                      <a:pt x="22" y="0"/>
                    </a:moveTo>
                    <a:lnTo>
                      <a:pt x="3" y="6"/>
                    </a:lnTo>
                    <a:lnTo>
                      <a:pt x="3" y="6"/>
                    </a:lnTo>
                    <a:lnTo>
                      <a:pt x="0" y="6"/>
                    </a:lnTo>
                    <a:lnTo>
                      <a:pt x="0" y="6"/>
                    </a:lnTo>
                    <a:lnTo>
                      <a:pt x="6" y="13"/>
                    </a:lnTo>
                    <a:lnTo>
                      <a:pt x="25" y="19"/>
                    </a:lnTo>
                    <a:lnTo>
                      <a:pt x="22"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4" name="Freeform 311"/>
              <p:cNvSpPr>
                <a:spLocks/>
              </p:cNvSpPr>
              <p:nvPr/>
            </p:nvSpPr>
            <p:spPr bwMode="auto">
              <a:xfrm>
                <a:off x="879" y="2834"/>
                <a:ext cx="31" cy="22"/>
              </a:xfrm>
              <a:custGeom>
                <a:avLst/>
                <a:gdLst/>
                <a:ahLst/>
                <a:cxnLst>
                  <a:cxn ang="0">
                    <a:pos x="0" y="22"/>
                  </a:cxn>
                  <a:cxn ang="0">
                    <a:pos x="28" y="16"/>
                  </a:cxn>
                  <a:cxn ang="0">
                    <a:pos x="28" y="16"/>
                  </a:cxn>
                  <a:cxn ang="0">
                    <a:pos x="31" y="16"/>
                  </a:cxn>
                  <a:cxn ang="0">
                    <a:pos x="31" y="12"/>
                  </a:cxn>
                  <a:cxn ang="0">
                    <a:pos x="25" y="9"/>
                  </a:cxn>
                  <a:cxn ang="0">
                    <a:pos x="0" y="0"/>
                  </a:cxn>
                  <a:cxn ang="0">
                    <a:pos x="0" y="22"/>
                  </a:cxn>
                </a:cxnLst>
                <a:rect l="0" t="0" r="r" b="b"/>
                <a:pathLst>
                  <a:path w="31" h="22">
                    <a:moveTo>
                      <a:pt x="0" y="22"/>
                    </a:moveTo>
                    <a:lnTo>
                      <a:pt x="28" y="16"/>
                    </a:lnTo>
                    <a:lnTo>
                      <a:pt x="28" y="16"/>
                    </a:lnTo>
                    <a:lnTo>
                      <a:pt x="31" y="16"/>
                    </a:lnTo>
                    <a:lnTo>
                      <a:pt x="31" y="12"/>
                    </a:lnTo>
                    <a:lnTo>
                      <a:pt x="25" y="9"/>
                    </a:lnTo>
                    <a:lnTo>
                      <a:pt x="0" y="0"/>
                    </a:lnTo>
                    <a:lnTo>
                      <a:pt x="0" y="22"/>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5" name="Freeform 312"/>
              <p:cNvSpPr>
                <a:spLocks/>
              </p:cNvSpPr>
              <p:nvPr/>
            </p:nvSpPr>
            <p:spPr bwMode="auto">
              <a:xfrm>
                <a:off x="822" y="2821"/>
                <a:ext cx="57" cy="35"/>
              </a:xfrm>
              <a:custGeom>
                <a:avLst/>
                <a:gdLst/>
                <a:ahLst/>
                <a:cxnLst>
                  <a:cxn ang="0">
                    <a:pos x="22" y="32"/>
                  </a:cxn>
                  <a:cxn ang="0">
                    <a:pos x="22" y="32"/>
                  </a:cxn>
                  <a:cxn ang="0">
                    <a:pos x="34" y="35"/>
                  </a:cxn>
                  <a:cxn ang="0">
                    <a:pos x="44" y="35"/>
                  </a:cxn>
                  <a:cxn ang="0">
                    <a:pos x="57" y="35"/>
                  </a:cxn>
                  <a:cxn ang="0">
                    <a:pos x="57" y="13"/>
                  </a:cxn>
                  <a:cxn ang="0">
                    <a:pos x="28" y="3"/>
                  </a:cxn>
                  <a:cxn ang="0">
                    <a:pos x="28" y="3"/>
                  </a:cxn>
                  <a:cxn ang="0">
                    <a:pos x="15" y="0"/>
                  </a:cxn>
                  <a:cxn ang="0">
                    <a:pos x="6" y="0"/>
                  </a:cxn>
                  <a:cxn ang="0">
                    <a:pos x="0" y="0"/>
                  </a:cxn>
                  <a:cxn ang="0">
                    <a:pos x="0" y="25"/>
                  </a:cxn>
                  <a:cxn ang="0">
                    <a:pos x="22" y="32"/>
                  </a:cxn>
                </a:cxnLst>
                <a:rect l="0" t="0" r="r" b="b"/>
                <a:pathLst>
                  <a:path w="57" h="35">
                    <a:moveTo>
                      <a:pt x="22" y="32"/>
                    </a:moveTo>
                    <a:lnTo>
                      <a:pt x="22" y="32"/>
                    </a:lnTo>
                    <a:lnTo>
                      <a:pt x="34" y="35"/>
                    </a:lnTo>
                    <a:lnTo>
                      <a:pt x="44" y="35"/>
                    </a:lnTo>
                    <a:lnTo>
                      <a:pt x="57" y="35"/>
                    </a:lnTo>
                    <a:lnTo>
                      <a:pt x="57" y="13"/>
                    </a:lnTo>
                    <a:lnTo>
                      <a:pt x="28" y="3"/>
                    </a:lnTo>
                    <a:lnTo>
                      <a:pt x="28" y="3"/>
                    </a:lnTo>
                    <a:lnTo>
                      <a:pt x="15" y="0"/>
                    </a:lnTo>
                    <a:lnTo>
                      <a:pt x="6" y="0"/>
                    </a:lnTo>
                    <a:lnTo>
                      <a:pt x="0" y="0"/>
                    </a:lnTo>
                    <a:lnTo>
                      <a:pt x="0" y="25"/>
                    </a:lnTo>
                    <a:lnTo>
                      <a:pt x="22" y="3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313"/>
              <p:cNvSpPr>
                <a:spLocks/>
              </p:cNvSpPr>
              <p:nvPr/>
            </p:nvSpPr>
            <p:spPr bwMode="auto">
              <a:xfrm>
                <a:off x="784" y="2821"/>
                <a:ext cx="38" cy="25"/>
              </a:xfrm>
              <a:custGeom>
                <a:avLst/>
                <a:gdLst/>
                <a:ahLst/>
                <a:cxnLst>
                  <a:cxn ang="0">
                    <a:pos x="38" y="0"/>
                  </a:cxn>
                  <a:cxn ang="0">
                    <a:pos x="3" y="6"/>
                  </a:cxn>
                  <a:cxn ang="0">
                    <a:pos x="3" y="6"/>
                  </a:cxn>
                  <a:cxn ang="0">
                    <a:pos x="0" y="10"/>
                  </a:cxn>
                  <a:cxn ang="0">
                    <a:pos x="0" y="10"/>
                  </a:cxn>
                  <a:cxn ang="0">
                    <a:pos x="6" y="13"/>
                  </a:cxn>
                  <a:cxn ang="0">
                    <a:pos x="38" y="25"/>
                  </a:cxn>
                  <a:cxn ang="0">
                    <a:pos x="38" y="0"/>
                  </a:cxn>
                </a:cxnLst>
                <a:rect l="0" t="0" r="r" b="b"/>
                <a:pathLst>
                  <a:path w="38" h="25">
                    <a:moveTo>
                      <a:pt x="38" y="0"/>
                    </a:moveTo>
                    <a:lnTo>
                      <a:pt x="3" y="6"/>
                    </a:lnTo>
                    <a:lnTo>
                      <a:pt x="3" y="6"/>
                    </a:lnTo>
                    <a:lnTo>
                      <a:pt x="0" y="10"/>
                    </a:lnTo>
                    <a:lnTo>
                      <a:pt x="0" y="10"/>
                    </a:lnTo>
                    <a:lnTo>
                      <a:pt x="6" y="13"/>
                    </a:lnTo>
                    <a:lnTo>
                      <a:pt x="38" y="25"/>
                    </a:lnTo>
                    <a:lnTo>
                      <a:pt x="38"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Freeform 314"/>
              <p:cNvSpPr>
                <a:spLocks/>
              </p:cNvSpPr>
              <p:nvPr/>
            </p:nvSpPr>
            <p:spPr bwMode="auto">
              <a:xfrm>
                <a:off x="932" y="2818"/>
                <a:ext cx="45" cy="25"/>
              </a:xfrm>
              <a:custGeom>
                <a:avLst/>
                <a:gdLst/>
                <a:ahLst/>
                <a:cxnLst>
                  <a:cxn ang="0">
                    <a:pos x="0" y="25"/>
                  </a:cxn>
                  <a:cxn ang="0">
                    <a:pos x="0" y="25"/>
                  </a:cxn>
                  <a:cxn ang="0">
                    <a:pos x="4" y="25"/>
                  </a:cxn>
                  <a:cxn ang="0">
                    <a:pos x="42" y="19"/>
                  </a:cxn>
                  <a:cxn ang="0">
                    <a:pos x="42" y="19"/>
                  </a:cxn>
                  <a:cxn ang="0">
                    <a:pos x="42" y="19"/>
                  </a:cxn>
                  <a:cxn ang="0">
                    <a:pos x="45" y="16"/>
                  </a:cxn>
                  <a:cxn ang="0">
                    <a:pos x="35" y="13"/>
                  </a:cxn>
                  <a:cxn ang="0">
                    <a:pos x="0" y="0"/>
                  </a:cxn>
                  <a:cxn ang="0">
                    <a:pos x="0" y="25"/>
                  </a:cxn>
                </a:cxnLst>
                <a:rect l="0" t="0" r="r" b="b"/>
                <a:pathLst>
                  <a:path w="45" h="25">
                    <a:moveTo>
                      <a:pt x="0" y="25"/>
                    </a:moveTo>
                    <a:lnTo>
                      <a:pt x="0" y="25"/>
                    </a:lnTo>
                    <a:lnTo>
                      <a:pt x="4" y="25"/>
                    </a:lnTo>
                    <a:lnTo>
                      <a:pt x="42" y="19"/>
                    </a:lnTo>
                    <a:lnTo>
                      <a:pt x="42" y="19"/>
                    </a:lnTo>
                    <a:lnTo>
                      <a:pt x="42" y="19"/>
                    </a:lnTo>
                    <a:lnTo>
                      <a:pt x="45" y="16"/>
                    </a:lnTo>
                    <a:lnTo>
                      <a:pt x="35" y="13"/>
                    </a:lnTo>
                    <a:lnTo>
                      <a:pt x="0" y="0"/>
                    </a:lnTo>
                    <a:lnTo>
                      <a:pt x="0" y="25"/>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8" name="Freeform 315"/>
              <p:cNvSpPr>
                <a:spLocks/>
              </p:cNvSpPr>
              <p:nvPr/>
            </p:nvSpPr>
            <p:spPr bwMode="auto">
              <a:xfrm>
                <a:off x="879" y="2808"/>
                <a:ext cx="53" cy="35"/>
              </a:xfrm>
              <a:custGeom>
                <a:avLst/>
                <a:gdLst/>
                <a:ahLst/>
                <a:cxnLst>
                  <a:cxn ang="0">
                    <a:pos x="0" y="19"/>
                  </a:cxn>
                  <a:cxn ang="0">
                    <a:pos x="34" y="32"/>
                  </a:cxn>
                  <a:cxn ang="0">
                    <a:pos x="34" y="32"/>
                  </a:cxn>
                  <a:cxn ang="0">
                    <a:pos x="44" y="35"/>
                  </a:cxn>
                  <a:cxn ang="0">
                    <a:pos x="53" y="35"/>
                  </a:cxn>
                  <a:cxn ang="0">
                    <a:pos x="53" y="10"/>
                  </a:cxn>
                  <a:cxn ang="0">
                    <a:pos x="38" y="4"/>
                  </a:cxn>
                  <a:cxn ang="0">
                    <a:pos x="38" y="4"/>
                  </a:cxn>
                  <a:cxn ang="0">
                    <a:pos x="25" y="0"/>
                  </a:cxn>
                  <a:cxn ang="0">
                    <a:pos x="15" y="0"/>
                  </a:cxn>
                  <a:cxn ang="0">
                    <a:pos x="0" y="4"/>
                  </a:cxn>
                  <a:cxn ang="0">
                    <a:pos x="0" y="19"/>
                  </a:cxn>
                </a:cxnLst>
                <a:rect l="0" t="0" r="r" b="b"/>
                <a:pathLst>
                  <a:path w="53" h="35">
                    <a:moveTo>
                      <a:pt x="0" y="19"/>
                    </a:moveTo>
                    <a:lnTo>
                      <a:pt x="34" y="32"/>
                    </a:lnTo>
                    <a:lnTo>
                      <a:pt x="34" y="32"/>
                    </a:lnTo>
                    <a:lnTo>
                      <a:pt x="44" y="35"/>
                    </a:lnTo>
                    <a:lnTo>
                      <a:pt x="53" y="35"/>
                    </a:lnTo>
                    <a:lnTo>
                      <a:pt x="53" y="10"/>
                    </a:lnTo>
                    <a:lnTo>
                      <a:pt x="38" y="4"/>
                    </a:lnTo>
                    <a:lnTo>
                      <a:pt x="38" y="4"/>
                    </a:lnTo>
                    <a:lnTo>
                      <a:pt x="25" y="0"/>
                    </a:lnTo>
                    <a:lnTo>
                      <a:pt x="15" y="0"/>
                    </a:lnTo>
                    <a:lnTo>
                      <a:pt x="0" y="4"/>
                    </a:lnTo>
                    <a:lnTo>
                      <a:pt x="0" y="19"/>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9" name="Freeform 316"/>
              <p:cNvSpPr>
                <a:spLocks/>
              </p:cNvSpPr>
              <p:nvPr/>
            </p:nvSpPr>
            <p:spPr bwMode="auto">
              <a:xfrm>
                <a:off x="853" y="2812"/>
                <a:ext cx="26" cy="15"/>
              </a:xfrm>
              <a:custGeom>
                <a:avLst/>
                <a:gdLst/>
                <a:ahLst/>
                <a:cxnLst>
                  <a:cxn ang="0">
                    <a:pos x="26" y="15"/>
                  </a:cxn>
                  <a:cxn ang="0">
                    <a:pos x="26" y="0"/>
                  </a:cxn>
                  <a:cxn ang="0">
                    <a:pos x="3" y="3"/>
                  </a:cxn>
                  <a:cxn ang="0">
                    <a:pos x="3" y="3"/>
                  </a:cxn>
                  <a:cxn ang="0">
                    <a:pos x="0" y="6"/>
                  </a:cxn>
                  <a:cxn ang="0">
                    <a:pos x="0" y="6"/>
                  </a:cxn>
                  <a:cxn ang="0">
                    <a:pos x="7" y="9"/>
                  </a:cxn>
                  <a:cxn ang="0">
                    <a:pos x="26" y="15"/>
                  </a:cxn>
                </a:cxnLst>
                <a:rect l="0" t="0" r="r" b="b"/>
                <a:pathLst>
                  <a:path w="26" h="15">
                    <a:moveTo>
                      <a:pt x="26" y="15"/>
                    </a:moveTo>
                    <a:lnTo>
                      <a:pt x="26" y="0"/>
                    </a:lnTo>
                    <a:lnTo>
                      <a:pt x="3" y="3"/>
                    </a:lnTo>
                    <a:lnTo>
                      <a:pt x="3" y="3"/>
                    </a:lnTo>
                    <a:lnTo>
                      <a:pt x="0" y="6"/>
                    </a:lnTo>
                    <a:lnTo>
                      <a:pt x="0" y="6"/>
                    </a:lnTo>
                    <a:lnTo>
                      <a:pt x="7" y="9"/>
                    </a:lnTo>
                    <a:lnTo>
                      <a:pt x="26" y="15"/>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0" name="Freeform 317"/>
              <p:cNvSpPr>
                <a:spLocks/>
              </p:cNvSpPr>
              <p:nvPr/>
            </p:nvSpPr>
            <p:spPr bwMode="auto">
              <a:xfrm>
                <a:off x="986" y="2802"/>
                <a:ext cx="54" cy="29"/>
              </a:xfrm>
              <a:custGeom>
                <a:avLst/>
                <a:gdLst/>
                <a:ahLst/>
                <a:cxnLst>
                  <a:cxn ang="0">
                    <a:pos x="3" y="29"/>
                  </a:cxn>
                  <a:cxn ang="0">
                    <a:pos x="3" y="29"/>
                  </a:cxn>
                  <a:cxn ang="0">
                    <a:pos x="13" y="29"/>
                  </a:cxn>
                  <a:cxn ang="0">
                    <a:pos x="51" y="22"/>
                  </a:cxn>
                  <a:cxn ang="0">
                    <a:pos x="51" y="22"/>
                  </a:cxn>
                  <a:cxn ang="0">
                    <a:pos x="54" y="22"/>
                  </a:cxn>
                  <a:cxn ang="0">
                    <a:pos x="54" y="19"/>
                  </a:cxn>
                  <a:cxn ang="0">
                    <a:pos x="48" y="16"/>
                  </a:cxn>
                  <a:cxn ang="0">
                    <a:pos x="0" y="0"/>
                  </a:cxn>
                  <a:cxn ang="0">
                    <a:pos x="3" y="29"/>
                  </a:cxn>
                </a:cxnLst>
                <a:rect l="0" t="0" r="r" b="b"/>
                <a:pathLst>
                  <a:path w="54" h="29">
                    <a:moveTo>
                      <a:pt x="3" y="29"/>
                    </a:moveTo>
                    <a:lnTo>
                      <a:pt x="3" y="29"/>
                    </a:lnTo>
                    <a:lnTo>
                      <a:pt x="13" y="29"/>
                    </a:lnTo>
                    <a:lnTo>
                      <a:pt x="51" y="22"/>
                    </a:lnTo>
                    <a:lnTo>
                      <a:pt x="51" y="22"/>
                    </a:lnTo>
                    <a:lnTo>
                      <a:pt x="54" y="22"/>
                    </a:lnTo>
                    <a:lnTo>
                      <a:pt x="54" y="19"/>
                    </a:lnTo>
                    <a:lnTo>
                      <a:pt x="48" y="16"/>
                    </a:lnTo>
                    <a:lnTo>
                      <a:pt x="0" y="0"/>
                    </a:lnTo>
                    <a:lnTo>
                      <a:pt x="3" y="2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1" name="Freeform 318"/>
              <p:cNvSpPr>
                <a:spLocks/>
              </p:cNvSpPr>
              <p:nvPr/>
            </p:nvSpPr>
            <p:spPr bwMode="auto">
              <a:xfrm>
                <a:off x="932" y="2799"/>
                <a:ext cx="57" cy="32"/>
              </a:xfrm>
              <a:custGeom>
                <a:avLst/>
                <a:gdLst/>
                <a:ahLst/>
                <a:cxnLst>
                  <a:cxn ang="0">
                    <a:pos x="0" y="13"/>
                  </a:cxn>
                  <a:cxn ang="0">
                    <a:pos x="48" y="28"/>
                  </a:cxn>
                  <a:cxn ang="0">
                    <a:pos x="48" y="28"/>
                  </a:cxn>
                  <a:cxn ang="0">
                    <a:pos x="57" y="32"/>
                  </a:cxn>
                  <a:cxn ang="0">
                    <a:pos x="54" y="3"/>
                  </a:cxn>
                  <a:cxn ang="0">
                    <a:pos x="48" y="3"/>
                  </a:cxn>
                  <a:cxn ang="0">
                    <a:pos x="48" y="3"/>
                  </a:cxn>
                  <a:cxn ang="0">
                    <a:pos x="35" y="0"/>
                  </a:cxn>
                  <a:cxn ang="0">
                    <a:pos x="26" y="0"/>
                  </a:cxn>
                  <a:cxn ang="0">
                    <a:pos x="0" y="3"/>
                  </a:cxn>
                  <a:cxn ang="0">
                    <a:pos x="0" y="13"/>
                  </a:cxn>
                </a:cxnLst>
                <a:rect l="0" t="0" r="r" b="b"/>
                <a:pathLst>
                  <a:path w="57" h="32">
                    <a:moveTo>
                      <a:pt x="0" y="13"/>
                    </a:moveTo>
                    <a:lnTo>
                      <a:pt x="48" y="28"/>
                    </a:lnTo>
                    <a:lnTo>
                      <a:pt x="48" y="28"/>
                    </a:lnTo>
                    <a:lnTo>
                      <a:pt x="57" y="32"/>
                    </a:lnTo>
                    <a:lnTo>
                      <a:pt x="54" y="3"/>
                    </a:lnTo>
                    <a:lnTo>
                      <a:pt x="48" y="3"/>
                    </a:lnTo>
                    <a:lnTo>
                      <a:pt x="48" y="3"/>
                    </a:lnTo>
                    <a:lnTo>
                      <a:pt x="35" y="0"/>
                    </a:lnTo>
                    <a:lnTo>
                      <a:pt x="26" y="0"/>
                    </a:lnTo>
                    <a:lnTo>
                      <a:pt x="0" y="3"/>
                    </a:lnTo>
                    <a:lnTo>
                      <a:pt x="0" y="13"/>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2" name="Freeform 319"/>
              <p:cNvSpPr>
                <a:spLocks/>
              </p:cNvSpPr>
              <p:nvPr/>
            </p:nvSpPr>
            <p:spPr bwMode="auto">
              <a:xfrm>
                <a:off x="920" y="2802"/>
                <a:ext cx="12" cy="10"/>
              </a:xfrm>
              <a:custGeom>
                <a:avLst/>
                <a:gdLst/>
                <a:ahLst/>
                <a:cxnLst>
                  <a:cxn ang="0">
                    <a:pos x="6" y="10"/>
                  </a:cxn>
                  <a:cxn ang="0">
                    <a:pos x="12" y="10"/>
                  </a:cxn>
                  <a:cxn ang="0">
                    <a:pos x="12" y="0"/>
                  </a:cxn>
                  <a:cxn ang="0">
                    <a:pos x="0" y="3"/>
                  </a:cxn>
                  <a:cxn ang="0">
                    <a:pos x="0" y="3"/>
                  </a:cxn>
                  <a:cxn ang="0">
                    <a:pos x="0" y="3"/>
                  </a:cxn>
                  <a:cxn ang="0">
                    <a:pos x="0" y="6"/>
                  </a:cxn>
                  <a:cxn ang="0">
                    <a:pos x="6" y="10"/>
                  </a:cxn>
                  <a:cxn ang="0">
                    <a:pos x="6" y="10"/>
                  </a:cxn>
                </a:cxnLst>
                <a:rect l="0" t="0" r="r" b="b"/>
                <a:pathLst>
                  <a:path w="12" h="10">
                    <a:moveTo>
                      <a:pt x="6" y="10"/>
                    </a:moveTo>
                    <a:lnTo>
                      <a:pt x="12" y="10"/>
                    </a:lnTo>
                    <a:lnTo>
                      <a:pt x="12" y="0"/>
                    </a:lnTo>
                    <a:lnTo>
                      <a:pt x="0" y="3"/>
                    </a:lnTo>
                    <a:lnTo>
                      <a:pt x="0" y="3"/>
                    </a:lnTo>
                    <a:lnTo>
                      <a:pt x="0" y="3"/>
                    </a:lnTo>
                    <a:lnTo>
                      <a:pt x="0" y="6"/>
                    </a:lnTo>
                    <a:lnTo>
                      <a:pt x="6" y="10"/>
                    </a:lnTo>
                    <a:lnTo>
                      <a:pt x="6" y="1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3" name="Freeform 320"/>
              <p:cNvSpPr>
                <a:spLocks/>
              </p:cNvSpPr>
              <p:nvPr/>
            </p:nvSpPr>
            <p:spPr bwMode="auto">
              <a:xfrm>
                <a:off x="1097" y="2808"/>
                <a:ext cx="3" cy="4"/>
              </a:xfrm>
              <a:custGeom>
                <a:avLst/>
                <a:gdLst/>
                <a:ahLst/>
                <a:cxnLst>
                  <a:cxn ang="0">
                    <a:pos x="0" y="0"/>
                  </a:cxn>
                  <a:cxn ang="0">
                    <a:pos x="3" y="4"/>
                  </a:cxn>
                  <a:cxn ang="0">
                    <a:pos x="3" y="4"/>
                  </a:cxn>
                  <a:cxn ang="0">
                    <a:pos x="3" y="4"/>
                  </a:cxn>
                  <a:cxn ang="0">
                    <a:pos x="0" y="0"/>
                  </a:cxn>
                  <a:cxn ang="0">
                    <a:pos x="0" y="0"/>
                  </a:cxn>
                </a:cxnLst>
                <a:rect l="0" t="0" r="r" b="b"/>
                <a:pathLst>
                  <a:path w="3" h="4">
                    <a:moveTo>
                      <a:pt x="0" y="0"/>
                    </a:moveTo>
                    <a:lnTo>
                      <a:pt x="3" y="4"/>
                    </a:lnTo>
                    <a:lnTo>
                      <a:pt x="3" y="4"/>
                    </a:lnTo>
                    <a:lnTo>
                      <a:pt x="3" y="4"/>
                    </a:lnTo>
                    <a:lnTo>
                      <a:pt x="0" y="0"/>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4" name="Freeform 321"/>
              <p:cNvSpPr>
                <a:spLocks/>
              </p:cNvSpPr>
              <p:nvPr/>
            </p:nvSpPr>
            <p:spPr bwMode="auto">
              <a:xfrm>
                <a:off x="1043" y="2789"/>
                <a:ext cx="57" cy="32"/>
              </a:xfrm>
              <a:custGeom>
                <a:avLst/>
                <a:gdLst/>
                <a:ahLst/>
                <a:cxnLst>
                  <a:cxn ang="0">
                    <a:pos x="0" y="29"/>
                  </a:cxn>
                  <a:cxn ang="0">
                    <a:pos x="0" y="29"/>
                  </a:cxn>
                  <a:cxn ang="0">
                    <a:pos x="10" y="32"/>
                  </a:cxn>
                  <a:cxn ang="0">
                    <a:pos x="19" y="32"/>
                  </a:cxn>
                  <a:cxn ang="0">
                    <a:pos x="54" y="23"/>
                  </a:cxn>
                  <a:cxn ang="0">
                    <a:pos x="54" y="23"/>
                  </a:cxn>
                  <a:cxn ang="0">
                    <a:pos x="57" y="23"/>
                  </a:cxn>
                  <a:cxn ang="0">
                    <a:pos x="54" y="19"/>
                  </a:cxn>
                  <a:cxn ang="0">
                    <a:pos x="54" y="19"/>
                  </a:cxn>
                  <a:cxn ang="0">
                    <a:pos x="51" y="19"/>
                  </a:cxn>
                  <a:cxn ang="0">
                    <a:pos x="0" y="0"/>
                  </a:cxn>
                  <a:cxn ang="0">
                    <a:pos x="0" y="29"/>
                  </a:cxn>
                </a:cxnLst>
                <a:rect l="0" t="0" r="r" b="b"/>
                <a:pathLst>
                  <a:path w="57" h="32">
                    <a:moveTo>
                      <a:pt x="0" y="29"/>
                    </a:moveTo>
                    <a:lnTo>
                      <a:pt x="0" y="29"/>
                    </a:lnTo>
                    <a:lnTo>
                      <a:pt x="10" y="32"/>
                    </a:lnTo>
                    <a:lnTo>
                      <a:pt x="19" y="32"/>
                    </a:lnTo>
                    <a:lnTo>
                      <a:pt x="54" y="23"/>
                    </a:lnTo>
                    <a:lnTo>
                      <a:pt x="54" y="23"/>
                    </a:lnTo>
                    <a:lnTo>
                      <a:pt x="57" y="23"/>
                    </a:lnTo>
                    <a:lnTo>
                      <a:pt x="54" y="19"/>
                    </a:lnTo>
                    <a:lnTo>
                      <a:pt x="54" y="19"/>
                    </a:lnTo>
                    <a:lnTo>
                      <a:pt x="51" y="19"/>
                    </a:lnTo>
                    <a:lnTo>
                      <a:pt x="0" y="0"/>
                    </a:lnTo>
                    <a:lnTo>
                      <a:pt x="0" y="29"/>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5" name="Freeform 322"/>
              <p:cNvSpPr>
                <a:spLocks/>
              </p:cNvSpPr>
              <p:nvPr/>
            </p:nvSpPr>
            <p:spPr bwMode="auto">
              <a:xfrm>
                <a:off x="986" y="2786"/>
                <a:ext cx="57" cy="32"/>
              </a:xfrm>
              <a:custGeom>
                <a:avLst/>
                <a:gdLst/>
                <a:ahLst/>
                <a:cxnLst>
                  <a:cxn ang="0">
                    <a:pos x="0" y="13"/>
                  </a:cxn>
                  <a:cxn ang="0">
                    <a:pos x="0" y="13"/>
                  </a:cxn>
                  <a:cxn ang="0">
                    <a:pos x="3" y="13"/>
                  </a:cxn>
                  <a:cxn ang="0">
                    <a:pos x="54" y="32"/>
                  </a:cxn>
                  <a:cxn ang="0">
                    <a:pos x="54" y="32"/>
                  </a:cxn>
                  <a:cxn ang="0">
                    <a:pos x="57" y="32"/>
                  </a:cxn>
                  <a:cxn ang="0">
                    <a:pos x="57" y="3"/>
                  </a:cxn>
                  <a:cxn ang="0">
                    <a:pos x="54" y="3"/>
                  </a:cxn>
                  <a:cxn ang="0">
                    <a:pos x="54" y="3"/>
                  </a:cxn>
                  <a:cxn ang="0">
                    <a:pos x="44" y="0"/>
                  </a:cxn>
                  <a:cxn ang="0">
                    <a:pos x="35" y="0"/>
                  </a:cxn>
                  <a:cxn ang="0">
                    <a:pos x="0" y="7"/>
                  </a:cxn>
                  <a:cxn ang="0">
                    <a:pos x="0" y="13"/>
                  </a:cxn>
                </a:cxnLst>
                <a:rect l="0" t="0" r="r" b="b"/>
                <a:pathLst>
                  <a:path w="57" h="32">
                    <a:moveTo>
                      <a:pt x="0" y="13"/>
                    </a:moveTo>
                    <a:lnTo>
                      <a:pt x="0" y="13"/>
                    </a:lnTo>
                    <a:lnTo>
                      <a:pt x="3" y="13"/>
                    </a:lnTo>
                    <a:lnTo>
                      <a:pt x="54" y="32"/>
                    </a:lnTo>
                    <a:lnTo>
                      <a:pt x="54" y="32"/>
                    </a:lnTo>
                    <a:lnTo>
                      <a:pt x="57" y="32"/>
                    </a:lnTo>
                    <a:lnTo>
                      <a:pt x="57" y="3"/>
                    </a:lnTo>
                    <a:lnTo>
                      <a:pt x="54" y="3"/>
                    </a:lnTo>
                    <a:lnTo>
                      <a:pt x="54" y="3"/>
                    </a:lnTo>
                    <a:lnTo>
                      <a:pt x="44" y="0"/>
                    </a:lnTo>
                    <a:lnTo>
                      <a:pt x="35" y="0"/>
                    </a:lnTo>
                    <a:lnTo>
                      <a:pt x="0" y="7"/>
                    </a:lnTo>
                    <a:lnTo>
                      <a:pt x="0" y="13"/>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6" name="Freeform 323"/>
              <p:cNvSpPr>
                <a:spLocks/>
              </p:cNvSpPr>
              <p:nvPr/>
            </p:nvSpPr>
            <p:spPr bwMode="auto">
              <a:xfrm>
                <a:off x="983" y="2793"/>
                <a:ext cx="3" cy="6"/>
              </a:xfrm>
              <a:custGeom>
                <a:avLst/>
                <a:gdLst/>
                <a:ahLst/>
                <a:cxnLst>
                  <a:cxn ang="0">
                    <a:pos x="3" y="0"/>
                  </a:cxn>
                  <a:cxn ang="0">
                    <a:pos x="3" y="0"/>
                  </a:cxn>
                  <a:cxn ang="0">
                    <a:pos x="3" y="0"/>
                  </a:cxn>
                  <a:cxn ang="0">
                    <a:pos x="0" y="3"/>
                  </a:cxn>
                  <a:cxn ang="0">
                    <a:pos x="3" y="6"/>
                  </a:cxn>
                  <a:cxn ang="0">
                    <a:pos x="3" y="0"/>
                  </a:cxn>
                </a:cxnLst>
                <a:rect l="0" t="0" r="r" b="b"/>
                <a:pathLst>
                  <a:path w="3" h="6">
                    <a:moveTo>
                      <a:pt x="3" y="0"/>
                    </a:moveTo>
                    <a:lnTo>
                      <a:pt x="3" y="0"/>
                    </a:lnTo>
                    <a:lnTo>
                      <a:pt x="3" y="0"/>
                    </a:lnTo>
                    <a:lnTo>
                      <a:pt x="0" y="3"/>
                    </a:lnTo>
                    <a:lnTo>
                      <a:pt x="3" y="6"/>
                    </a:lnTo>
                    <a:lnTo>
                      <a:pt x="3"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7" name="Freeform 324"/>
              <p:cNvSpPr>
                <a:spLocks/>
              </p:cNvSpPr>
              <p:nvPr/>
            </p:nvSpPr>
            <p:spPr bwMode="auto">
              <a:xfrm>
                <a:off x="1141" y="2793"/>
                <a:ext cx="19" cy="12"/>
              </a:xfrm>
              <a:custGeom>
                <a:avLst/>
                <a:gdLst/>
                <a:ahLst/>
                <a:cxnLst>
                  <a:cxn ang="0">
                    <a:pos x="0" y="12"/>
                  </a:cxn>
                  <a:cxn ang="0">
                    <a:pos x="16" y="9"/>
                  </a:cxn>
                  <a:cxn ang="0">
                    <a:pos x="16" y="9"/>
                  </a:cxn>
                  <a:cxn ang="0">
                    <a:pos x="19" y="9"/>
                  </a:cxn>
                  <a:cxn ang="0">
                    <a:pos x="16" y="6"/>
                  </a:cxn>
                  <a:cxn ang="0">
                    <a:pos x="10" y="3"/>
                  </a:cxn>
                  <a:cxn ang="0">
                    <a:pos x="0" y="0"/>
                  </a:cxn>
                  <a:cxn ang="0">
                    <a:pos x="0" y="12"/>
                  </a:cxn>
                </a:cxnLst>
                <a:rect l="0" t="0" r="r" b="b"/>
                <a:pathLst>
                  <a:path w="19" h="12">
                    <a:moveTo>
                      <a:pt x="0" y="12"/>
                    </a:moveTo>
                    <a:lnTo>
                      <a:pt x="16" y="9"/>
                    </a:lnTo>
                    <a:lnTo>
                      <a:pt x="16" y="9"/>
                    </a:lnTo>
                    <a:lnTo>
                      <a:pt x="19" y="9"/>
                    </a:lnTo>
                    <a:lnTo>
                      <a:pt x="16" y="6"/>
                    </a:lnTo>
                    <a:lnTo>
                      <a:pt x="10" y="3"/>
                    </a:lnTo>
                    <a:lnTo>
                      <a:pt x="0" y="0"/>
                    </a:lnTo>
                    <a:lnTo>
                      <a:pt x="0" y="1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8" name="Freeform 325"/>
              <p:cNvSpPr>
                <a:spLocks/>
              </p:cNvSpPr>
              <p:nvPr/>
            </p:nvSpPr>
            <p:spPr bwMode="auto">
              <a:xfrm>
                <a:off x="1119" y="2786"/>
                <a:ext cx="22" cy="22"/>
              </a:xfrm>
              <a:custGeom>
                <a:avLst/>
                <a:gdLst/>
                <a:ahLst/>
                <a:cxnLst>
                  <a:cxn ang="0">
                    <a:pos x="0" y="22"/>
                  </a:cxn>
                  <a:cxn ang="0">
                    <a:pos x="0" y="22"/>
                  </a:cxn>
                  <a:cxn ang="0">
                    <a:pos x="3" y="22"/>
                  </a:cxn>
                  <a:cxn ang="0">
                    <a:pos x="22" y="19"/>
                  </a:cxn>
                  <a:cxn ang="0">
                    <a:pos x="22" y="7"/>
                  </a:cxn>
                  <a:cxn ang="0">
                    <a:pos x="0" y="0"/>
                  </a:cxn>
                  <a:cxn ang="0">
                    <a:pos x="0" y="22"/>
                  </a:cxn>
                </a:cxnLst>
                <a:rect l="0" t="0" r="r" b="b"/>
                <a:pathLst>
                  <a:path w="22" h="22">
                    <a:moveTo>
                      <a:pt x="0" y="22"/>
                    </a:moveTo>
                    <a:lnTo>
                      <a:pt x="0" y="22"/>
                    </a:lnTo>
                    <a:lnTo>
                      <a:pt x="3" y="22"/>
                    </a:lnTo>
                    <a:lnTo>
                      <a:pt x="22" y="19"/>
                    </a:lnTo>
                    <a:lnTo>
                      <a:pt x="22" y="7"/>
                    </a:lnTo>
                    <a:lnTo>
                      <a:pt x="0" y="0"/>
                    </a:lnTo>
                    <a:lnTo>
                      <a:pt x="0" y="22"/>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9" name="Freeform 326"/>
              <p:cNvSpPr>
                <a:spLocks/>
              </p:cNvSpPr>
              <p:nvPr/>
            </p:nvSpPr>
            <p:spPr bwMode="auto">
              <a:xfrm>
                <a:off x="1097" y="2780"/>
                <a:ext cx="22" cy="28"/>
              </a:xfrm>
              <a:custGeom>
                <a:avLst/>
                <a:gdLst/>
                <a:ahLst/>
                <a:cxnLst>
                  <a:cxn ang="0">
                    <a:pos x="0" y="25"/>
                  </a:cxn>
                  <a:cxn ang="0">
                    <a:pos x="6" y="25"/>
                  </a:cxn>
                  <a:cxn ang="0">
                    <a:pos x="6" y="25"/>
                  </a:cxn>
                  <a:cxn ang="0">
                    <a:pos x="22" y="28"/>
                  </a:cxn>
                  <a:cxn ang="0">
                    <a:pos x="22" y="6"/>
                  </a:cxn>
                  <a:cxn ang="0">
                    <a:pos x="3" y="0"/>
                  </a:cxn>
                  <a:cxn ang="0">
                    <a:pos x="3" y="0"/>
                  </a:cxn>
                  <a:cxn ang="0">
                    <a:pos x="0" y="0"/>
                  </a:cxn>
                  <a:cxn ang="0">
                    <a:pos x="0" y="25"/>
                  </a:cxn>
                </a:cxnLst>
                <a:rect l="0" t="0" r="r" b="b"/>
                <a:pathLst>
                  <a:path w="22" h="28">
                    <a:moveTo>
                      <a:pt x="0" y="25"/>
                    </a:moveTo>
                    <a:lnTo>
                      <a:pt x="6" y="25"/>
                    </a:lnTo>
                    <a:lnTo>
                      <a:pt x="6" y="25"/>
                    </a:lnTo>
                    <a:lnTo>
                      <a:pt x="22" y="28"/>
                    </a:lnTo>
                    <a:lnTo>
                      <a:pt x="22" y="6"/>
                    </a:lnTo>
                    <a:lnTo>
                      <a:pt x="3" y="0"/>
                    </a:lnTo>
                    <a:lnTo>
                      <a:pt x="3" y="0"/>
                    </a:lnTo>
                    <a:lnTo>
                      <a:pt x="0" y="0"/>
                    </a:lnTo>
                    <a:lnTo>
                      <a:pt x="0" y="25"/>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0" name="Freeform 327"/>
              <p:cNvSpPr>
                <a:spLocks/>
              </p:cNvSpPr>
              <p:nvPr/>
            </p:nvSpPr>
            <p:spPr bwMode="auto">
              <a:xfrm>
                <a:off x="1043" y="2777"/>
                <a:ext cx="54" cy="28"/>
              </a:xfrm>
              <a:custGeom>
                <a:avLst/>
                <a:gdLst/>
                <a:ahLst/>
                <a:cxnLst>
                  <a:cxn ang="0">
                    <a:pos x="6" y="12"/>
                  </a:cxn>
                  <a:cxn ang="0">
                    <a:pos x="54" y="28"/>
                  </a:cxn>
                  <a:cxn ang="0">
                    <a:pos x="54" y="3"/>
                  </a:cxn>
                  <a:cxn ang="0">
                    <a:pos x="54" y="3"/>
                  </a:cxn>
                  <a:cxn ang="0">
                    <a:pos x="38" y="0"/>
                  </a:cxn>
                  <a:cxn ang="0">
                    <a:pos x="3" y="6"/>
                  </a:cxn>
                  <a:cxn ang="0">
                    <a:pos x="3" y="6"/>
                  </a:cxn>
                  <a:cxn ang="0">
                    <a:pos x="0" y="6"/>
                  </a:cxn>
                  <a:cxn ang="0">
                    <a:pos x="0" y="9"/>
                  </a:cxn>
                  <a:cxn ang="0">
                    <a:pos x="6" y="12"/>
                  </a:cxn>
                  <a:cxn ang="0">
                    <a:pos x="6" y="12"/>
                  </a:cxn>
                </a:cxnLst>
                <a:rect l="0" t="0" r="r" b="b"/>
                <a:pathLst>
                  <a:path w="54" h="28">
                    <a:moveTo>
                      <a:pt x="6" y="12"/>
                    </a:moveTo>
                    <a:lnTo>
                      <a:pt x="54" y="28"/>
                    </a:lnTo>
                    <a:lnTo>
                      <a:pt x="54" y="3"/>
                    </a:lnTo>
                    <a:lnTo>
                      <a:pt x="54" y="3"/>
                    </a:lnTo>
                    <a:lnTo>
                      <a:pt x="38" y="0"/>
                    </a:lnTo>
                    <a:lnTo>
                      <a:pt x="3" y="6"/>
                    </a:lnTo>
                    <a:lnTo>
                      <a:pt x="3" y="6"/>
                    </a:lnTo>
                    <a:lnTo>
                      <a:pt x="0" y="6"/>
                    </a:lnTo>
                    <a:lnTo>
                      <a:pt x="0" y="9"/>
                    </a:lnTo>
                    <a:lnTo>
                      <a:pt x="6" y="12"/>
                    </a:lnTo>
                    <a:lnTo>
                      <a:pt x="6" y="12"/>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1" name="Freeform 328"/>
              <p:cNvSpPr>
                <a:spLocks/>
              </p:cNvSpPr>
              <p:nvPr/>
            </p:nvSpPr>
            <p:spPr bwMode="auto">
              <a:xfrm>
                <a:off x="1208" y="2786"/>
                <a:ext cx="6" cy="7"/>
              </a:xfrm>
              <a:custGeom>
                <a:avLst/>
                <a:gdLst/>
                <a:ahLst/>
                <a:cxnLst>
                  <a:cxn ang="0">
                    <a:pos x="0" y="7"/>
                  </a:cxn>
                  <a:cxn ang="0">
                    <a:pos x="6" y="7"/>
                  </a:cxn>
                  <a:cxn ang="0">
                    <a:pos x="6" y="7"/>
                  </a:cxn>
                  <a:cxn ang="0">
                    <a:pos x="6" y="3"/>
                  </a:cxn>
                  <a:cxn ang="0">
                    <a:pos x="6" y="3"/>
                  </a:cxn>
                  <a:cxn ang="0">
                    <a:pos x="0" y="0"/>
                  </a:cxn>
                  <a:cxn ang="0">
                    <a:pos x="0" y="0"/>
                  </a:cxn>
                  <a:cxn ang="0">
                    <a:pos x="0" y="7"/>
                  </a:cxn>
                </a:cxnLst>
                <a:rect l="0" t="0" r="r" b="b"/>
                <a:pathLst>
                  <a:path w="6" h="7">
                    <a:moveTo>
                      <a:pt x="0" y="7"/>
                    </a:moveTo>
                    <a:lnTo>
                      <a:pt x="6" y="7"/>
                    </a:lnTo>
                    <a:lnTo>
                      <a:pt x="6" y="7"/>
                    </a:lnTo>
                    <a:lnTo>
                      <a:pt x="6" y="3"/>
                    </a:lnTo>
                    <a:lnTo>
                      <a:pt x="6" y="3"/>
                    </a:lnTo>
                    <a:lnTo>
                      <a:pt x="0" y="0"/>
                    </a:lnTo>
                    <a:lnTo>
                      <a:pt x="0" y="0"/>
                    </a:lnTo>
                    <a:lnTo>
                      <a:pt x="0"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2" name="Freeform 329"/>
              <p:cNvSpPr>
                <a:spLocks/>
              </p:cNvSpPr>
              <p:nvPr/>
            </p:nvSpPr>
            <p:spPr bwMode="auto">
              <a:xfrm>
                <a:off x="1186" y="2777"/>
                <a:ext cx="22" cy="19"/>
              </a:xfrm>
              <a:custGeom>
                <a:avLst/>
                <a:gdLst/>
                <a:ahLst/>
                <a:cxnLst>
                  <a:cxn ang="0">
                    <a:pos x="0" y="19"/>
                  </a:cxn>
                  <a:cxn ang="0">
                    <a:pos x="22" y="16"/>
                  </a:cxn>
                  <a:cxn ang="0">
                    <a:pos x="22" y="9"/>
                  </a:cxn>
                  <a:cxn ang="0">
                    <a:pos x="0" y="0"/>
                  </a:cxn>
                  <a:cxn ang="0">
                    <a:pos x="0" y="19"/>
                  </a:cxn>
                </a:cxnLst>
                <a:rect l="0" t="0" r="r" b="b"/>
                <a:pathLst>
                  <a:path w="22" h="19">
                    <a:moveTo>
                      <a:pt x="0" y="19"/>
                    </a:moveTo>
                    <a:lnTo>
                      <a:pt x="22" y="16"/>
                    </a:lnTo>
                    <a:lnTo>
                      <a:pt x="22" y="9"/>
                    </a:lnTo>
                    <a:lnTo>
                      <a:pt x="0" y="0"/>
                    </a:lnTo>
                    <a:lnTo>
                      <a:pt x="0" y="1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3" name="Freeform 330"/>
              <p:cNvSpPr>
                <a:spLocks/>
              </p:cNvSpPr>
              <p:nvPr/>
            </p:nvSpPr>
            <p:spPr bwMode="auto">
              <a:xfrm>
                <a:off x="1163" y="2770"/>
                <a:ext cx="23" cy="26"/>
              </a:xfrm>
              <a:custGeom>
                <a:avLst/>
                <a:gdLst/>
                <a:ahLst/>
                <a:cxnLst>
                  <a:cxn ang="0">
                    <a:pos x="0" y="26"/>
                  </a:cxn>
                  <a:cxn ang="0">
                    <a:pos x="0" y="26"/>
                  </a:cxn>
                  <a:cxn ang="0">
                    <a:pos x="19" y="26"/>
                  </a:cxn>
                  <a:cxn ang="0">
                    <a:pos x="23" y="26"/>
                  </a:cxn>
                  <a:cxn ang="0">
                    <a:pos x="23" y="7"/>
                  </a:cxn>
                  <a:cxn ang="0">
                    <a:pos x="0" y="0"/>
                  </a:cxn>
                  <a:cxn ang="0">
                    <a:pos x="0" y="26"/>
                  </a:cxn>
                </a:cxnLst>
                <a:rect l="0" t="0" r="r" b="b"/>
                <a:pathLst>
                  <a:path w="23" h="26">
                    <a:moveTo>
                      <a:pt x="0" y="26"/>
                    </a:moveTo>
                    <a:lnTo>
                      <a:pt x="0" y="26"/>
                    </a:lnTo>
                    <a:lnTo>
                      <a:pt x="19" y="26"/>
                    </a:lnTo>
                    <a:lnTo>
                      <a:pt x="23" y="26"/>
                    </a:lnTo>
                    <a:lnTo>
                      <a:pt x="23" y="7"/>
                    </a:lnTo>
                    <a:lnTo>
                      <a:pt x="0" y="0"/>
                    </a:lnTo>
                    <a:lnTo>
                      <a:pt x="0" y="26"/>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4" name="Freeform 331"/>
              <p:cNvSpPr>
                <a:spLocks/>
              </p:cNvSpPr>
              <p:nvPr/>
            </p:nvSpPr>
            <p:spPr bwMode="auto">
              <a:xfrm>
                <a:off x="1141" y="2767"/>
                <a:ext cx="22" cy="29"/>
              </a:xfrm>
              <a:custGeom>
                <a:avLst/>
                <a:gdLst/>
                <a:ahLst/>
                <a:cxnLst>
                  <a:cxn ang="0">
                    <a:pos x="0" y="22"/>
                  </a:cxn>
                  <a:cxn ang="0">
                    <a:pos x="19" y="29"/>
                  </a:cxn>
                  <a:cxn ang="0">
                    <a:pos x="19" y="29"/>
                  </a:cxn>
                  <a:cxn ang="0">
                    <a:pos x="22" y="29"/>
                  </a:cxn>
                  <a:cxn ang="0">
                    <a:pos x="22" y="3"/>
                  </a:cxn>
                  <a:cxn ang="0">
                    <a:pos x="16" y="3"/>
                  </a:cxn>
                  <a:cxn ang="0">
                    <a:pos x="16" y="3"/>
                  </a:cxn>
                  <a:cxn ang="0">
                    <a:pos x="0" y="0"/>
                  </a:cxn>
                  <a:cxn ang="0">
                    <a:pos x="0" y="22"/>
                  </a:cxn>
                </a:cxnLst>
                <a:rect l="0" t="0" r="r" b="b"/>
                <a:pathLst>
                  <a:path w="22" h="29">
                    <a:moveTo>
                      <a:pt x="0" y="22"/>
                    </a:moveTo>
                    <a:lnTo>
                      <a:pt x="19" y="29"/>
                    </a:lnTo>
                    <a:lnTo>
                      <a:pt x="19" y="29"/>
                    </a:lnTo>
                    <a:lnTo>
                      <a:pt x="22" y="29"/>
                    </a:lnTo>
                    <a:lnTo>
                      <a:pt x="22" y="3"/>
                    </a:lnTo>
                    <a:lnTo>
                      <a:pt x="16" y="3"/>
                    </a:lnTo>
                    <a:lnTo>
                      <a:pt x="16" y="3"/>
                    </a:lnTo>
                    <a:lnTo>
                      <a:pt x="0" y="0"/>
                    </a:lnTo>
                    <a:lnTo>
                      <a:pt x="0" y="22"/>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5" name="Freeform 332"/>
              <p:cNvSpPr>
                <a:spLocks/>
              </p:cNvSpPr>
              <p:nvPr/>
            </p:nvSpPr>
            <p:spPr bwMode="auto">
              <a:xfrm>
                <a:off x="1119" y="2767"/>
                <a:ext cx="22" cy="22"/>
              </a:xfrm>
              <a:custGeom>
                <a:avLst/>
                <a:gdLst/>
                <a:ahLst/>
                <a:cxnLst>
                  <a:cxn ang="0">
                    <a:pos x="0" y="13"/>
                  </a:cxn>
                  <a:cxn ang="0">
                    <a:pos x="22" y="22"/>
                  </a:cxn>
                  <a:cxn ang="0">
                    <a:pos x="22" y="0"/>
                  </a:cxn>
                  <a:cxn ang="0">
                    <a:pos x="22" y="0"/>
                  </a:cxn>
                  <a:cxn ang="0">
                    <a:pos x="19" y="0"/>
                  </a:cxn>
                  <a:cxn ang="0">
                    <a:pos x="0" y="3"/>
                  </a:cxn>
                  <a:cxn ang="0">
                    <a:pos x="0" y="13"/>
                  </a:cxn>
                </a:cxnLst>
                <a:rect l="0" t="0" r="r" b="b"/>
                <a:pathLst>
                  <a:path w="22" h="22">
                    <a:moveTo>
                      <a:pt x="0" y="13"/>
                    </a:moveTo>
                    <a:lnTo>
                      <a:pt x="22" y="22"/>
                    </a:lnTo>
                    <a:lnTo>
                      <a:pt x="22" y="0"/>
                    </a:lnTo>
                    <a:lnTo>
                      <a:pt x="22" y="0"/>
                    </a:lnTo>
                    <a:lnTo>
                      <a:pt x="19" y="0"/>
                    </a:lnTo>
                    <a:lnTo>
                      <a:pt x="0" y="3"/>
                    </a:lnTo>
                    <a:lnTo>
                      <a:pt x="0" y="13"/>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6" name="Freeform 333"/>
              <p:cNvSpPr>
                <a:spLocks/>
              </p:cNvSpPr>
              <p:nvPr/>
            </p:nvSpPr>
            <p:spPr bwMode="auto">
              <a:xfrm>
                <a:off x="1103" y="2770"/>
                <a:ext cx="16" cy="10"/>
              </a:xfrm>
              <a:custGeom>
                <a:avLst/>
                <a:gdLst/>
                <a:ahLst/>
                <a:cxnLst>
                  <a:cxn ang="0">
                    <a:pos x="7" y="7"/>
                  </a:cxn>
                  <a:cxn ang="0">
                    <a:pos x="16" y="10"/>
                  </a:cxn>
                  <a:cxn ang="0">
                    <a:pos x="16" y="0"/>
                  </a:cxn>
                  <a:cxn ang="0">
                    <a:pos x="0" y="4"/>
                  </a:cxn>
                  <a:cxn ang="0">
                    <a:pos x="0" y="4"/>
                  </a:cxn>
                  <a:cxn ang="0">
                    <a:pos x="0" y="4"/>
                  </a:cxn>
                  <a:cxn ang="0">
                    <a:pos x="0" y="4"/>
                  </a:cxn>
                  <a:cxn ang="0">
                    <a:pos x="7" y="7"/>
                  </a:cxn>
                  <a:cxn ang="0">
                    <a:pos x="7" y="7"/>
                  </a:cxn>
                </a:cxnLst>
                <a:rect l="0" t="0" r="r" b="b"/>
                <a:pathLst>
                  <a:path w="16" h="10">
                    <a:moveTo>
                      <a:pt x="7" y="7"/>
                    </a:moveTo>
                    <a:lnTo>
                      <a:pt x="16" y="10"/>
                    </a:lnTo>
                    <a:lnTo>
                      <a:pt x="16" y="0"/>
                    </a:lnTo>
                    <a:lnTo>
                      <a:pt x="0" y="4"/>
                    </a:lnTo>
                    <a:lnTo>
                      <a:pt x="0" y="4"/>
                    </a:lnTo>
                    <a:lnTo>
                      <a:pt x="0" y="4"/>
                    </a:lnTo>
                    <a:lnTo>
                      <a:pt x="0" y="4"/>
                    </a:lnTo>
                    <a:lnTo>
                      <a:pt x="7" y="7"/>
                    </a:lnTo>
                    <a:lnTo>
                      <a:pt x="7" y="7"/>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7" name="Freeform 334"/>
              <p:cNvSpPr>
                <a:spLocks/>
              </p:cNvSpPr>
              <p:nvPr/>
            </p:nvSpPr>
            <p:spPr bwMode="auto">
              <a:xfrm>
                <a:off x="1252" y="2770"/>
                <a:ext cx="19" cy="13"/>
              </a:xfrm>
              <a:custGeom>
                <a:avLst/>
                <a:gdLst/>
                <a:ahLst/>
                <a:cxnLst>
                  <a:cxn ang="0">
                    <a:pos x="0" y="13"/>
                  </a:cxn>
                  <a:cxn ang="0">
                    <a:pos x="16" y="10"/>
                  </a:cxn>
                  <a:cxn ang="0">
                    <a:pos x="16" y="10"/>
                  </a:cxn>
                  <a:cxn ang="0">
                    <a:pos x="19" y="10"/>
                  </a:cxn>
                  <a:cxn ang="0">
                    <a:pos x="19" y="10"/>
                  </a:cxn>
                  <a:cxn ang="0">
                    <a:pos x="13" y="7"/>
                  </a:cxn>
                  <a:cxn ang="0">
                    <a:pos x="0" y="0"/>
                  </a:cxn>
                  <a:cxn ang="0">
                    <a:pos x="0" y="13"/>
                  </a:cxn>
                </a:cxnLst>
                <a:rect l="0" t="0" r="r" b="b"/>
                <a:pathLst>
                  <a:path w="19" h="13">
                    <a:moveTo>
                      <a:pt x="0" y="13"/>
                    </a:moveTo>
                    <a:lnTo>
                      <a:pt x="16" y="10"/>
                    </a:lnTo>
                    <a:lnTo>
                      <a:pt x="16" y="10"/>
                    </a:lnTo>
                    <a:lnTo>
                      <a:pt x="19" y="10"/>
                    </a:lnTo>
                    <a:lnTo>
                      <a:pt x="19" y="10"/>
                    </a:lnTo>
                    <a:lnTo>
                      <a:pt x="13" y="7"/>
                    </a:lnTo>
                    <a:lnTo>
                      <a:pt x="0" y="0"/>
                    </a:lnTo>
                    <a:lnTo>
                      <a:pt x="0" y="13"/>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8" name="Freeform 335"/>
              <p:cNvSpPr>
                <a:spLocks/>
              </p:cNvSpPr>
              <p:nvPr/>
            </p:nvSpPr>
            <p:spPr bwMode="auto">
              <a:xfrm>
                <a:off x="1230" y="2764"/>
                <a:ext cx="22" cy="22"/>
              </a:xfrm>
              <a:custGeom>
                <a:avLst/>
                <a:gdLst/>
                <a:ahLst/>
                <a:cxnLst>
                  <a:cxn ang="0">
                    <a:pos x="0" y="22"/>
                  </a:cxn>
                  <a:cxn ang="0">
                    <a:pos x="0" y="22"/>
                  </a:cxn>
                  <a:cxn ang="0">
                    <a:pos x="6" y="22"/>
                  </a:cxn>
                  <a:cxn ang="0">
                    <a:pos x="22" y="19"/>
                  </a:cxn>
                  <a:cxn ang="0">
                    <a:pos x="22" y="6"/>
                  </a:cxn>
                  <a:cxn ang="0">
                    <a:pos x="0" y="0"/>
                  </a:cxn>
                  <a:cxn ang="0">
                    <a:pos x="0" y="22"/>
                  </a:cxn>
                </a:cxnLst>
                <a:rect l="0" t="0" r="r" b="b"/>
                <a:pathLst>
                  <a:path w="22" h="22">
                    <a:moveTo>
                      <a:pt x="0" y="22"/>
                    </a:moveTo>
                    <a:lnTo>
                      <a:pt x="0" y="22"/>
                    </a:lnTo>
                    <a:lnTo>
                      <a:pt x="6" y="22"/>
                    </a:lnTo>
                    <a:lnTo>
                      <a:pt x="22" y="19"/>
                    </a:lnTo>
                    <a:lnTo>
                      <a:pt x="22" y="6"/>
                    </a:lnTo>
                    <a:lnTo>
                      <a:pt x="0" y="0"/>
                    </a:lnTo>
                    <a:lnTo>
                      <a:pt x="0" y="22"/>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9" name="Freeform 336"/>
              <p:cNvSpPr>
                <a:spLocks/>
              </p:cNvSpPr>
              <p:nvPr/>
            </p:nvSpPr>
            <p:spPr bwMode="auto">
              <a:xfrm>
                <a:off x="1208" y="2758"/>
                <a:ext cx="22" cy="28"/>
              </a:xfrm>
              <a:custGeom>
                <a:avLst/>
                <a:gdLst/>
                <a:ahLst/>
                <a:cxnLst>
                  <a:cxn ang="0">
                    <a:pos x="0" y="22"/>
                  </a:cxn>
                  <a:cxn ang="0">
                    <a:pos x="9" y="25"/>
                  </a:cxn>
                  <a:cxn ang="0">
                    <a:pos x="9" y="25"/>
                  </a:cxn>
                  <a:cxn ang="0">
                    <a:pos x="22" y="28"/>
                  </a:cxn>
                  <a:cxn ang="0">
                    <a:pos x="22" y="6"/>
                  </a:cxn>
                  <a:cxn ang="0">
                    <a:pos x="6" y="0"/>
                  </a:cxn>
                  <a:cxn ang="0">
                    <a:pos x="6" y="0"/>
                  </a:cxn>
                  <a:cxn ang="0">
                    <a:pos x="0" y="0"/>
                  </a:cxn>
                  <a:cxn ang="0">
                    <a:pos x="0" y="22"/>
                  </a:cxn>
                </a:cxnLst>
                <a:rect l="0" t="0" r="r" b="b"/>
                <a:pathLst>
                  <a:path w="22" h="28">
                    <a:moveTo>
                      <a:pt x="0" y="22"/>
                    </a:moveTo>
                    <a:lnTo>
                      <a:pt x="9" y="25"/>
                    </a:lnTo>
                    <a:lnTo>
                      <a:pt x="9" y="25"/>
                    </a:lnTo>
                    <a:lnTo>
                      <a:pt x="22" y="28"/>
                    </a:lnTo>
                    <a:lnTo>
                      <a:pt x="22" y="6"/>
                    </a:lnTo>
                    <a:lnTo>
                      <a:pt x="6" y="0"/>
                    </a:lnTo>
                    <a:lnTo>
                      <a:pt x="6" y="0"/>
                    </a:lnTo>
                    <a:lnTo>
                      <a:pt x="0" y="0"/>
                    </a:lnTo>
                    <a:lnTo>
                      <a:pt x="0" y="22"/>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0" name="Freeform 337"/>
              <p:cNvSpPr>
                <a:spLocks/>
              </p:cNvSpPr>
              <p:nvPr/>
            </p:nvSpPr>
            <p:spPr bwMode="auto">
              <a:xfrm>
                <a:off x="1186" y="2758"/>
                <a:ext cx="22" cy="22"/>
              </a:xfrm>
              <a:custGeom>
                <a:avLst/>
                <a:gdLst/>
                <a:ahLst/>
                <a:cxnLst>
                  <a:cxn ang="0">
                    <a:pos x="0" y="16"/>
                  </a:cxn>
                  <a:cxn ang="0">
                    <a:pos x="22" y="22"/>
                  </a:cxn>
                  <a:cxn ang="0">
                    <a:pos x="22" y="0"/>
                  </a:cxn>
                  <a:cxn ang="0">
                    <a:pos x="22" y="0"/>
                  </a:cxn>
                  <a:cxn ang="0">
                    <a:pos x="6" y="0"/>
                  </a:cxn>
                  <a:cxn ang="0">
                    <a:pos x="0" y="0"/>
                  </a:cxn>
                  <a:cxn ang="0">
                    <a:pos x="0" y="16"/>
                  </a:cxn>
                </a:cxnLst>
                <a:rect l="0" t="0" r="r" b="b"/>
                <a:pathLst>
                  <a:path w="22" h="22">
                    <a:moveTo>
                      <a:pt x="0" y="16"/>
                    </a:moveTo>
                    <a:lnTo>
                      <a:pt x="22" y="22"/>
                    </a:lnTo>
                    <a:lnTo>
                      <a:pt x="22" y="0"/>
                    </a:lnTo>
                    <a:lnTo>
                      <a:pt x="22" y="0"/>
                    </a:lnTo>
                    <a:lnTo>
                      <a:pt x="6" y="0"/>
                    </a:lnTo>
                    <a:lnTo>
                      <a:pt x="0" y="0"/>
                    </a:lnTo>
                    <a:lnTo>
                      <a:pt x="0" y="1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1" name="Freeform 338"/>
              <p:cNvSpPr>
                <a:spLocks/>
              </p:cNvSpPr>
              <p:nvPr/>
            </p:nvSpPr>
            <p:spPr bwMode="auto">
              <a:xfrm>
                <a:off x="1163" y="2758"/>
                <a:ext cx="23" cy="16"/>
              </a:xfrm>
              <a:custGeom>
                <a:avLst/>
                <a:gdLst/>
                <a:ahLst/>
                <a:cxnLst>
                  <a:cxn ang="0">
                    <a:pos x="0" y="3"/>
                  </a:cxn>
                  <a:cxn ang="0">
                    <a:pos x="0" y="9"/>
                  </a:cxn>
                  <a:cxn ang="0">
                    <a:pos x="0" y="9"/>
                  </a:cxn>
                  <a:cxn ang="0">
                    <a:pos x="4" y="9"/>
                  </a:cxn>
                  <a:cxn ang="0">
                    <a:pos x="23" y="16"/>
                  </a:cxn>
                  <a:cxn ang="0">
                    <a:pos x="23" y="0"/>
                  </a:cxn>
                  <a:cxn ang="0">
                    <a:pos x="0" y="3"/>
                  </a:cxn>
                </a:cxnLst>
                <a:rect l="0" t="0" r="r" b="b"/>
                <a:pathLst>
                  <a:path w="23" h="16">
                    <a:moveTo>
                      <a:pt x="0" y="3"/>
                    </a:moveTo>
                    <a:lnTo>
                      <a:pt x="0" y="9"/>
                    </a:lnTo>
                    <a:lnTo>
                      <a:pt x="0" y="9"/>
                    </a:lnTo>
                    <a:lnTo>
                      <a:pt x="4" y="9"/>
                    </a:lnTo>
                    <a:lnTo>
                      <a:pt x="23" y="16"/>
                    </a:lnTo>
                    <a:lnTo>
                      <a:pt x="23"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2" name="Freeform 339"/>
              <p:cNvSpPr>
                <a:spLocks/>
              </p:cNvSpPr>
              <p:nvPr/>
            </p:nvSpPr>
            <p:spPr bwMode="auto">
              <a:xfrm>
                <a:off x="1160" y="2761"/>
                <a:ext cx="3" cy="6"/>
              </a:xfrm>
              <a:custGeom>
                <a:avLst/>
                <a:gdLst/>
                <a:ahLst/>
                <a:cxnLst>
                  <a:cxn ang="0">
                    <a:pos x="3" y="0"/>
                  </a:cxn>
                  <a:cxn ang="0">
                    <a:pos x="0" y="0"/>
                  </a:cxn>
                  <a:cxn ang="0">
                    <a:pos x="0" y="0"/>
                  </a:cxn>
                  <a:cxn ang="0">
                    <a:pos x="0" y="3"/>
                  </a:cxn>
                  <a:cxn ang="0">
                    <a:pos x="3" y="6"/>
                  </a:cxn>
                  <a:cxn ang="0">
                    <a:pos x="3" y="0"/>
                  </a:cxn>
                </a:cxnLst>
                <a:rect l="0" t="0" r="r" b="b"/>
                <a:pathLst>
                  <a:path w="3" h="6">
                    <a:moveTo>
                      <a:pt x="3" y="0"/>
                    </a:moveTo>
                    <a:lnTo>
                      <a:pt x="0" y="0"/>
                    </a:lnTo>
                    <a:lnTo>
                      <a:pt x="0" y="0"/>
                    </a:lnTo>
                    <a:lnTo>
                      <a:pt x="0" y="3"/>
                    </a:lnTo>
                    <a:lnTo>
                      <a:pt x="3" y="6"/>
                    </a:lnTo>
                    <a:lnTo>
                      <a:pt x="3"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3" name="Freeform 340"/>
              <p:cNvSpPr>
                <a:spLocks/>
              </p:cNvSpPr>
              <p:nvPr/>
            </p:nvSpPr>
            <p:spPr bwMode="auto">
              <a:xfrm>
                <a:off x="1318" y="2767"/>
                <a:ext cx="4" cy="3"/>
              </a:xfrm>
              <a:custGeom>
                <a:avLst/>
                <a:gdLst/>
                <a:ahLst/>
                <a:cxnLst>
                  <a:cxn ang="0">
                    <a:pos x="0" y="3"/>
                  </a:cxn>
                  <a:cxn ang="0">
                    <a:pos x="4" y="3"/>
                  </a:cxn>
                  <a:cxn ang="0">
                    <a:pos x="4" y="3"/>
                  </a:cxn>
                  <a:cxn ang="0">
                    <a:pos x="4" y="3"/>
                  </a:cxn>
                  <a:cxn ang="0">
                    <a:pos x="0" y="0"/>
                  </a:cxn>
                  <a:cxn ang="0">
                    <a:pos x="0" y="3"/>
                  </a:cxn>
                </a:cxnLst>
                <a:rect l="0" t="0" r="r" b="b"/>
                <a:pathLst>
                  <a:path w="4" h="3">
                    <a:moveTo>
                      <a:pt x="0" y="3"/>
                    </a:moveTo>
                    <a:lnTo>
                      <a:pt x="4" y="3"/>
                    </a:lnTo>
                    <a:lnTo>
                      <a:pt x="4" y="3"/>
                    </a:lnTo>
                    <a:lnTo>
                      <a:pt x="4" y="3"/>
                    </a:lnTo>
                    <a:lnTo>
                      <a:pt x="0"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4" name="Freeform 341"/>
              <p:cNvSpPr>
                <a:spLocks/>
              </p:cNvSpPr>
              <p:nvPr/>
            </p:nvSpPr>
            <p:spPr bwMode="auto">
              <a:xfrm>
                <a:off x="1296" y="2758"/>
                <a:ext cx="22" cy="19"/>
              </a:xfrm>
              <a:custGeom>
                <a:avLst/>
                <a:gdLst/>
                <a:ahLst/>
                <a:cxnLst>
                  <a:cxn ang="0">
                    <a:pos x="0" y="19"/>
                  </a:cxn>
                  <a:cxn ang="0">
                    <a:pos x="22" y="12"/>
                  </a:cxn>
                  <a:cxn ang="0">
                    <a:pos x="22" y="9"/>
                  </a:cxn>
                  <a:cxn ang="0">
                    <a:pos x="22" y="9"/>
                  </a:cxn>
                  <a:cxn ang="0">
                    <a:pos x="19" y="6"/>
                  </a:cxn>
                  <a:cxn ang="0">
                    <a:pos x="0" y="0"/>
                  </a:cxn>
                  <a:cxn ang="0">
                    <a:pos x="0" y="19"/>
                  </a:cxn>
                </a:cxnLst>
                <a:rect l="0" t="0" r="r" b="b"/>
                <a:pathLst>
                  <a:path w="22" h="19">
                    <a:moveTo>
                      <a:pt x="0" y="19"/>
                    </a:moveTo>
                    <a:lnTo>
                      <a:pt x="22" y="12"/>
                    </a:lnTo>
                    <a:lnTo>
                      <a:pt x="22" y="9"/>
                    </a:lnTo>
                    <a:lnTo>
                      <a:pt x="22" y="9"/>
                    </a:lnTo>
                    <a:lnTo>
                      <a:pt x="19" y="6"/>
                    </a:lnTo>
                    <a:lnTo>
                      <a:pt x="0" y="0"/>
                    </a:lnTo>
                    <a:lnTo>
                      <a:pt x="0" y="19"/>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5" name="Freeform 342"/>
              <p:cNvSpPr>
                <a:spLocks/>
              </p:cNvSpPr>
              <p:nvPr/>
            </p:nvSpPr>
            <p:spPr bwMode="auto">
              <a:xfrm>
                <a:off x="1274" y="2751"/>
                <a:ext cx="22" cy="26"/>
              </a:xfrm>
              <a:custGeom>
                <a:avLst/>
                <a:gdLst/>
                <a:ahLst/>
                <a:cxnLst>
                  <a:cxn ang="0">
                    <a:pos x="0" y="23"/>
                  </a:cxn>
                  <a:cxn ang="0">
                    <a:pos x="0" y="23"/>
                  </a:cxn>
                  <a:cxn ang="0">
                    <a:pos x="16" y="26"/>
                  </a:cxn>
                  <a:cxn ang="0">
                    <a:pos x="22" y="26"/>
                  </a:cxn>
                  <a:cxn ang="0">
                    <a:pos x="22" y="7"/>
                  </a:cxn>
                  <a:cxn ang="0">
                    <a:pos x="0" y="0"/>
                  </a:cxn>
                  <a:cxn ang="0">
                    <a:pos x="0" y="23"/>
                  </a:cxn>
                </a:cxnLst>
                <a:rect l="0" t="0" r="r" b="b"/>
                <a:pathLst>
                  <a:path w="22" h="26">
                    <a:moveTo>
                      <a:pt x="0" y="23"/>
                    </a:moveTo>
                    <a:lnTo>
                      <a:pt x="0" y="23"/>
                    </a:lnTo>
                    <a:lnTo>
                      <a:pt x="16" y="26"/>
                    </a:lnTo>
                    <a:lnTo>
                      <a:pt x="22" y="26"/>
                    </a:lnTo>
                    <a:lnTo>
                      <a:pt x="22" y="7"/>
                    </a:lnTo>
                    <a:lnTo>
                      <a:pt x="0" y="0"/>
                    </a:lnTo>
                    <a:lnTo>
                      <a:pt x="0" y="2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6" name="Freeform 343"/>
              <p:cNvSpPr>
                <a:spLocks/>
              </p:cNvSpPr>
              <p:nvPr/>
            </p:nvSpPr>
            <p:spPr bwMode="auto">
              <a:xfrm>
                <a:off x="1252" y="2748"/>
                <a:ext cx="22" cy="26"/>
              </a:xfrm>
              <a:custGeom>
                <a:avLst/>
                <a:gdLst/>
                <a:ahLst/>
                <a:cxnLst>
                  <a:cxn ang="0">
                    <a:pos x="0" y="19"/>
                  </a:cxn>
                  <a:cxn ang="0">
                    <a:pos x="19" y="26"/>
                  </a:cxn>
                  <a:cxn ang="0">
                    <a:pos x="19" y="26"/>
                  </a:cxn>
                  <a:cxn ang="0">
                    <a:pos x="22" y="26"/>
                  </a:cxn>
                  <a:cxn ang="0">
                    <a:pos x="22" y="3"/>
                  </a:cxn>
                  <a:cxn ang="0">
                    <a:pos x="13" y="0"/>
                  </a:cxn>
                  <a:cxn ang="0">
                    <a:pos x="13" y="0"/>
                  </a:cxn>
                  <a:cxn ang="0">
                    <a:pos x="0" y="0"/>
                  </a:cxn>
                  <a:cxn ang="0">
                    <a:pos x="0" y="19"/>
                  </a:cxn>
                </a:cxnLst>
                <a:rect l="0" t="0" r="r" b="b"/>
                <a:pathLst>
                  <a:path w="22" h="26">
                    <a:moveTo>
                      <a:pt x="0" y="19"/>
                    </a:moveTo>
                    <a:lnTo>
                      <a:pt x="19" y="26"/>
                    </a:lnTo>
                    <a:lnTo>
                      <a:pt x="19" y="26"/>
                    </a:lnTo>
                    <a:lnTo>
                      <a:pt x="22" y="26"/>
                    </a:lnTo>
                    <a:lnTo>
                      <a:pt x="22" y="3"/>
                    </a:lnTo>
                    <a:lnTo>
                      <a:pt x="13" y="0"/>
                    </a:lnTo>
                    <a:lnTo>
                      <a:pt x="13" y="0"/>
                    </a:lnTo>
                    <a:lnTo>
                      <a:pt x="0" y="0"/>
                    </a:lnTo>
                    <a:lnTo>
                      <a:pt x="0" y="19"/>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7" name="Freeform 344"/>
              <p:cNvSpPr>
                <a:spLocks/>
              </p:cNvSpPr>
              <p:nvPr/>
            </p:nvSpPr>
            <p:spPr bwMode="auto">
              <a:xfrm>
                <a:off x="1230" y="2748"/>
                <a:ext cx="22" cy="19"/>
              </a:xfrm>
              <a:custGeom>
                <a:avLst/>
                <a:gdLst/>
                <a:ahLst/>
                <a:cxnLst>
                  <a:cxn ang="0">
                    <a:pos x="0" y="13"/>
                  </a:cxn>
                  <a:cxn ang="0">
                    <a:pos x="22" y="19"/>
                  </a:cxn>
                  <a:cxn ang="0">
                    <a:pos x="22" y="0"/>
                  </a:cxn>
                  <a:cxn ang="0">
                    <a:pos x="22" y="0"/>
                  </a:cxn>
                  <a:cxn ang="0">
                    <a:pos x="16" y="0"/>
                  </a:cxn>
                  <a:cxn ang="0">
                    <a:pos x="0" y="3"/>
                  </a:cxn>
                  <a:cxn ang="0">
                    <a:pos x="0" y="13"/>
                  </a:cxn>
                </a:cxnLst>
                <a:rect l="0" t="0" r="r" b="b"/>
                <a:pathLst>
                  <a:path w="22" h="19">
                    <a:moveTo>
                      <a:pt x="0" y="13"/>
                    </a:moveTo>
                    <a:lnTo>
                      <a:pt x="22" y="19"/>
                    </a:lnTo>
                    <a:lnTo>
                      <a:pt x="22" y="0"/>
                    </a:lnTo>
                    <a:lnTo>
                      <a:pt x="22" y="0"/>
                    </a:lnTo>
                    <a:lnTo>
                      <a:pt x="16" y="0"/>
                    </a:lnTo>
                    <a:lnTo>
                      <a:pt x="0" y="3"/>
                    </a:lnTo>
                    <a:lnTo>
                      <a:pt x="0" y="1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8" name="Freeform 345"/>
              <p:cNvSpPr>
                <a:spLocks/>
              </p:cNvSpPr>
              <p:nvPr/>
            </p:nvSpPr>
            <p:spPr bwMode="auto">
              <a:xfrm>
                <a:off x="1214" y="2751"/>
                <a:ext cx="16" cy="10"/>
              </a:xfrm>
              <a:custGeom>
                <a:avLst/>
                <a:gdLst/>
                <a:ahLst/>
                <a:cxnLst>
                  <a:cxn ang="0">
                    <a:pos x="6" y="7"/>
                  </a:cxn>
                  <a:cxn ang="0">
                    <a:pos x="16" y="10"/>
                  </a:cxn>
                  <a:cxn ang="0">
                    <a:pos x="16" y="0"/>
                  </a:cxn>
                  <a:cxn ang="0">
                    <a:pos x="3" y="0"/>
                  </a:cxn>
                  <a:cxn ang="0">
                    <a:pos x="3" y="0"/>
                  </a:cxn>
                  <a:cxn ang="0">
                    <a:pos x="0" y="4"/>
                  </a:cxn>
                  <a:cxn ang="0">
                    <a:pos x="0" y="4"/>
                  </a:cxn>
                  <a:cxn ang="0">
                    <a:pos x="6" y="7"/>
                  </a:cxn>
                  <a:cxn ang="0">
                    <a:pos x="6" y="7"/>
                  </a:cxn>
                </a:cxnLst>
                <a:rect l="0" t="0" r="r" b="b"/>
                <a:pathLst>
                  <a:path w="16" h="10">
                    <a:moveTo>
                      <a:pt x="6" y="7"/>
                    </a:moveTo>
                    <a:lnTo>
                      <a:pt x="16" y="10"/>
                    </a:lnTo>
                    <a:lnTo>
                      <a:pt x="16" y="0"/>
                    </a:lnTo>
                    <a:lnTo>
                      <a:pt x="3" y="0"/>
                    </a:lnTo>
                    <a:lnTo>
                      <a:pt x="3" y="0"/>
                    </a:lnTo>
                    <a:lnTo>
                      <a:pt x="0" y="4"/>
                    </a:lnTo>
                    <a:lnTo>
                      <a:pt x="0" y="4"/>
                    </a:lnTo>
                    <a:lnTo>
                      <a:pt x="6" y="7"/>
                    </a:lnTo>
                    <a:lnTo>
                      <a:pt x="6" y="7"/>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09" name="Freeform 346"/>
              <p:cNvSpPr>
                <a:spLocks/>
              </p:cNvSpPr>
              <p:nvPr/>
            </p:nvSpPr>
            <p:spPr bwMode="auto">
              <a:xfrm>
                <a:off x="1363" y="2755"/>
                <a:ext cx="12" cy="9"/>
              </a:xfrm>
              <a:custGeom>
                <a:avLst/>
                <a:gdLst/>
                <a:ahLst/>
                <a:cxnLst>
                  <a:cxn ang="0">
                    <a:pos x="0" y="0"/>
                  </a:cxn>
                  <a:cxn ang="0">
                    <a:pos x="0" y="9"/>
                  </a:cxn>
                  <a:cxn ang="0">
                    <a:pos x="9" y="6"/>
                  </a:cxn>
                  <a:cxn ang="0">
                    <a:pos x="9" y="6"/>
                  </a:cxn>
                  <a:cxn ang="0">
                    <a:pos x="12" y="6"/>
                  </a:cxn>
                  <a:cxn ang="0">
                    <a:pos x="12" y="3"/>
                  </a:cxn>
                  <a:cxn ang="0">
                    <a:pos x="3" y="0"/>
                  </a:cxn>
                  <a:cxn ang="0">
                    <a:pos x="0" y="0"/>
                  </a:cxn>
                </a:cxnLst>
                <a:rect l="0" t="0" r="r" b="b"/>
                <a:pathLst>
                  <a:path w="12" h="9">
                    <a:moveTo>
                      <a:pt x="0" y="0"/>
                    </a:moveTo>
                    <a:lnTo>
                      <a:pt x="0" y="9"/>
                    </a:lnTo>
                    <a:lnTo>
                      <a:pt x="9" y="6"/>
                    </a:lnTo>
                    <a:lnTo>
                      <a:pt x="9" y="6"/>
                    </a:lnTo>
                    <a:lnTo>
                      <a:pt x="12" y="6"/>
                    </a:lnTo>
                    <a:lnTo>
                      <a:pt x="12" y="3"/>
                    </a:lnTo>
                    <a:lnTo>
                      <a:pt x="3" y="0"/>
                    </a:lnTo>
                    <a:lnTo>
                      <a:pt x="0"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0" name="Freeform 347"/>
              <p:cNvSpPr>
                <a:spLocks/>
              </p:cNvSpPr>
              <p:nvPr/>
            </p:nvSpPr>
            <p:spPr bwMode="auto">
              <a:xfrm>
                <a:off x="1341" y="2748"/>
                <a:ext cx="22" cy="19"/>
              </a:xfrm>
              <a:custGeom>
                <a:avLst/>
                <a:gdLst/>
                <a:ahLst/>
                <a:cxnLst>
                  <a:cxn ang="0">
                    <a:pos x="22" y="7"/>
                  </a:cxn>
                  <a:cxn ang="0">
                    <a:pos x="0" y="0"/>
                  </a:cxn>
                  <a:cxn ang="0">
                    <a:pos x="0" y="19"/>
                  </a:cxn>
                  <a:cxn ang="0">
                    <a:pos x="0" y="19"/>
                  </a:cxn>
                  <a:cxn ang="0">
                    <a:pos x="3" y="19"/>
                  </a:cxn>
                  <a:cxn ang="0">
                    <a:pos x="22" y="16"/>
                  </a:cxn>
                  <a:cxn ang="0">
                    <a:pos x="22" y="7"/>
                  </a:cxn>
                </a:cxnLst>
                <a:rect l="0" t="0" r="r" b="b"/>
                <a:pathLst>
                  <a:path w="22" h="19">
                    <a:moveTo>
                      <a:pt x="22" y="7"/>
                    </a:moveTo>
                    <a:lnTo>
                      <a:pt x="0" y="0"/>
                    </a:lnTo>
                    <a:lnTo>
                      <a:pt x="0" y="19"/>
                    </a:lnTo>
                    <a:lnTo>
                      <a:pt x="0" y="19"/>
                    </a:lnTo>
                    <a:lnTo>
                      <a:pt x="3" y="19"/>
                    </a:lnTo>
                    <a:lnTo>
                      <a:pt x="22" y="16"/>
                    </a:lnTo>
                    <a:lnTo>
                      <a:pt x="22" y="7"/>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1" name="Freeform 348"/>
              <p:cNvSpPr>
                <a:spLocks/>
              </p:cNvSpPr>
              <p:nvPr/>
            </p:nvSpPr>
            <p:spPr bwMode="auto">
              <a:xfrm>
                <a:off x="1318" y="2742"/>
                <a:ext cx="23" cy="25"/>
              </a:xfrm>
              <a:custGeom>
                <a:avLst/>
                <a:gdLst/>
                <a:ahLst/>
                <a:cxnLst>
                  <a:cxn ang="0">
                    <a:pos x="23" y="6"/>
                  </a:cxn>
                  <a:cxn ang="0">
                    <a:pos x="0" y="0"/>
                  </a:cxn>
                  <a:cxn ang="0">
                    <a:pos x="0" y="19"/>
                  </a:cxn>
                  <a:cxn ang="0">
                    <a:pos x="7" y="22"/>
                  </a:cxn>
                  <a:cxn ang="0">
                    <a:pos x="7" y="22"/>
                  </a:cxn>
                  <a:cxn ang="0">
                    <a:pos x="23" y="25"/>
                  </a:cxn>
                  <a:cxn ang="0">
                    <a:pos x="23" y="6"/>
                  </a:cxn>
                </a:cxnLst>
                <a:rect l="0" t="0" r="r" b="b"/>
                <a:pathLst>
                  <a:path w="23" h="25">
                    <a:moveTo>
                      <a:pt x="23" y="6"/>
                    </a:moveTo>
                    <a:lnTo>
                      <a:pt x="0" y="0"/>
                    </a:lnTo>
                    <a:lnTo>
                      <a:pt x="0" y="19"/>
                    </a:lnTo>
                    <a:lnTo>
                      <a:pt x="7" y="22"/>
                    </a:lnTo>
                    <a:lnTo>
                      <a:pt x="7" y="22"/>
                    </a:lnTo>
                    <a:lnTo>
                      <a:pt x="23" y="25"/>
                    </a:lnTo>
                    <a:lnTo>
                      <a:pt x="23" y="6"/>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2" name="Freeform 349"/>
              <p:cNvSpPr>
                <a:spLocks/>
              </p:cNvSpPr>
              <p:nvPr/>
            </p:nvSpPr>
            <p:spPr bwMode="auto">
              <a:xfrm>
                <a:off x="1296" y="2739"/>
                <a:ext cx="22" cy="22"/>
              </a:xfrm>
              <a:custGeom>
                <a:avLst/>
                <a:gdLst/>
                <a:ahLst/>
                <a:cxnLst>
                  <a:cxn ang="0">
                    <a:pos x="22" y="3"/>
                  </a:cxn>
                  <a:cxn ang="0">
                    <a:pos x="22" y="3"/>
                  </a:cxn>
                  <a:cxn ang="0">
                    <a:pos x="22" y="3"/>
                  </a:cxn>
                  <a:cxn ang="0">
                    <a:pos x="3" y="0"/>
                  </a:cxn>
                  <a:cxn ang="0">
                    <a:pos x="0" y="0"/>
                  </a:cxn>
                  <a:cxn ang="0">
                    <a:pos x="0" y="16"/>
                  </a:cxn>
                  <a:cxn ang="0">
                    <a:pos x="22" y="22"/>
                  </a:cxn>
                  <a:cxn ang="0">
                    <a:pos x="22" y="3"/>
                  </a:cxn>
                </a:cxnLst>
                <a:rect l="0" t="0" r="r" b="b"/>
                <a:pathLst>
                  <a:path w="22" h="22">
                    <a:moveTo>
                      <a:pt x="22" y="3"/>
                    </a:moveTo>
                    <a:lnTo>
                      <a:pt x="22" y="3"/>
                    </a:lnTo>
                    <a:lnTo>
                      <a:pt x="22" y="3"/>
                    </a:lnTo>
                    <a:lnTo>
                      <a:pt x="3" y="0"/>
                    </a:lnTo>
                    <a:lnTo>
                      <a:pt x="0" y="0"/>
                    </a:lnTo>
                    <a:lnTo>
                      <a:pt x="0" y="16"/>
                    </a:lnTo>
                    <a:lnTo>
                      <a:pt x="22" y="22"/>
                    </a:lnTo>
                    <a:lnTo>
                      <a:pt x="22" y="3"/>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3" name="Freeform 350"/>
              <p:cNvSpPr>
                <a:spLocks/>
              </p:cNvSpPr>
              <p:nvPr/>
            </p:nvSpPr>
            <p:spPr bwMode="auto">
              <a:xfrm>
                <a:off x="1274" y="2739"/>
                <a:ext cx="22" cy="16"/>
              </a:xfrm>
              <a:custGeom>
                <a:avLst/>
                <a:gdLst/>
                <a:ahLst/>
                <a:cxnLst>
                  <a:cxn ang="0">
                    <a:pos x="22" y="0"/>
                  </a:cxn>
                  <a:cxn ang="0">
                    <a:pos x="0" y="3"/>
                  </a:cxn>
                  <a:cxn ang="0">
                    <a:pos x="0" y="9"/>
                  </a:cxn>
                  <a:cxn ang="0">
                    <a:pos x="0" y="9"/>
                  </a:cxn>
                  <a:cxn ang="0">
                    <a:pos x="0" y="9"/>
                  </a:cxn>
                  <a:cxn ang="0">
                    <a:pos x="22" y="16"/>
                  </a:cxn>
                  <a:cxn ang="0">
                    <a:pos x="22" y="0"/>
                  </a:cxn>
                </a:cxnLst>
                <a:rect l="0" t="0" r="r" b="b"/>
                <a:pathLst>
                  <a:path w="22" h="16">
                    <a:moveTo>
                      <a:pt x="22" y="0"/>
                    </a:moveTo>
                    <a:lnTo>
                      <a:pt x="0" y="3"/>
                    </a:lnTo>
                    <a:lnTo>
                      <a:pt x="0" y="9"/>
                    </a:lnTo>
                    <a:lnTo>
                      <a:pt x="0" y="9"/>
                    </a:lnTo>
                    <a:lnTo>
                      <a:pt x="0" y="9"/>
                    </a:lnTo>
                    <a:lnTo>
                      <a:pt x="22" y="16"/>
                    </a:lnTo>
                    <a:lnTo>
                      <a:pt x="22" y="0"/>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4" name="Freeform 351"/>
              <p:cNvSpPr>
                <a:spLocks/>
              </p:cNvSpPr>
              <p:nvPr/>
            </p:nvSpPr>
            <p:spPr bwMode="auto">
              <a:xfrm>
                <a:off x="1268" y="2742"/>
                <a:ext cx="6" cy="6"/>
              </a:xfrm>
              <a:custGeom>
                <a:avLst/>
                <a:gdLst/>
                <a:ahLst/>
                <a:cxnLst>
                  <a:cxn ang="0">
                    <a:pos x="6" y="0"/>
                  </a:cxn>
                  <a:cxn ang="0">
                    <a:pos x="0" y="0"/>
                  </a:cxn>
                  <a:cxn ang="0">
                    <a:pos x="0" y="0"/>
                  </a:cxn>
                  <a:cxn ang="0">
                    <a:pos x="0" y="3"/>
                  </a:cxn>
                  <a:cxn ang="0">
                    <a:pos x="0" y="3"/>
                  </a:cxn>
                  <a:cxn ang="0">
                    <a:pos x="6" y="6"/>
                  </a:cxn>
                  <a:cxn ang="0">
                    <a:pos x="6" y="0"/>
                  </a:cxn>
                </a:cxnLst>
                <a:rect l="0" t="0" r="r" b="b"/>
                <a:pathLst>
                  <a:path w="6" h="6">
                    <a:moveTo>
                      <a:pt x="6" y="0"/>
                    </a:moveTo>
                    <a:lnTo>
                      <a:pt x="0" y="0"/>
                    </a:lnTo>
                    <a:lnTo>
                      <a:pt x="0" y="0"/>
                    </a:lnTo>
                    <a:lnTo>
                      <a:pt x="0" y="3"/>
                    </a:lnTo>
                    <a:lnTo>
                      <a:pt x="0" y="3"/>
                    </a:lnTo>
                    <a:lnTo>
                      <a:pt x="6" y="6"/>
                    </a:lnTo>
                    <a:lnTo>
                      <a:pt x="6"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5" name="Freeform 352"/>
              <p:cNvSpPr>
                <a:spLocks/>
              </p:cNvSpPr>
              <p:nvPr/>
            </p:nvSpPr>
            <p:spPr bwMode="auto">
              <a:xfrm>
                <a:off x="1407" y="2745"/>
                <a:ext cx="16" cy="10"/>
              </a:xfrm>
              <a:custGeom>
                <a:avLst/>
                <a:gdLst/>
                <a:ahLst/>
                <a:cxnLst>
                  <a:cxn ang="0">
                    <a:pos x="0" y="0"/>
                  </a:cxn>
                  <a:cxn ang="0">
                    <a:pos x="0" y="10"/>
                  </a:cxn>
                  <a:cxn ang="0">
                    <a:pos x="16" y="6"/>
                  </a:cxn>
                  <a:cxn ang="0">
                    <a:pos x="16" y="6"/>
                  </a:cxn>
                  <a:cxn ang="0">
                    <a:pos x="16" y="6"/>
                  </a:cxn>
                  <a:cxn ang="0">
                    <a:pos x="16" y="6"/>
                  </a:cxn>
                  <a:cxn ang="0">
                    <a:pos x="9" y="3"/>
                  </a:cxn>
                  <a:cxn ang="0">
                    <a:pos x="0" y="0"/>
                  </a:cxn>
                </a:cxnLst>
                <a:rect l="0" t="0" r="r" b="b"/>
                <a:pathLst>
                  <a:path w="16" h="10">
                    <a:moveTo>
                      <a:pt x="0" y="0"/>
                    </a:moveTo>
                    <a:lnTo>
                      <a:pt x="0" y="10"/>
                    </a:lnTo>
                    <a:lnTo>
                      <a:pt x="16" y="6"/>
                    </a:lnTo>
                    <a:lnTo>
                      <a:pt x="16" y="6"/>
                    </a:lnTo>
                    <a:lnTo>
                      <a:pt x="16" y="6"/>
                    </a:lnTo>
                    <a:lnTo>
                      <a:pt x="16" y="6"/>
                    </a:lnTo>
                    <a:lnTo>
                      <a:pt x="9" y="3"/>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6" name="Freeform 353"/>
              <p:cNvSpPr>
                <a:spLocks/>
              </p:cNvSpPr>
              <p:nvPr/>
            </p:nvSpPr>
            <p:spPr bwMode="auto">
              <a:xfrm>
                <a:off x="1385" y="2736"/>
                <a:ext cx="22" cy="22"/>
              </a:xfrm>
              <a:custGeom>
                <a:avLst/>
                <a:gdLst/>
                <a:ahLst/>
                <a:cxnLst>
                  <a:cxn ang="0">
                    <a:pos x="22" y="9"/>
                  </a:cxn>
                  <a:cxn ang="0">
                    <a:pos x="0" y="0"/>
                  </a:cxn>
                  <a:cxn ang="0">
                    <a:pos x="0" y="22"/>
                  </a:cxn>
                  <a:cxn ang="0">
                    <a:pos x="0" y="22"/>
                  </a:cxn>
                  <a:cxn ang="0">
                    <a:pos x="9" y="22"/>
                  </a:cxn>
                  <a:cxn ang="0">
                    <a:pos x="22" y="19"/>
                  </a:cxn>
                  <a:cxn ang="0">
                    <a:pos x="22" y="9"/>
                  </a:cxn>
                </a:cxnLst>
                <a:rect l="0" t="0" r="r" b="b"/>
                <a:pathLst>
                  <a:path w="22" h="22">
                    <a:moveTo>
                      <a:pt x="22" y="9"/>
                    </a:moveTo>
                    <a:lnTo>
                      <a:pt x="0" y="0"/>
                    </a:lnTo>
                    <a:lnTo>
                      <a:pt x="0" y="22"/>
                    </a:lnTo>
                    <a:lnTo>
                      <a:pt x="0" y="22"/>
                    </a:lnTo>
                    <a:lnTo>
                      <a:pt x="9" y="22"/>
                    </a:lnTo>
                    <a:lnTo>
                      <a:pt x="22" y="19"/>
                    </a:lnTo>
                    <a:lnTo>
                      <a:pt x="22" y="9"/>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7" name="Freeform 354"/>
              <p:cNvSpPr>
                <a:spLocks/>
              </p:cNvSpPr>
              <p:nvPr/>
            </p:nvSpPr>
            <p:spPr bwMode="auto">
              <a:xfrm>
                <a:off x="1363" y="2729"/>
                <a:ext cx="22" cy="29"/>
              </a:xfrm>
              <a:custGeom>
                <a:avLst/>
                <a:gdLst/>
                <a:ahLst/>
                <a:cxnLst>
                  <a:cxn ang="0">
                    <a:pos x="22" y="7"/>
                  </a:cxn>
                  <a:cxn ang="0">
                    <a:pos x="3" y="3"/>
                  </a:cxn>
                  <a:cxn ang="0">
                    <a:pos x="3" y="3"/>
                  </a:cxn>
                  <a:cxn ang="0">
                    <a:pos x="0" y="0"/>
                  </a:cxn>
                  <a:cxn ang="0">
                    <a:pos x="0" y="22"/>
                  </a:cxn>
                  <a:cxn ang="0">
                    <a:pos x="12" y="26"/>
                  </a:cxn>
                  <a:cxn ang="0">
                    <a:pos x="12" y="26"/>
                  </a:cxn>
                  <a:cxn ang="0">
                    <a:pos x="22" y="29"/>
                  </a:cxn>
                  <a:cxn ang="0">
                    <a:pos x="22" y="7"/>
                  </a:cxn>
                </a:cxnLst>
                <a:rect l="0" t="0" r="r" b="b"/>
                <a:pathLst>
                  <a:path w="22" h="29">
                    <a:moveTo>
                      <a:pt x="22" y="7"/>
                    </a:moveTo>
                    <a:lnTo>
                      <a:pt x="3" y="3"/>
                    </a:lnTo>
                    <a:lnTo>
                      <a:pt x="3" y="3"/>
                    </a:lnTo>
                    <a:lnTo>
                      <a:pt x="0" y="0"/>
                    </a:lnTo>
                    <a:lnTo>
                      <a:pt x="0" y="22"/>
                    </a:lnTo>
                    <a:lnTo>
                      <a:pt x="12" y="26"/>
                    </a:lnTo>
                    <a:lnTo>
                      <a:pt x="12" y="26"/>
                    </a:lnTo>
                    <a:lnTo>
                      <a:pt x="22" y="29"/>
                    </a:lnTo>
                    <a:lnTo>
                      <a:pt x="22" y="7"/>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8" name="Freeform 355"/>
              <p:cNvSpPr>
                <a:spLocks/>
              </p:cNvSpPr>
              <p:nvPr/>
            </p:nvSpPr>
            <p:spPr bwMode="auto">
              <a:xfrm>
                <a:off x="1341" y="2729"/>
                <a:ext cx="22" cy="22"/>
              </a:xfrm>
              <a:custGeom>
                <a:avLst/>
                <a:gdLst/>
                <a:ahLst/>
                <a:cxnLst>
                  <a:cxn ang="0">
                    <a:pos x="22" y="0"/>
                  </a:cxn>
                  <a:cxn ang="0">
                    <a:pos x="22" y="0"/>
                  </a:cxn>
                  <a:cxn ang="0">
                    <a:pos x="9" y="0"/>
                  </a:cxn>
                  <a:cxn ang="0">
                    <a:pos x="0" y="0"/>
                  </a:cxn>
                  <a:cxn ang="0">
                    <a:pos x="0" y="16"/>
                  </a:cxn>
                  <a:cxn ang="0">
                    <a:pos x="22" y="22"/>
                  </a:cxn>
                  <a:cxn ang="0">
                    <a:pos x="22" y="0"/>
                  </a:cxn>
                </a:cxnLst>
                <a:rect l="0" t="0" r="r" b="b"/>
                <a:pathLst>
                  <a:path w="22" h="22">
                    <a:moveTo>
                      <a:pt x="22" y="0"/>
                    </a:moveTo>
                    <a:lnTo>
                      <a:pt x="22" y="0"/>
                    </a:lnTo>
                    <a:lnTo>
                      <a:pt x="9" y="0"/>
                    </a:lnTo>
                    <a:lnTo>
                      <a:pt x="0" y="0"/>
                    </a:lnTo>
                    <a:lnTo>
                      <a:pt x="0" y="16"/>
                    </a:lnTo>
                    <a:lnTo>
                      <a:pt x="22" y="22"/>
                    </a:lnTo>
                    <a:lnTo>
                      <a:pt x="22"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19" name="Freeform 356"/>
              <p:cNvSpPr>
                <a:spLocks/>
              </p:cNvSpPr>
              <p:nvPr/>
            </p:nvSpPr>
            <p:spPr bwMode="auto">
              <a:xfrm>
                <a:off x="1318" y="2729"/>
                <a:ext cx="23" cy="16"/>
              </a:xfrm>
              <a:custGeom>
                <a:avLst/>
                <a:gdLst/>
                <a:ahLst/>
                <a:cxnLst>
                  <a:cxn ang="0">
                    <a:pos x="23" y="0"/>
                  </a:cxn>
                  <a:cxn ang="0">
                    <a:pos x="4" y="7"/>
                  </a:cxn>
                  <a:cxn ang="0">
                    <a:pos x="4" y="7"/>
                  </a:cxn>
                  <a:cxn ang="0">
                    <a:pos x="0" y="7"/>
                  </a:cxn>
                  <a:cxn ang="0">
                    <a:pos x="0" y="7"/>
                  </a:cxn>
                  <a:cxn ang="0">
                    <a:pos x="7" y="10"/>
                  </a:cxn>
                  <a:cxn ang="0">
                    <a:pos x="23" y="16"/>
                  </a:cxn>
                  <a:cxn ang="0">
                    <a:pos x="23" y="0"/>
                  </a:cxn>
                </a:cxnLst>
                <a:rect l="0" t="0" r="r" b="b"/>
                <a:pathLst>
                  <a:path w="23" h="16">
                    <a:moveTo>
                      <a:pt x="23" y="0"/>
                    </a:moveTo>
                    <a:lnTo>
                      <a:pt x="4" y="7"/>
                    </a:lnTo>
                    <a:lnTo>
                      <a:pt x="4" y="7"/>
                    </a:lnTo>
                    <a:lnTo>
                      <a:pt x="0" y="7"/>
                    </a:lnTo>
                    <a:lnTo>
                      <a:pt x="0" y="7"/>
                    </a:lnTo>
                    <a:lnTo>
                      <a:pt x="7" y="10"/>
                    </a:lnTo>
                    <a:lnTo>
                      <a:pt x="23" y="16"/>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0" name="Freeform 357"/>
              <p:cNvSpPr>
                <a:spLocks/>
              </p:cNvSpPr>
              <p:nvPr/>
            </p:nvSpPr>
            <p:spPr bwMode="auto">
              <a:xfrm>
                <a:off x="1451" y="2732"/>
                <a:ext cx="19" cy="13"/>
              </a:xfrm>
              <a:custGeom>
                <a:avLst/>
                <a:gdLst/>
                <a:ahLst/>
                <a:cxnLst>
                  <a:cxn ang="0">
                    <a:pos x="0" y="13"/>
                  </a:cxn>
                  <a:cxn ang="0">
                    <a:pos x="19" y="10"/>
                  </a:cxn>
                  <a:cxn ang="0">
                    <a:pos x="19" y="10"/>
                  </a:cxn>
                  <a:cxn ang="0">
                    <a:pos x="19" y="10"/>
                  </a:cxn>
                  <a:cxn ang="0">
                    <a:pos x="19" y="10"/>
                  </a:cxn>
                  <a:cxn ang="0">
                    <a:pos x="13" y="7"/>
                  </a:cxn>
                  <a:cxn ang="0">
                    <a:pos x="0" y="0"/>
                  </a:cxn>
                  <a:cxn ang="0">
                    <a:pos x="0" y="13"/>
                  </a:cxn>
                </a:cxnLst>
                <a:rect l="0" t="0" r="r" b="b"/>
                <a:pathLst>
                  <a:path w="19" h="13">
                    <a:moveTo>
                      <a:pt x="0" y="13"/>
                    </a:moveTo>
                    <a:lnTo>
                      <a:pt x="19" y="10"/>
                    </a:lnTo>
                    <a:lnTo>
                      <a:pt x="19" y="10"/>
                    </a:lnTo>
                    <a:lnTo>
                      <a:pt x="19" y="10"/>
                    </a:lnTo>
                    <a:lnTo>
                      <a:pt x="19" y="10"/>
                    </a:lnTo>
                    <a:lnTo>
                      <a:pt x="13" y="7"/>
                    </a:lnTo>
                    <a:lnTo>
                      <a:pt x="0" y="0"/>
                    </a:lnTo>
                    <a:lnTo>
                      <a:pt x="0" y="13"/>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1" name="Freeform 358"/>
              <p:cNvSpPr>
                <a:spLocks/>
              </p:cNvSpPr>
              <p:nvPr/>
            </p:nvSpPr>
            <p:spPr bwMode="auto">
              <a:xfrm>
                <a:off x="1429" y="2726"/>
                <a:ext cx="22" cy="22"/>
              </a:xfrm>
              <a:custGeom>
                <a:avLst/>
                <a:gdLst/>
                <a:ahLst/>
                <a:cxnLst>
                  <a:cxn ang="0">
                    <a:pos x="0" y="0"/>
                  </a:cxn>
                  <a:cxn ang="0">
                    <a:pos x="0" y="19"/>
                  </a:cxn>
                  <a:cxn ang="0">
                    <a:pos x="0" y="19"/>
                  </a:cxn>
                  <a:cxn ang="0">
                    <a:pos x="13" y="22"/>
                  </a:cxn>
                  <a:cxn ang="0">
                    <a:pos x="22" y="19"/>
                  </a:cxn>
                  <a:cxn ang="0">
                    <a:pos x="22" y="6"/>
                  </a:cxn>
                  <a:cxn ang="0">
                    <a:pos x="0" y="0"/>
                  </a:cxn>
                </a:cxnLst>
                <a:rect l="0" t="0" r="r" b="b"/>
                <a:pathLst>
                  <a:path w="22" h="22">
                    <a:moveTo>
                      <a:pt x="0" y="0"/>
                    </a:moveTo>
                    <a:lnTo>
                      <a:pt x="0" y="19"/>
                    </a:lnTo>
                    <a:lnTo>
                      <a:pt x="0" y="19"/>
                    </a:lnTo>
                    <a:lnTo>
                      <a:pt x="13" y="22"/>
                    </a:lnTo>
                    <a:lnTo>
                      <a:pt x="22" y="19"/>
                    </a:lnTo>
                    <a:lnTo>
                      <a:pt x="22" y="6"/>
                    </a:lnTo>
                    <a:lnTo>
                      <a:pt x="0"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2" name="Freeform 359"/>
              <p:cNvSpPr>
                <a:spLocks/>
              </p:cNvSpPr>
              <p:nvPr/>
            </p:nvSpPr>
            <p:spPr bwMode="auto">
              <a:xfrm>
                <a:off x="1407" y="2720"/>
                <a:ext cx="22" cy="25"/>
              </a:xfrm>
              <a:custGeom>
                <a:avLst/>
                <a:gdLst/>
                <a:ahLst/>
                <a:cxnLst>
                  <a:cxn ang="0">
                    <a:pos x="9" y="3"/>
                  </a:cxn>
                  <a:cxn ang="0">
                    <a:pos x="9" y="3"/>
                  </a:cxn>
                  <a:cxn ang="0">
                    <a:pos x="0" y="0"/>
                  </a:cxn>
                  <a:cxn ang="0">
                    <a:pos x="0" y="19"/>
                  </a:cxn>
                  <a:cxn ang="0">
                    <a:pos x="16" y="25"/>
                  </a:cxn>
                  <a:cxn ang="0">
                    <a:pos x="16" y="25"/>
                  </a:cxn>
                  <a:cxn ang="0">
                    <a:pos x="22" y="25"/>
                  </a:cxn>
                  <a:cxn ang="0">
                    <a:pos x="22" y="6"/>
                  </a:cxn>
                  <a:cxn ang="0">
                    <a:pos x="9" y="3"/>
                  </a:cxn>
                </a:cxnLst>
                <a:rect l="0" t="0" r="r" b="b"/>
                <a:pathLst>
                  <a:path w="22" h="25">
                    <a:moveTo>
                      <a:pt x="9" y="3"/>
                    </a:moveTo>
                    <a:lnTo>
                      <a:pt x="9" y="3"/>
                    </a:lnTo>
                    <a:lnTo>
                      <a:pt x="0" y="0"/>
                    </a:lnTo>
                    <a:lnTo>
                      <a:pt x="0" y="19"/>
                    </a:lnTo>
                    <a:lnTo>
                      <a:pt x="16" y="25"/>
                    </a:lnTo>
                    <a:lnTo>
                      <a:pt x="16" y="25"/>
                    </a:lnTo>
                    <a:lnTo>
                      <a:pt x="22" y="25"/>
                    </a:lnTo>
                    <a:lnTo>
                      <a:pt x="22" y="6"/>
                    </a:lnTo>
                    <a:lnTo>
                      <a:pt x="9" y="3"/>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3" name="Freeform 360"/>
              <p:cNvSpPr>
                <a:spLocks/>
              </p:cNvSpPr>
              <p:nvPr/>
            </p:nvSpPr>
            <p:spPr bwMode="auto">
              <a:xfrm>
                <a:off x="1385" y="2720"/>
                <a:ext cx="22" cy="19"/>
              </a:xfrm>
              <a:custGeom>
                <a:avLst/>
                <a:gdLst/>
                <a:ahLst/>
                <a:cxnLst>
                  <a:cxn ang="0">
                    <a:pos x="22" y="0"/>
                  </a:cxn>
                  <a:cxn ang="0">
                    <a:pos x="22" y="0"/>
                  </a:cxn>
                  <a:cxn ang="0">
                    <a:pos x="12" y="0"/>
                  </a:cxn>
                  <a:cxn ang="0">
                    <a:pos x="0" y="3"/>
                  </a:cxn>
                  <a:cxn ang="0">
                    <a:pos x="0" y="12"/>
                  </a:cxn>
                  <a:cxn ang="0">
                    <a:pos x="22" y="19"/>
                  </a:cxn>
                  <a:cxn ang="0">
                    <a:pos x="22" y="0"/>
                  </a:cxn>
                </a:cxnLst>
                <a:rect l="0" t="0" r="r" b="b"/>
                <a:pathLst>
                  <a:path w="22" h="19">
                    <a:moveTo>
                      <a:pt x="22" y="0"/>
                    </a:moveTo>
                    <a:lnTo>
                      <a:pt x="22" y="0"/>
                    </a:lnTo>
                    <a:lnTo>
                      <a:pt x="12" y="0"/>
                    </a:lnTo>
                    <a:lnTo>
                      <a:pt x="0" y="3"/>
                    </a:lnTo>
                    <a:lnTo>
                      <a:pt x="0" y="12"/>
                    </a:lnTo>
                    <a:lnTo>
                      <a:pt x="22" y="19"/>
                    </a:lnTo>
                    <a:lnTo>
                      <a:pt x="22" y="0"/>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4" name="Freeform 361"/>
              <p:cNvSpPr>
                <a:spLocks/>
              </p:cNvSpPr>
              <p:nvPr/>
            </p:nvSpPr>
            <p:spPr bwMode="auto">
              <a:xfrm>
                <a:off x="1369" y="2723"/>
                <a:ext cx="16" cy="9"/>
              </a:xfrm>
              <a:custGeom>
                <a:avLst/>
                <a:gdLst/>
                <a:ahLst/>
                <a:cxnLst>
                  <a:cxn ang="0">
                    <a:pos x="16" y="0"/>
                  </a:cxn>
                  <a:cxn ang="0">
                    <a:pos x="0" y="3"/>
                  </a:cxn>
                  <a:cxn ang="0">
                    <a:pos x="0" y="3"/>
                  </a:cxn>
                  <a:cxn ang="0">
                    <a:pos x="0" y="3"/>
                  </a:cxn>
                  <a:cxn ang="0">
                    <a:pos x="0" y="3"/>
                  </a:cxn>
                  <a:cxn ang="0">
                    <a:pos x="6" y="6"/>
                  </a:cxn>
                  <a:cxn ang="0">
                    <a:pos x="16" y="9"/>
                  </a:cxn>
                  <a:cxn ang="0">
                    <a:pos x="16" y="0"/>
                  </a:cxn>
                </a:cxnLst>
                <a:rect l="0" t="0" r="r" b="b"/>
                <a:pathLst>
                  <a:path w="16" h="9">
                    <a:moveTo>
                      <a:pt x="16" y="0"/>
                    </a:moveTo>
                    <a:lnTo>
                      <a:pt x="0" y="3"/>
                    </a:lnTo>
                    <a:lnTo>
                      <a:pt x="0" y="3"/>
                    </a:lnTo>
                    <a:lnTo>
                      <a:pt x="0" y="3"/>
                    </a:lnTo>
                    <a:lnTo>
                      <a:pt x="0" y="3"/>
                    </a:lnTo>
                    <a:lnTo>
                      <a:pt x="6" y="6"/>
                    </a:lnTo>
                    <a:lnTo>
                      <a:pt x="16" y="9"/>
                    </a:lnTo>
                    <a:lnTo>
                      <a:pt x="16"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5" name="Freeform 362"/>
              <p:cNvSpPr>
                <a:spLocks/>
              </p:cNvSpPr>
              <p:nvPr/>
            </p:nvSpPr>
            <p:spPr bwMode="auto">
              <a:xfrm>
                <a:off x="1540" y="2761"/>
                <a:ext cx="22" cy="13"/>
              </a:xfrm>
              <a:custGeom>
                <a:avLst/>
                <a:gdLst/>
                <a:ahLst/>
                <a:cxnLst>
                  <a:cxn ang="0">
                    <a:pos x="0" y="13"/>
                  </a:cxn>
                  <a:cxn ang="0">
                    <a:pos x="19" y="9"/>
                  </a:cxn>
                  <a:cxn ang="0">
                    <a:pos x="19" y="9"/>
                  </a:cxn>
                  <a:cxn ang="0">
                    <a:pos x="22" y="9"/>
                  </a:cxn>
                  <a:cxn ang="0">
                    <a:pos x="22" y="6"/>
                  </a:cxn>
                  <a:cxn ang="0">
                    <a:pos x="13" y="3"/>
                  </a:cxn>
                  <a:cxn ang="0">
                    <a:pos x="0" y="0"/>
                  </a:cxn>
                  <a:cxn ang="0">
                    <a:pos x="0" y="13"/>
                  </a:cxn>
                </a:cxnLst>
                <a:rect l="0" t="0" r="r" b="b"/>
                <a:pathLst>
                  <a:path w="22" h="13">
                    <a:moveTo>
                      <a:pt x="0" y="13"/>
                    </a:moveTo>
                    <a:lnTo>
                      <a:pt x="19" y="9"/>
                    </a:lnTo>
                    <a:lnTo>
                      <a:pt x="19" y="9"/>
                    </a:lnTo>
                    <a:lnTo>
                      <a:pt x="22" y="9"/>
                    </a:lnTo>
                    <a:lnTo>
                      <a:pt x="22" y="6"/>
                    </a:lnTo>
                    <a:lnTo>
                      <a:pt x="13" y="3"/>
                    </a:lnTo>
                    <a:lnTo>
                      <a:pt x="0" y="0"/>
                    </a:lnTo>
                    <a:lnTo>
                      <a:pt x="0" y="13"/>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6" name="Freeform 363"/>
              <p:cNvSpPr>
                <a:spLocks/>
              </p:cNvSpPr>
              <p:nvPr/>
            </p:nvSpPr>
            <p:spPr bwMode="auto">
              <a:xfrm>
                <a:off x="1518" y="2755"/>
                <a:ext cx="22" cy="22"/>
              </a:xfrm>
              <a:custGeom>
                <a:avLst/>
                <a:gdLst/>
                <a:ahLst/>
                <a:cxnLst>
                  <a:cxn ang="0">
                    <a:pos x="0" y="0"/>
                  </a:cxn>
                  <a:cxn ang="0">
                    <a:pos x="0" y="19"/>
                  </a:cxn>
                  <a:cxn ang="0">
                    <a:pos x="0" y="19"/>
                  </a:cxn>
                  <a:cxn ang="0">
                    <a:pos x="16" y="22"/>
                  </a:cxn>
                  <a:cxn ang="0">
                    <a:pos x="22" y="19"/>
                  </a:cxn>
                  <a:cxn ang="0">
                    <a:pos x="22" y="6"/>
                  </a:cxn>
                  <a:cxn ang="0">
                    <a:pos x="0" y="0"/>
                  </a:cxn>
                </a:cxnLst>
                <a:rect l="0" t="0" r="r" b="b"/>
                <a:pathLst>
                  <a:path w="22" h="22">
                    <a:moveTo>
                      <a:pt x="0" y="0"/>
                    </a:moveTo>
                    <a:lnTo>
                      <a:pt x="0" y="19"/>
                    </a:lnTo>
                    <a:lnTo>
                      <a:pt x="0" y="19"/>
                    </a:lnTo>
                    <a:lnTo>
                      <a:pt x="16" y="22"/>
                    </a:lnTo>
                    <a:lnTo>
                      <a:pt x="22" y="19"/>
                    </a:lnTo>
                    <a:lnTo>
                      <a:pt x="22" y="6"/>
                    </a:lnTo>
                    <a:lnTo>
                      <a:pt x="0"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7" name="Freeform 364"/>
              <p:cNvSpPr>
                <a:spLocks/>
              </p:cNvSpPr>
              <p:nvPr/>
            </p:nvSpPr>
            <p:spPr bwMode="auto">
              <a:xfrm>
                <a:off x="1496" y="2748"/>
                <a:ext cx="22" cy="26"/>
              </a:xfrm>
              <a:custGeom>
                <a:avLst/>
                <a:gdLst/>
                <a:ahLst/>
                <a:cxnLst>
                  <a:cxn ang="0">
                    <a:pos x="9" y="3"/>
                  </a:cxn>
                  <a:cxn ang="0">
                    <a:pos x="9" y="3"/>
                  </a:cxn>
                  <a:cxn ang="0">
                    <a:pos x="0" y="0"/>
                  </a:cxn>
                  <a:cxn ang="0">
                    <a:pos x="0" y="19"/>
                  </a:cxn>
                  <a:cxn ang="0">
                    <a:pos x="19" y="26"/>
                  </a:cxn>
                  <a:cxn ang="0">
                    <a:pos x="19" y="26"/>
                  </a:cxn>
                  <a:cxn ang="0">
                    <a:pos x="22" y="26"/>
                  </a:cxn>
                  <a:cxn ang="0">
                    <a:pos x="22" y="7"/>
                  </a:cxn>
                  <a:cxn ang="0">
                    <a:pos x="9" y="3"/>
                  </a:cxn>
                </a:cxnLst>
                <a:rect l="0" t="0" r="r" b="b"/>
                <a:pathLst>
                  <a:path w="22" h="26">
                    <a:moveTo>
                      <a:pt x="9" y="3"/>
                    </a:moveTo>
                    <a:lnTo>
                      <a:pt x="9" y="3"/>
                    </a:lnTo>
                    <a:lnTo>
                      <a:pt x="0" y="0"/>
                    </a:lnTo>
                    <a:lnTo>
                      <a:pt x="0" y="19"/>
                    </a:lnTo>
                    <a:lnTo>
                      <a:pt x="19" y="26"/>
                    </a:lnTo>
                    <a:lnTo>
                      <a:pt x="19" y="26"/>
                    </a:lnTo>
                    <a:lnTo>
                      <a:pt x="22" y="26"/>
                    </a:lnTo>
                    <a:lnTo>
                      <a:pt x="22" y="7"/>
                    </a:lnTo>
                    <a:lnTo>
                      <a:pt x="9" y="3"/>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8" name="Freeform 365"/>
              <p:cNvSpPr>
                <a:spLocks/>
              </p:cNvSpPr>
              <p:nvPr/>
            </p:nvSpPr>
            <p:spPr bwMode="auto">
              <a:xfrm>
                <a:off x="1473" y="2748"/>
                <a:ext cx="23" cy="19"/>
              </a:xfrm>
              <a:custGeom>
                <a:avLst/>
                <a:gdLst/>
                <a:ahLst/>
                <a:cxnLst>
                  <a:cxn ang="0">
                    <a:pos x="23" y="0"/>
                  </a:cxn>
                  <a:cxn ang="0">
                    <a:pos x="23" y="0"/>
                  </a:cxn>
                  <a:cxn ang="0">
                    <a:pos x="13" y="0"/>
                  </a:cxn>
                  <a:cxn ang="0">
                    <a:pos x="0" y="3"/>
                  </a:cxn>
                  <a:cxn ang="0">
                    <a:pos x="0" y="13"/>
                  </a:cxn>
                  <a:cxn ang="0">
                    <a:pos x="23" y="19"/>
                  </a:cxn>
                  <a:cxn ang="0">
                    <a:pos x="23" y="0"/>
                  </a:cxn>
                </a:cxnLst>
                <a:rect l="0" t="0" r="r" b="b"/>
                <a:pathLst>
                  <a:path w="23" h="19">
                    <a:moveTo>
                      <a:pt x="23" y="0"/>
                    </a:moveTo>
                    <a:lnTo>
                      <a:pt x="23" y="0"/>
                    </a:lnTo>
                    <a:lnTo>
                      <a:pt x="13" y="0"/>
                    </a:lnTo>
                    <a:lnTo>
                      <a:pt x="0" y="3"/>
                    </a:lnTo>
                    <a:lnTo>
                      <a:pt x="0" y="13"/>
                    </a:lnTo>
                    <a:lnTo>
                      <a:pt x="23" y="19"/>
                    </a:lnTo>
                    <a:lnTo>
                      <a:pt x="23" y="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29" name="Freeform 366"/>
              <p:cNvSpPr>
                <a:spLocks/>
              </p:cNvSpPr>
              <p:nvPr/>
            </p:nvSpPr>
            <p:spPr bwMode="auto">
              <a:xfrm>
                <a:off x="1458" y="2751"/>
                <a:ext cx="15" cy="10"/>
              </a:xfrm>
              <a:custGeom>
                <a:avLst/>
                <a:gdLst/>
                <a:ahLst/>
                <a:cxnLst>
                  <a:cxn ang="0">
                    <a:pos x="15" y="0"/>
                  </a:cxn>
                  <a:cxn ang="0">
                    <a:pos x="0" y="0"/>
                  </a:cxn>
                  <a:cxn ang="0">
                    <a:pos x="0" y="0"/>
                  </a:cxn>
                  <a:cxn ang="0">
                    <a:pos x="0" y="4"/>
                  </a:cxn>
                  <a:cxn ang="0">
                    <a:pos x="0" y="4"/>
                  </a:cxn>
                  <a:cxn ang="0">
                    <a:pos x="6" y="7"/>
                  </a:cxn>
                  <a:cxn ang="0">
                    <a:pos x="15" y="10"/>
                  </a:cxn>
                  <a:cxn ang="0">
                    <a:pos x="15" y="0"/>
                  </a:cxn>
                </a:cxnLst>
                <a:rect l="0" t="0" r="r" b="b"/>
                <a:pathLst>
                  <a:path w="15" h="10">
                    <a:moveTo>
                      <a:pt x="15" y="0"/>
                    </a:moveTo>
                    <a:lnTo>
                      <a:pt x="0" y="0"/>
                    </a:lnTo>
                    <a:lnTo>
                      <a:pt x="0" y="0"/>
                    </a:lnTo>
                    <a:lnTo>
                      <a:pt x="0" y="4"/>
                    </a:lnTo>
                    <a:lnTo>
                      <a:pt x="0" y="4"/>
                    </a:lnTo>
                    <a:lnTo>
                      <a:pt x="6" y="7"/>
                    </a:lnTo>
                    <a:lnTo>
                      <a:pt x="15" y="10"/>
                    </a:lnTo>
                    <a:lnTo>
                      <a:pt x="15"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0" name="Freeform 367"/>
              <p:cNvSpPr>
                <a:spLocks/>
              </p:cNvSpPr>
              <p:nvPr/>
            </p:nvSpPr>
            <p:spPr bwMode="auto">
              <a:xfrm>
                <a:off x="1496" y="2774"/>
                <a:ext cx="19" cy="9"/>
              </a:xfrm>
              <a:custGeom>
                <a:avLst/>
                <a:gdLst/>
                <a:ahLst/>
                <a:cxnLst>
                  <a:cxn ang="0">
                    <a:pos x="0" y="0"/>
                  </a:cxn>
                  <a:cxn ang="0">
                    <a:pos x="0" y="9"/>
                  </a:cxn>
                  <a:cxn ang="0">
                    <a:pos x="15" y="6"/>
                  </a:cxn>
                  <a:cxn ang="0">
                    <a:pos x="15" y="6"/>
                  </a:cxn>
                  <a:cxn ang="0">
                    <a:pos x="19" y="6"/>
                  </a:cxn>
                  <a:cxn ang="0">
                    <a:pos x="15" y="3"/>
                  </a:cxn>
                  <a:cxn ang="0">
                    <a:pos x="9" y="3"/>
                  </a:cxn>
                  <a:cxn ang="0">
                    <a:pos x="0" y="0"/>
                  </a:cxn>
                </a:cxnLst>
                <a:rect l="0" t="0" r="r" b="b"/>
                <a:pathLst>
                  <a:path w="19" h="9">
                    <a:moveTo>
                      <a:pt x="0" y="0"/>
                    </a:moveTo>
                    <a:lnTo>
                      <a:pt x="0" y="9"/>
                    </a:lnTo>
                    <a:lnTo>
                      <a:pt x="15" y="6"/>
                    </a:lnTo>
                    <a:lnTo>
                      <a:pt x="15" y="6"/>
                    </a:lnTo>
                    <a:lnTo>
                      <a:pt x="19" y="6"/>
                    </a:lnTo>
                    <a:lnTo>
                      <a:pt x="15" y="3"/>
                    </a:lnTo>
                    <a:lnTo>
                      <a:pt x="9" y="3"/>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1" name="Freeform 368"/>
              <p:cNvSpPr>
                <a:spLocks/>
              </p:cNvSpPr>
              <p:nvPr/>
            </p:nvSpPr>
            <p:spPr bwMode="auto">
              <a:xfrm>
                <a:off x="1473" y="2764"/>
                <a:ext cx="23" cy="22"/>
              </a:xfrm>
              <a:custGeom>
                <a:avLst/>
                <a:gdLst/>
                <a:ahLst/>
                <a:cxnLst>
                  <a:cxn ang="0">
                    <a:pos x="23" y="10"/>
                  </a:cxn>
                  <a:cxn ang="0">
                    <a:pos x="0" y="0"/>
                  </a:cxn>
                  <a:cxn ang="0">
                    <a:pos x="0" y="22"/>
                  </a:cxn>
                  <a:cxn ang="0">
                    <a:pos x="0" y="22"/>
                  </a:cxn>
                  <a:cxn ang="0">
                    <a:pos x="10" y="22"/>
                  </a:cxn>
                  <a:cxn ang="0">
                    <a:pos x="23" y="19"/>
                  </a:cxn>
                  <a:cxn ang="0">
                    <a:pos x="23" y="10"/>
                  </a:cxn>
                </a:cxnLst>
                <a:rect l="0" t="0" r="r" b="b"/>
                <a:pathLst>
                  <a:path w="23" h="22">
                    <a:moveTo>
                      <a:pt x="23" y="10"/>
                    </a:moveTo>
                    <a:lnTo>
                      <a:pt x="0" y="0"/>
                    </a:lnTo>
                    <a:lnTo>
                      <a:pt x="0" y="22"/>
                    </a:lnTo>
                    <a:lnTo>
                      <a:pt x="0" y="22"/>
                    </a:lnTo>
                    <a:lnTo>
                      <a:pt x="10" y="22"/>
                    </a:lnTo>
                    <a:lnTo>
                      <a:pt x="23" y="19"/>
                    </a:lnTo>
                    <a:lnTo>
                      <a:pt x="23" y="10"/>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2" name="Freeform 369"/>
              <p:cNvSpPr>
                <a:spLocks/>
              </p:cNvSpPr>
              <p:nvPr/>
            </p:nvSpPr>
            <p:spPr bwMode="auto">
              <a:xfrm>
                <a:off x="1451" y="2758"/>
                <a:ext cx="22" cy="28"/>
              </a:xfrm>
              <a:custGeom>
                <a:avLst/>
                <a:gdLst/>
                <a:ahLst/>
                <a:cxnLst>
                  <a:cxn ang="0">
                    <a:pos x="22" y="6"/>
                  </a:cxn>
                  <a:cxn ang="0">
                    <a:pos x="3" y="3"/>
                  </a:cxn>
                  <a:cxn ang="0">
                    <a:pos x="3" y="3"/>
                  </a:cxn>
                  <a:cxn ang="0">
                    <a:pos x="0" y="0"/>
                  </a:cxn>
                  <a:cxn ang="0">
                    <a:pos x="0" y="22"/>
                  </a:cxn>
                  <a:cxn ang="0">
                    <a:pos x="13" y="25"/>
                  </a:cxn>
                  <a:cxn ang="0">
                    <a:pos x="13" y="25"/>
                  </a:cxn>
                  <a:cxn ang="0">
                    <a:pos x="22" y="28"/>
                  </a:cxn>
                  <a:cxn ang="0">
                    <a:pos x="22" y="6"/>
                  </a:cxn>
                </a:cxnLst>
                <a:rect l="0" t="0" r="r" b="b"/>
                <a:pathLst>
                  <a:path w="22" h="28">
                    <a:moveTo>
                      <a:pt x="22" y="6"/>
                    </a:moveTo>
                    <a:lnTo>
                      <a:pt x="3" y="3"/>
                    </a:lnTo>
                    <a:lnTo>
                      <a:pt x="3" y="3"/>
                    </a:lnTo>
                    <a:lnTo>
                      <a:pt x="0" y="0"/>
                    </a:lnTo>
                    <a:lnTo>
                      <a:pt x="0" y="22"/>
                    </a:lnTo>
                    <a:lnTo>
                      <a:pt x="13" y="25"/>
                    </a:lnTo>
                    <a:lnTo>
                      <a:pt x="13" y="25"/>
                    </a:lnTo>
                    <a:lnTo>
                      <a:pt x="22" y="28"/>
                    </a:lnTo>
                    <a:lnTo>
                      <a:pt x="22" y="6"/>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3" name="Freeform 370"/>
              <p:cNvSpPr>
                <a:spLocks/>
              </p:cNvSpPr>
              <p:nvPr/>
            </p:nvSpPr>
            <p:spPr bwMode="auto">
              <a:xfrm>
                <a:off x="1429" y="2758"/>
                <a:ext cx="22" cy="22"/>
              </a:xfrm>
              <a:custGeom>
                <a:avLst/>
                <a:gdLst/>
                <a:ahLst/>
                <a:cxnLst>
                  <a:cxn ang="0">
                    <a:pos x="22" y="0"/>
                  </a:cxn>
                  <a:cxn ang="0">
                    <a:pos x="22" y="0"/>
                  </a:cxn>
                  <a:cxn ang="0">
                    <a:pos x="6" y="0"/>
                  </a:cxn>
                  <a:cxn ang="0">
                    <a:pos x="0" y="0"/>
                  </a:cxn>
                  <a:cxn ang="0">
                    <a:pos x="0" y="16"/>
                  </a:cxn>
                  <a:cxn ang="0">
                    <a:pos x="22" y="22"/>
                  </a:cxn>
                  <a:cxn ang="0">
                    <a:pos x="22" y="0"/>
                  </a:cxn>
                </a:cxnLst>
                <a:rect l="0" t="0" r="r" b="b"/>
                <a:pathLst>
                  <a:path w="22" h="22">
                    <a:moveTo>
                      <a:pt x="22" y="0"/>
                    </a:moveTo>
                    <a:lnTo>
                      <a:pt x="22" y="0"/>
                    </a:lnTo>
                    <a:lnTo>
                      <a:pt x="6" y="0"/>
                    </a:lnTo>
                    <a:lnTo>
                      <a:pt x="0" y="0"/>
                    </a:lnTo>
                    <a:lnTo>
                      <a:pt x="0" y="16"/>
                    </a:lnTo>
                    <a:lnTo>
                      <a:pt x="22" y="22"/>
                    </a:lnTo>
                    <a:lnTo>
                      <a:pt x="22"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4" name="Freeform 371"/>
              <p:cNvSpPr>
                <a:spLocks/>
              </p:cNvSpPr>
              <p:nvPr/>
            </p:nvSpPr>
            <p:spPr bwMode="auto">
              <a:xfrm>
                <a:off x="1407" y="2758"/>
                <a:ext cx="22" cy="16"/>
              </a:xfrm>
              <a:custGeom>
                <a:avLst/>
                <a:gdLst/>
                <a:ahLst/>
                <a:cxnLst>
                  <a:cxn ang="0">
                    <a:pos x="22" y="0"/>
                  </a:cxn>
                  <a:cxn ang="0">
                    <a:pos x="0" y="3"/>
                  </a:cxn>
                  <a:cxn ang="0">
                    <a:pos x="0" y="3"/>
                  </a:cxn>
                  <a:cxn ang="0">
                    <a:pos x="0" y="6"/>
                  </a:cxn>
                  <a:cxn ang="0">
                    <a:pos x="0" y="6"/>
                  </a:cxn>
                  <a:cxn ang="0">
                    <a:pos x="0" y="6"/>
                  </a:cxn>
                  <a:cxn ang="0">
                    <a:pos x="6" y="9"/>
                  </a:cxn>
                  <a:cxn ang="0">
                    <a:pos x="22" y="16"/>
                  </a:cxn>
                  <a:cxn ang="0">
                    <a:pos x="22" y="0"/>
                  </a:cxn>
                </a:cxnLst>
                <a:rect l="0" t="0" r="r" b="b"/>
                <a:pathLst>
                  <a:path w="22" h="16">
                    <a:moveTo>
                      <a:pt x="22" y="0"/>
                    </a:moveTo>
                    <a:lnTo>
                      <a:pt x="0" y="3"/>
                    </a:lnTo>
                    <a:lnTo>
                      <a:pt x="0" y="3"/>
                    </a:lnTo>
                    <a:lnTo>
                      <a:pt x="0" y="6"/>
                    </a:lnTo>
                    <a:lnTo>
                      <a:pt x="0" y="6"/>
                    </a:lnTo>
                    <a:lnTo>
                      <a:pt x="0" y="6"/>
                    </a:lnTo>
                    <a:lnTo>
                      <a:pt x="6" y="9"/>
                    </a:lnTo>
                    <a:lnTo>
                      <a:pt x="22" y="16"/>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5" name="Rectangle 372"/>
              <p:cNvSpPr>
                <a:spLocks noChangeArrowheads="1"/>
              </p:cNvSpPr>
              <p:nvPr/>
            </p:nvSpPr>
            <p:spPr bwMode="auto">
              <a:xfrm>
                <a:off x="1407" y="2764"/>
                <a:ext cx="1" cy="1"/>
              </a:xfrm>
              <a:prstGeom prst="rect">
                <a:avLst/>
              </a:prstGeom>
              <a:solidFill>
                <a:srgbClr val="E4E4E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6" name="Freeform 373"/>
              <p:cNvSpPr>
                <a:spLocks/>
              </p:cNvSpPr>
              <p:nvPr/>
            </p:nvSpPr>
            <p:spPr bwMode="auto">
              <a:xfrm>
                <a:off x="1451" y="2783"/>
                <a:ext cx="13" cy="10"/>
              </a:xfrm>
              <a:custGeom>
                <a:avLst/>
                <a:gdLst/>
                <a:ahLst/>
                <a:cxnLst>
                  <a:cxn ang="0">
                    <a:pos x="0" y="0"/>
                  </a:cxn>
                  <a:cxn ang="0">
                    <a:pos x="0" y="10"/>
                  </a:cxn>
                  <a:cxn ang="0">
                    <a:pos x="10" y="6"/>
                  </a:cxn>
                  <a:cxn ang="0">
                    <a:pos x="10" y="6"/>
                  </a:cxn>
                  <a:cxn ang="0">
                    <a:pos x="13" y="6"/>
                  </a:cxn>
                  <a:cxn ang="0">
                    <a:pos x="13" y="6"/>
                  </a:cxn>
                  <a:cxn ang="0">
                    <a:pos x="3" y="3"/>
                  </a:cxn>
                  <a:cxn ang="0">
                    <a:pos x="0" y="0"/>
                  </a:cxn>
                </a:cxnLst>
                <a:rect l="0" t="0" r="r" b="b"/>
                <a:pathLst>
                  <a:path w="13" h="10">
                    <a:moveTo>
                      <a:pt x="0" y="0"/>
                    </a:moveTo>
                    <a:lnTo>
                      <a:pt x="0" y="10"/>
                    </a:lnTo>
                    <a:lnTo>
                      <a:pt x="10" y="6"/>
                    </a:lnTo>
                    <a:lnTo>
                      <a:pt x="10" y="6"/>
                    </a:lnTo>
                    <a:lnTo>
                      <a:pt x="13" y="6"/>
                    </a:lnTo>
                    <a:lnTo>
                      <a:pt x="13" y="6"/>
                    </a:lnTo>
                    <a:lnTo>
                      <a:pt x="3" y="3"/>
                    </a:lnTo>
                    <a:lnTo>
                      <a:pt x="0"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7" name="Freeform 374"/>
              <p:cNvSpPr>
                <a:spLocks/>
              </p:cNvSpPr>
              <p:nvPr/>
            </p:nvSpPr>
            <p:spPr bwMode="auto">
              <a:xfrm>
                <a:off x="1429" y="2777"/>
                <a:ext cx="22" cy="19"/>
              </a:xfrm>
              <a:custGeom>
                <a:avLst/>
                <a:gdLst/>
                <a:ahLst/>
                <a:cxnLst>
                  <a:cxn ang="0">
                    <a:pos x="22" y="6"/>
                  </a:cxn>
                  <a:cxn ang="0">
                    <a:pos x="0" y="0"/>
                  </a:cxn>
                  <a:cxn ang="0">
                    <a:pos x="0" y="19"/>
                  </a:cxn>
                  <a:cxn ang="0">
                    <a:pos x="0" y="19"/>
                  </a:cxn>
                  <a:cxn ang="0">
                    <a:pos x="3" y="19"/>
                  </a:cxn>
                  <a:cxn ang="0">
                    <a:pos x="22" y="16"/>
                  </a:cxn>
                  <a:cxn ang="0">
                    <a:pos x="22" y="6"/>
                  </a:cxn>
                </a:cxnLst>
                <a:rect l="0" t="0" r="r" b="b"/>
                <a:pathLst>
                  <a:path w="22" h="19">
                    <a:moveTo>
                      <a:pt x="22" y="6"/>
                    </a:moveTo>
                    <a:lnTo>
                      <a:pt x="0" y="0"/>
                    </a:lnTo>
                    <a:lnTo>
                      <a:pt x="0" y="19"/>
                    </a:lnTo>
                    <a:lnTo>
                      <a:pt x="0" y="19"/>
                    </a:lnTo>
                    <a:lnTo>
                      <a:pt x="3" y="19"/>
                    </a:lnTo>
                    <a:lnTo>
                      <a:pt x="22" y="16"/>
                    </a:lnTo>
                    <a:lnTo>
                      <a:pt x="22" y="6"/>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8" name="Freeform 375"/>
              <p:cNvSpPr>
                <a:spLocks/>
              </p:cNvSpPr>
              <p:nvPr/>
            </p:nvSpPr>
            <p:spPr bwMode="auto">
              <a:xfrm>
                <a:off x="1407" y="2770"/>
                <a:ext cx="22" cy="26"/>
              </a:xfrm>
              <a:custGeom>
                <a:avLst/>
                <a:gdLst/>
                <a:ahLst/>
                <a:cxnLst>
                  <a:cxn ang="0">
                    <a:pos x="22" y="7"/>
                  </a:cxn>
                  <a:cxn ang="0">
                    <a:pos x="0" y="0"/>
                  </a:cxn>
                  <a:cxn ang="0">
                    <a:pos x="0" y="23"/>
                  </a:cxn>
                  <a:cxn ang="0">
                    <a:pos x="6" y="23"/>
                  </a:cxn>
                  <a:cxn ang="0">
                    <a:pos x="6" y="23"/>
                  </a:cxn>
                  <a:cxn ang="0">
                    <a:pos x="22" y="26"/>
                  </a:cxn>
                  <a:cxn ang="0">
                    <a:pos x="22" y="7"/>
                  </a:cxn>
                </a:cxnLst>
                <a:rect l="0" t="0" r="r" b="b"/>
                <a:pathLst>
                  <a:path w="22" h="26">
                    <a:moveTo>
                      <a:pt x="22" y="7"/>
                    </a:moveTo>
                    <a:lnTo>
                      <a:pt x="0" y="0"/>
                    </a:lnTo>
                    <a:lnTo>
                      <a:pt x="0" y="23"/>
                    </a:lnTo>
                    <a:lnTo>
                      <a:pt x="6" y="23"/>
                    </a:lnTo>
                    <a:lnTo>
                      <a:pt x="6" y="23"/>
                    </a:lnTo>
                    <a:lnTo>
                      <a:pt x="22" y="26"/>
                    </a:lnTo>
                    <a:lnTo>
                      <a:pt x="22" y="7"/>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9" name="Freeform 376"/>
              <p:cNvSpPr>
                <a:spLocks/>
              </p:cNvSpPr>
              <p:nvPr/>
            </p:nvSpPr>
            <p:spPr bwMode="auto">
              <a:xfrm>
                <a:off x="1385" y="2767"/>
                <a:ext cx="22" cy="26"/>
              </a:xfrm>
              <a:custGeom>
                <a:avLst/>
                <a:gdLst/>
                <a:ahLst/>
                <a:cxnLst>
                  <a:cxn ang="0">
                    <a:pos x="22" y="3"/>
                  </a:cxn>
                  <a:cxn ang="0">
                    <a:pos x="19" y="3"/>
                  </a:cxn>
                  <a:cxn ang="0">
                    <a:pos x="19" y="3"/>
                  </a:cxn>
                  <a:cxn ang="0">
                    <a:pos x="0" y="0"/>
                  </a:cxn>
                  <a:cxn ang="0">
                    <a:pos x="0" y="0"/>
                  </a:cxn>
                  <a:cxn ang="0">
                    <a:pos x="0" y="19"/>
                  </a:cxn>
                  <a:cxn ang="0">
                    <a:pos x="22" y="26"/>
                  </a:cxn>
                  <a:cxn ang="0">
                    <a:pos x="22" y="3"/>
                  </a:cxn>
                </a:cxnLst>
                <a:rect l="0" t="0" r="r" b="b"/>
                <a:pathLst>
                  <a:path w="22" h="26">
                    <a:moveTo>
                      <a:pt x="22" y="3"/>
                    </a:moveTo>
                    <a:lnTo>
                      <a:pt x="19" y="3"/>
                    </a:lnTo>
                    <a:lnTo>
                      <a:pt x="19" y="3"/>
                    </a:lnTo>
                    <a:lnTo>
                      <a:pt x="0" y="0"/>
                    </a:lnTo>
                    <a:lnTo>
                      <a:pt x="0" y="0"/>
                    </a:lnTo>
                    <a:lnTo>
                      <a:pt x="0" y="19"/>
                    </a:lnTo>
                    <a:lnTo>
                      <a:pt x="22" y="26"/>
                    </a:lnTo>
                    <a:lnTo>
                      <a:pt x="22" y="3"/>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0" name="Freeform 377"/>
              <p:cNvSpPr>
                <a:spLocks/>
              </p:cNvSpPr>
              <p:nvPr/>
            </p:nvSpPr>
            <p:spPr bwMode="auto">
              <a:xfrm>
                <a:off x="1363" y="2767"/>
                <a:ext cx="22" cy="19"/>
              </a:xfrm>
              <a:custGeom>
                <a:avLst/>
                <a:gdLst/>
                <a:ahLst/>
                <a:cxnLst>
                  <a:cxn ang="0">
                    <a:pos x="22" y="0"/>
                  </a:cxn>
                  <a:cxn ang="0">
                    <a:pos x="0" y="3"/>
                  </a:cxn>
                  <a:cxn ang="0">
                    <a:pos x="0" y="10"/>
                  </a:cxn>
                  <a:cxn ang="0">
                    <a:pos x="22" y="19"/>
                  </a:cxn>
                  <a:cxn ang="0">
                    <a:pos x="22" y="0"/>
                  </a:cxn>
                </a:cxnLst>
                <a:rect l="0" t="0" r="r" b="b"/>
                <a:pathLst>
                  <a:path w="22" h="19">
                    <a:moveTo>
                      <a:pt x="22" y="0"/>
                    </a:moveTo>
                    <a:lnTo>
                      <a:pt x="0" y="3"/>
                    </a:lnTo>
                    <a:lnTo>
                      <a:pt x="0" y="10"/>
                    </a:lnTo>
                    <a:lnTo>
                      <a:pt x="22" y="19"/>
                    </a:lnTo>
                    <a:lnTo>
                      <a:pt x="22" y="0"/>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1" name="Freeform 378"/>
              <p:cNvSpPr>
                <a:spLocks/>
              </p:cNvSpPr>
              <p:nvPr/>
            </p:nvSpPr>
            <p:spPr bwMode="auto">
              <a:xfrm>
                <a:off x="1356" y="2770"/>
                <a:ext cx="7" cy="7"/>
              </a:xfrm>
              <a:custGeom>
                <a:avLst/>
                <a:gdLst/>
                <a:ahLst/>
                <a:cxnLst>
                  <a:cxn ang="0">
                    <a:pos x="7" y="0"/>
                  </a:cxn>
                  <a:cxn ang="0">
                    <a:pos x="0" y="4"/>
                  </a:cxn>
                  <a:cxn ang="0">
                    <a:pos x="0" y="4"/>
                  </a:cxn>
                  <a:cxn ang="0">
                    <a:pos x="0" y="4"/>
                  </a:cxn>
                  <a:cxn ang="0">
                    <a:pos x="0" y="4"/>
                  </a:cxn>
                  <a:cxn ang="0">
                    <a:pos x="7" y="7"/>
                  </a:cxn>
                  <a:cxn ang="0">
                    <a:pos x="7" y="7"/>
                  </a:cxn>
                  <a:cxn ang="0">
                    <a:pos x="7" y="0"/>
                  </a:cxn>
                </a:cxnLst>
                <a:rect l="0" t="0" r="r" b="b"/>
                <a:pathLst>
                  <a:path w="7" h="7">
                    <a:moveTo>
                      <a:pt x="7" y="0"/>
                    </a:moveTo>
                    <a:lnTo>
                      <a:pt x="0" y="4"/>
                    </a:lnTo>
                    <a:lnTo>
                      <a:pt x="0" y="4"/>
                    </a:lnTo>
                    <a:lnTo>
                      <a:pt x="0" y="4"/>
                    </a:lnTo>
                    <a:lnTo>
                      <a:pt x="0" y="4"/>
                    </a:lnTo>
                    <a:lnTo>
                      <a:pt x="7" y="7"/>
                    </a:lnTo>
                    <a:lnTo>
                      <a:pt x="7" y="7"/>
                    </a:lnTo>
                    <a:lnTo>
                      <a:pt x="7" y="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2" name="Freeform 379"/>
              <p:cNvSpPr>
                <a:spLocks/>
              </p:cNvSpPr>
              <p:nvPr/>
            </p:nvSpPr>
            <p:spPr bwMode="auto">
              <a:xfrm>
                <a:off x="1407" y="2796"/>
                <a:ext cx="3" cy="6"/>
              </a:xfrm>
              <a:custGeom>
                <a:avLst/>
                <a:gdLst/>
                <a:ahLst/>
                <a:cxnLst>
                  <a:cxn ang="0">
                    <a:pos x="0" y="0"/>
                  </a:cxn>
                  <a:cxn ang="0">
                    <a:pos x="0" y="6"/>
                  </a:cxn>
                  <a:cxn ang="0">
                    <a:pos x="3" y="6"/>
                  </a:cxn>
                  <a:cxn ang="0">
                    <a:pos x="3" y="6"/>
                  </a:cxn>
                  <a:cxn ang="0">
                    <a:pos x="3" y="3"/>
                  </a:cxn>
                  <a:cxn ang="0">
                    <a:pos x="0" y="0"/>
                  </a:cxn>
                  <a:cxn ang="0">
                    <a:pos x="0" y="0"/>
                  </a:cxn>
                </a:cxnLst>
                <a:rect l="0" t="0" r="r" b="b"/>
                <a:pathLst>
                  <a:path w="3" h="6">
                    <a:moveTo>
                      <a:pt x="0" y="0"/>
                    </a:moveTo>
                    <a:lnTo>
                      <a:pt x="0" y="6"/>
                    </a:lnTo>
                    <a:lnTo>
                      <a:pt x="3" y="6"/>
                    </a:lnTo>
                    <a:lnTo>
                      <a:pt x="3" y="6"/>
                    </a:lnTo>
                    <a:lnTo>
                      <a:pt x="3" y="3"/>
                    </a:lnTo>
                    <a:lnTo>
                      <a:pt x="0" y="0"/>
                    </a:lnTo>
                    <a:lnTo>
                      <a:pt x="0"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3" name="Freeform 380"/>
              <p:cNvSpPr>
                <a:spLocks/>
              </p:cNvSpPr>
              <p:nvPr/>
            </p:nvSpPr>
            <p:spPr bwMode="auto">
              <a:xfrm>
                <a:off x="1385" y="2789"/>
                <a:ext cx="22" cy="16"/>
              </a:xfrm>
              <a:custGeom>
                <a:avLst/>
                <a:gdLst/>
                <a:ahLst/>
                <a:cxnLst>
                  <a:cxn ang="0">
                    <a:pos x="22" y="7"/>
                  </a:cxn>
                  <a:cxn ang="0">
                    <a:pos x="22" y="7"/>
                  </a:cxn>
                  <a:cxn ang="0">
                    <a:pos x="19" y="7"/>
                  </a:cxn>
                  <a:cxn ang="0">
                    <a:pos x="0" y="0"/>
                  </a:cxn>
                  <a:cxn ang="0">
                    <a:pos x="0" y="16"/>
                  </a:cxn>
                  <a:cxn ang="0">
                    <a:pos x="22" y="13"/>
                  </a:cxn>
                  <a:cxn ang="0">
                    <a:pos x="22" y="7"/>
                  </a:cxn>
                </a:cxnLst>
                <a:rect l="0" t="0" r="r" b="b"/>
                <a:pathLst>
                  <a:path w="22" h="16">
                    <a:moveTo>
                      <a:pt x="22" y="7"/>
                    </a:moveTo>
                    <a:lnTo>
                      <a:pt x="22" y="7"/>
                    </a:lnTo>
                    <a:lnTo>
                      <a:pt x="19" y="7"/>
                    </a:lnTo>
                    <a:lnTo>
                      <a:pt x="0" y="0"/>
                    </a:lnTo>
                    <a:lnTo>
                      <a:pt x="0" y="16"/>
                    </a:lnTo>
                    <a:lnTo>
                      <a:pt x="22" y="13"/>
                    </a:lnTo>
                    <a:lnTo>
                      <a:pt x="22"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4" name="Freeform 381"/>
              <p:cNvSpPr>
                <a:spLocks/>
              </p:cNvSpPr>
              <p:nvPr/>
            </p:nvSpPr>
            <p:spPr bwMode="auto">
              <a:xfrm>
                <a:off x="1363" y="2783"/>
                <a:ext cx="22" cy="25"/>
              </a:xfrm>
              <a:custGeom>
                <a:avLst/>
                <a:gdLst/>
                <a:ahLst/>
                <a:cxnLst>
                  <a:cxn ang="0">
                    <a:pos x="22" y="6"/>
                  </a:cxn>
                  <a:cxn ang="0">
                    <a:pos x="0" y="0"/>
                  </a:cxn>
                  <a:cxn ang="0">
                    <a:pos x="0" y="22"/>
                  </a:cxn>
                  <a:cxn ang="0">
                    <a:pos x="0" y="22"/>
                  </a:cxn>
                  <a:cxn ang="0">
                    <a:pos x="19" y="25"/>
                  </a:cxn>
                  <a:cxn ang="0">
                    <a:pos x="22" y="22"/>
                  </a:cxn>
                  <a:cxn ang="0">
                    <a:pos x="22" y="6"/>
                  </a:cxn>
                </a:cxnLst>
                <a:rect l="0" t="0" r="r" b="b"/>
                <a:pathLst>
                  <a:path w="22" h="25">
                    <a:moveTo>
                      <a:pt x="22" y="6"/>
                    </a:moveTo>
                    <a:lnTo>
                      <a:pt x="0" y="0"/>
                    </a:lnTo>
                    <a:lnTo>
                      <a:pt x="0" y="22"/>
                    </a:lnTo>
                    <a:lnTo>
                      <a:pt x="0" y="22"/>
                    </a:lnTo>
                    <a:lnTo>
                      <a:pt x="19" y="25"/>
                    </a:lnTo>
                    <a:lnTo>
                      <a:pt x="22" y="22"/>
                    </a:lnTo>
                    <a:lnTo>
                      <a:pt x="22" y="6"/>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5" name="Freeform 382"/>
              <p:cNvSpPr>
                <a:spLocks/>
              </p:cNvSpPr>
              <p:nvPr/>
            </p:nvSpPr>
            <p:spPr bwMode="auto">
              <a:xfrm>
                <a:off x="1341" y="2777"/>
                <a:ext cx="22" cy="28"/>
              </a:xfrm>
              <a:custGeom>
                <a:avLst/>
                <a:gdLst/>
                <a:ahLst/>
                <a:cxnLst>
                  <a:cxn ang="0">
                    <a:pos x="22" y="6"/>
                  </a:cxn>
                  <a:cxn ang="0">
                    <a:pos x="12" y="3"/>
                  </a:cxn>
                  <a:cxn ang="0">
                    <a:pos x="12" y="3"/>
                  </a:cxn>
                  <a:cxn ang="0">
                    <a:pos x="0" y="0"/>
                  </a:cxn>
                  <a:cxn ang="0">
                    <a:pos x="0" y="22"/>
                  </a:cxn>
                  <a:cxn ang="0">
                    <a:pos x="19" y="28"/>
                  </a:cxn>
                  <a:cxn ang="0">
                    <a:pos x="19" y="28"/>
                  </a:cxn>
                  <a:cxn ang="0">
                    <a:pos x="22" y="28"/>
                  </a:cxn>
                  <a:cxn ang="0">
                    <a:pos x="22" y="6"/>
                  </a:cxn>
                </a:cxnLst>
                <a:rect l="0" t="0" r="r" b="b"/>
                <a:pathLst>
                  <a:path w="22" h="28">
                    <a:moveTo>
                      <a:pt x="22" y="6"/>
                    </a:moveTo>
                    <a:lnTo>
                      <a:pt x="12" y="3"/>
                    </a:lnTo>
                    <a:lnTo>
                      <a:pt x="12" y="3"/>
                    </a:lnTo>
                    <a:lnTo>
                      <a:pt x="0" y="0"/>
                    </a:lnTo>
                    <a:lnTo>
                      <a:pt x="0" y="22"/>
                    </a:lnTo>
                    <a:lnTo>
                      <a:pt x="19" y="28"/>
                    </a:lnTo>
                    <a:lnTo>
                      <a:pt x="19" y="28"/>
                    </a:lnTo>
                    <a:lnTo>
                      <a:pt x="22" y="28"/>
                    </a:lnTo>
                    <a:lnTo>
                      <a:pt x="22"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6" name="Freeform 383"/>
              <p:cNvSpPr>
                <a:spLocks/>
              </p:cNvSpPr>
              <p:nvPr/>
            </p:nvSpPr>
            <p:spPr bwMode="auto">
              <a:xfrm>
                <a:off x="1318" y="2777"/>
                <a:ext cx="23" cy="22"/>
              </a:xfrm>
              <a:custGeom>
                <a:avLst/>
                <a:gdLst/>
                <a:ahLst/>
                <a:cxnLst>
                  <a:cxn ang="0">
                    <a:pos x="23" y="0"/>
                  </a:cxn>
                  <a:cxn ang="0">
                    <a:pos x="23" y="0"/>
                  </a:cxn>
                  <a:cxn ang="0">
                    <a:pos x="16" y="0"/>
                  </a:cxn>
                  <a:cxn ang="0">
                    <a:pos x="0" y="3"/>
                  </a:cxn>
                  <a:cxn ang="0">
                    <a:pos x="0" y="16"/>
                  </a:cxn>
                  <a:cxn ang="0">
                    <a:pos x="23" y="22"/>
                  </a:cxn>
                  <a:cxn ang="0">
                    <a:pos x="23" y="0"/>
                  </a:cxn>
                </a:cxnLst>
                <a:rect l="0" t="0" r="r" b="b"/>
                <a:pathLst>
                  <a:path w="23" h="22">
                    <a:moveTo>
                      <a:pt x="23" y="0"/>
                    </a:moveTo>
                    <a:lnTo>
                      <a:pt x="23" y="0"/>
                    </a:lnTo>
                    <a:lnTo>
                      <a:pt x="16" y="0"/>
                    </a:lnTo>
                    <a:lnTo>
                      <a:pt x="0" y="3"/>
                    </a:lnTo>
                    <a:lnTo>
                      <a:pt x="0" y="16"/>
                    </a:lnTo>
                    <a:lnTo>
                      <a:pt x="23" y="22"/>
                    </a:lnTo>
                    <a:lnTo>
                      <a:pt x="23" y="0"/>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7" name="Freeform 384"/>
              <p:cNvSpPr>
                <a:spLocks/>
              </p:cNvSpPr>
              <p:nvPr/>
            </p:nvSpPr>
            <p:spPr bwMode="auto">
              <a:xfrm>
                <a:off x="1303" y="2780"/>
                <a:ext cx="15" cy="13"/>
              </a:xfrm>
              <a:custGeom>
                <a:avLst/>
                <a:gdLst/>
                <a:ahLst/>
                <a:cxnLst>
                  <a:cxn ang="0">
                    <a:pos x="15" y="0"/>
                  </a:cxn>
                  <a:cxn ang="0">
                    <a:pos x="0" y="3"/>
                  </a:cxn>
                  <a:cxn ang="0">
                    <a:pos x="0" y="3"/>
                  </a:cxn>
                  <a:cxn ang="0">
                    <a:pos x="0" y="3"/>
                  </a:cxn>
                  <a:cxn ang="0">
                    <a:pos x="0" y="6"/>
                  </a:cxn>
                  <a:cxn ang="0">
                    <a:pos x="6" y="9"/>
                  </a:cxn>
                  <a:cxn ang="0">
                    <a:pos x="15" y="13"/>
                  </a:cxn>
                  <a:cxn ang="0">
                    <a:pos x="15" y="0"/>
                  </a:cxn>
                </a:cxnLst>
                <a:rect l="0" t="0" r="r" b="b"/>
                <a:pathLst>
                  <a:path w="15" h="13">
                    <a:moveTo>
                      <a:pt x="15" y="0"/>
                    </a:moveTo>
                    <a:lnTo>
                      <a:pt x="0" y="3"/>
                    </a:lnTo>
                    <a:lnTo>
                      <a:pt x="0" y="3"/>
                    </a:lnTo>
                    <a:lnTo>
                      <a:pt x="0" y="3"/>
                    </a:lnTo>
                    <a:lnTo>
                      <a:pt x="0" y="6"/>
                    </a:lnTo>
                    <a:lnTo>
                      <a:pt x="6" y="9"/>
                    </a:lnTo>
                    <a:lnTo>
                      <a:pt x="15" y="13"/>
                    </a:lnTo>
                    <a:lnTo>
                      <a:pt x="15"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8" name="Freeform 385"/>
              <p:cNvSpPr>
                <a:spLocks/>
              </p:cNvSpPr>
              <p:nvPr/>
            </p:nvSpPr>
            <p:spPr bwMode="auto">
              <a:xfrm>
                <a:off x="1341" y="2805"/>
                <a:ext cx="19" cy="10"/>
              </a:xfrm>
              <a:custGeom>
                <a:avLst/>
                <a:gdLst/>
                <a:ahLst/>
                <a:cxnLst>
                  <a:cxn ang="0">
                    <a:pos x="3" y="10"/>
                  </a:cxn>
                  <a:cxn ang="0">
                    <a:pos x="15" y="7"/>
                  </a:cxn>
                  <a:cxn ang="0">
                    <a:pos x="15" y="7"/>
                  </a:cxn>
                  <a:cxn ang="0">
                    <a:pos x="19" y="7"/>
                  </a:cxn>
                  <a:cxn ang="0">
                    <a:pos x="15" y="3"/>
                  </a:cxn>
                  <a:cxn ang="0">
                    <a:pos x="9" y="0"/>
                  </a:cxn>
                  <a:cxn ang="0">
                    <a:pos x="0" y="0"/>
                  </a:cxn>
                  <a:cxn ang="0">
                    <a:pos x="3" y="10"/>
                  </a:cxn>
                </a:cxnLst>
                <a:rect l="0" t="0" r="r" b="b"/>
                <a:pathLst>
                  <a:path w="19" h="10">
                    <a:moveTo>
                      <a:pt x="3" y="10"/>
                    </a:moveTo>
                    <a:lnTo>
                      <a:pt x="15" y="7"/>
                    </a:lnTo>
                    <a:lnTo>
                      <a:pt x="15" y="7"/>
                    </a:lnTo>
                    <a:lnTo>
                      <a:pt x="19" y="7"/>
                    </a:lnTo>
                    <a:lnTo>
                      <a:pt x="15" y="3"/>
                    </a:lnTo>
                    <a:lnTo>
                      <a:pt x="9" y="0"/>
                    </a:lnTo>
                    <a:lnTo>
                      <a:pt x="0" y="0"/>
                    </a:lnTo>
                    <a:lnTo>
                      <a:pt x="3" y="10"/>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9" name="Freeform 386"/>
              <p:cNvSpPr>
                <a:spLocks/>
              </p:cNvSpPr>
              <p:nvPr/>
            </p:nvSpPr>
            <p:spPr bwMode="auto">
              <a:xfrm>
                <a:off x="1318" y="2796"/>
                <a:ext cx="26" cy="22"/>
              </a:xfrm>
              <a:custGeom>
                <a:avLst/>
                <a:gdLst/>
                <a:ahLst/>
                <a:cxnLst>
                  <a:cxn ang="0">
                    <a:pos x="23" y="9"/>
                  </a:cxn>
                  <a:cxn ang="0">
                    <a:pos x="0" y="0"/>
                  </a:cxn>
                  <a:cxn ang="0">
                    <a:pos x="4" y="22"/>
                  </a:cxn>
                  <a:cxn ang="0">
                    <a:pos x="4" y="22"/>
                  </a:cxn>
                  <a:cxn ang="0">
                    <a:pos x="7" y="22"/>
                  </a:cxn>
                  <a:cxn ang="0">
                    <a:pos x="26" y="19"/>
                  </a:cxn>
                  <a:cxn ang="0">
                    <a:pos x="23" y="9"/>
                  </a:cxn>
                </a:cxnLst>
                <a:rect l="0" t="0" r="r" b="b"/>
                <a:pathLst>
                  <a:path w="26" h="22">
                    <a:moveTo>
                      <a:pt x="23" y="9"/>
                    </a:moveTo>
                    <a:lnTo>
                      <a:pt x="0" y="0"/>
                    </a:lnTo>
                    <a:lnTo>
                      <a:pt x="4" y="22"/>
                    </a:lnTo>
                    <a:lnTo>
                      <a:pt x="4" y="22"/>
                    </a:lnTo>
                    <a:lnTo>
                      <a:pt x="7" y="22"/>
                    </a:lnTo>
                    <a:lnTo>
                      <a:pt x="26" y="19"/>
                    </a:lnTo>
                    <a:lnTo>
                      <a:pt x="23" y="9"/>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0" name="Freeform 387"/>
              <p:cNvSpPr>
                <a:spLocks/>
              </p:cNvSpPr>
              <p:nvPr/>
            </p:nvSpPr>
            <p:spPr bwMode="auto">
              <a:xfrm>
                <a:off x="1296" y="2789"/>
                <a:ext cx="26" cy="29"/>
              </a:xfrm>
              <a:custGeom>
                <a:avLst/>
                <a:gdLst/>
                <a:ahLst/>
                <a:cxnLst>
                  <a:cxn ang="0">
                    <a:pos x="22" y="7"/>
                  </a:cxn>
                  <a:cxn ang="0">
                    <a:pos x="3" y="0"/>
                  </a:cxn>
                  <a:cxn ang="0">
                    <a:pos x="3" y="0"/>
                  </a:cxn>
                  <a:cxn ang="0">
                    <a:pos x="0" y="0"/>
                  </a:cxn>
                  <a:cxn ang="0">
                    <a:pos x="3" y="26"/>
                  </a:cxn>
                  <a:cxn ang="0">
                    <a:pos x="10" y="26"/>
                  </a:cxn>
                  <a:cxn ang="0">
                    <a:pos x="10" y="26"/>
                  </a:cxn>
                  <a:cxn ang="0">
                    <a:pos x="26" y="29"/>
                  </a:cxn>
                  <a:cxn ang="0">
                    <a:pos x="22" y="7"/>
                  </a:cxn>
                </a:cxnLst>
                <a:rect l="0" t="0" r="r" b="b"/>
                <a:pathLst>
                  <a:path w="26" h="29">
                    <a:moveTo>
                      <a:pt x="22" y="7"/>
                    </a:moveTo>
                    <a:lnTo>
                      <a:pt x="3" y="0"/>
                    </a:lnTo>
                    <a:lnTo>
                      <a:pt x="3" y="0"/>
                    </a:lnTo>
                    <a:lnTo>
                      <a:pt x="0" y="0"/>
                    </a:lnTo>
                    <a:lnTo>
                      <a:pt x="3" y="26"/>
                    </a:lnTo>
                    <a:lnTo>
                      <a:pt x="10" y="26"/>
                    </a:lnTo>
                    <a:lnTo>
                      <a:pt x="10" y="26"/>
                    </a:lnTo>
                    <a:lnTo>
                      <a:pt x="26" y="29"/>
                    </a:lnTo>
                    <a:lnTo>
                      <a:pt x="22"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1" name="Freeform 388"/>
              <p:cNvSpPr>
                <a:spLocks/>
              </p:cNvSpPr>
              <p:nvPr/>
            </p:nvSpPr>
            <p:spPr bwMode="auto">
              <a:xfrm>
                <a:off x="1274" y="2786"/>
                <a:ext cx="25" cy="29"/>
              </a:xfrm>
              <a:custGeom>
                <a:avLst/>
                <a:gdLst/>
                <a:ahLst/>
                <a:cxnLst>
                  <a:cxn ang="0">
                    <a:pos x="22" y="3"/>
                  </a:cxn>
                  <a:cxn ang="0">
                    <a:pos x="22" y="3"/>
                  </a:cxn>
                  <a:cxn ang="0">
                    <a:pos x="3" y="0"/>
                  </a:cxn>
                  <a:cxn ang="0">
                    <a:pos x="0" y="3"/>
                  </a:cxn>
                  <a:cxn ang="0">
                    <a:pos x="0" y="19"/>
                  </a:cxn>
                  <a:cxn ang="0">
                    <a:pos x="25" y="29"/>
                  </a:cxn>
                  <a:cxn ang="0">
                    <a:pos x="22" y="3"/>
                  </a:cxn>
                </a:cxnLst>
                <a:rect l="0" t="0" r="r" b="b"/>
                <a:pathLst>
                  <a:path w="25" h="29">
                    <a:moveTo>
                      <a:pt x="22" y="3"/>
                    </a:moveTo>
                    <a:lnTo>
                      <a:pt x="22" y="3"/>
                    </a:lnTo>
                    <a:lnTo>
                      <a:pt x="3" y="0"/>
                    </a:lnTo>
                    <a:lnTo>
                      <a:pt x="0" y="3"/>
                    </a:lnTo>
                    <a:lnTo>
                      <a:pt x="0" y="19"/>
                    </a:lnTo>
                    <a:lnTo>
                      <a:pt x="25" y="29"/>
                    </a:lnTo>
                    <a:lnTo>
                      <a:pt x="22"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2" name="Freeform 389"/>
              <p:cNvSpPr>
                <a:spLocks/>
              </p:cNvSpPr>
              <p:nvPr/>
            </p:nvSpPr>
            <p:spPr bwMode="auto">
              <a:xfrm>
                <a:off x="1252" y="2789"/>
                <a:ext cx="22" cy="16"/>
              </a:xfrm>
              <a:custGeom>
                <a:avLst/>
                <a:gdLst/>
                <a:ahLst/>
                <a:cxnLst>
                  <a:cxn ang="0">
                    <a:pos x="22" y="0"/>
                  </a:cxn>
                  <a:cxn ang="0">
                    <a:pos x="0" y="4"/>
                  </a:cxn>
                  <a:cxn ang="0">
                    <a:pos x="0" y="10"/>
                  </a:cxn>
                  <a:cxn ang="0">
                    <a:pos x="22" y="16"/>
                  </a:cxn>
                  <a:cxn ang="0">
                    <a:pos x="22" y="0"/>
                  </a:cxn>
                </a:cxnLst>
                <a:rect l="0" t="0" r="r" b="b"/>
                <a:pathLst>
                  <a:path w="22" h="16">
                    <a:moveTo>
                      <a:pt x="22" y="0"/>
                    </a:moveTo>
                    <a:lnTo>
                      <a:pt x="0" y="4"/>
                    </a:lnTo>
                    <a:lnTo>
                      <a:pt x="0" y="10"/>
                    </a:lnTo>
                    <a:lnTo>
                      <a:pt x="22" y="16"/>
                    </a:lnTo>
                    <a:lnTo>
                      <a:pt x="22" y="0"/>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3" name="Freeform 390"/>
              <p:cNvSpPr>
                <a:spLocks/>
              </p:cNvSpPr>
              <p:nvPr/>
            </p:nvSpPr>
            <p:spPr bwMode="auto">
              <a:xfrm>
                <a:off x="1246" y="2793"/>
                <a:ext cx="6" cy="6"/>
              </a:xfrm>
              <a:custGeom>
                <a:avLst/>
                <a:gdLst/>
                <a:ahLst/>
                <a:cxnLst>
                  <a:cxn ang="0">
                    <a:pos x="6" y="0"/>
                  </a:cxn>
                  <a:cxn ang="0">
                    <a:pos x="3" y="0"/>
                  </a:cxn>
                  <a:cxn ang="0">
                    <a:pos x="3" y="0"/>
                  </a:cxn>
                  <a:cxn ang="0">
                    <a:pos x="0" y="0"/>
                  </a:cxn>
                  <a:cxn ang="0">
                    <a:pos x="0" y="3"/>
                  </a:cxn>
                  <a:cxn ang="0">
                    <a:pos x="6" y="6"/>
                  </a:cxn>
                  <a:cxn ang="0">
                    <a:pos x="6" y="6"/>
                  </a:cxn>
                  <a:cxn ang="0">
                    <a:pos x="6" y="0"/>
                  </a:cxn>
                </a:cxnLst>
                <a:rect l="0" t="0" r="r" b="b"/>
                <a:pathLst>
                  <a:path w="6" h="6">
                    <a:moveTo>
                      <a:pt x="6" y="0"/>
                    </a:moveTo>
                    <a:lnTo>
                      <a:pt x="3" y="0"/>
                    </a:lnTo>
                    <a:lnTo>
                      <a:pt x="3" y="0"/>
                    </a:lnTo>
                    <a:lnTo>
                      <a:pt x="0" y="0"/>
                    </a:lnTo>
                    <a:lnTo>
                      <a:pt x="0" y="3"/>
                    </a:lnTo>
                    <a:lnTo>
                      <a:pt x="6" y="6"/>
                    </a:lnTo>
                    <a:lnTo>
                      <a:pt x="6" y="6"/>
                    </a:lnTo>
                    <a:lnTo>
                      <a:pt x="6"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4" name="Freeform 391"/>
              <p:cNvSpPr>
                <a:spLocks/>
              </p:cNvSpPr>
              <p:nvPr/>
            </p:nvSpPr>
            <p:spPr bwMode="auto">
              <a:xfrm>
                <a:off x="1299" y="2818"/>
                <a:ext cx="4" cy="6"/>
              </a:xfrm>
              <a:custGeom>
                <a:avLst/>
                <a:gdLst/>
                <a:ahLst/>
                <a:cxnLst>
                  <a:cxn ang="0">
                    <a:pos x="0" y="0"/>
                  </a:cxn>
                  <a:cxn ang="0">
                    <a:pos x="0" y="6"/>
                  </a:cxn>
                  <a:cxn ang="0">
                    <a:pos x="0" y="6"/>
                  </a:cxn>
                  <a:cxn ang="0">
                    <a:pos x="0" y="6"/>
                  </a:cxn>
                  <a:cxn ang="0">
                    <a:pos x="4" y="3"/>
                  </a:cxn>
                  <a:cxn ang="0">
                    <a:pos x="0" y="0"/>
                  </a:cxn>
                  <a:cxn ang="0">
                    <a:pos x="0" y="0"/>
                  </a:cxn>
                </a:cxnLst>
                <a:rect l="0" t="0" r="r" b="b"/>
                <a:pathLst>
                  <a:path w="4" h="6">
                    <a:moveTo>
                      <a:pt x="0" y="0"/>
                    </a:moveTo>
                    <a:lnTo>
                      <a:pt x="0" y="6"/>
                    </a:lnTo>
                    <a:lnTo>
                      <a:pt x="0" y="6"/>
                    </a:lnTo>
                    <a:lnTo>
                      <a:pt x="0" y="6"/>
                    </a:lnTo>
                    <a:lnTo>
                      <a:pt x="4" y="3"/>
                    </a:lnTo>
                    <a:lnTo>
                      <a:pt x="0" y="0"/>
                    </a:lnTo>
                    <a:lnTo>
                      <a:pt x="0" y="0"/>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5" name="Freeform 392"/>
              <p:cNvSpPr>
                <a:spLocks/>
              </p:cNvSpPr>
              <p:nvPr/>
            </p:nvSpPr>
            <p:spPr bwMode="auto">
              <a:xfrm>
                <a:off x="1277" y="2812"/>
                <a:ext cx="22" cy="15"/>
              </a:xfrm>
              <a:custGeom>
                <a:avLst/>
                <a:gdLst/>
                <a:ahLst/>
                <a:cxnLst>
                  <a:cxn ang="0">
                    <a:pos x="22" y="6"/>
                  </a:cxn>
                  <a:cxn ang="0">
                    <a:pos x="22" y="6"/>
                  </a:cxn>
                  <a:cxn ang="0">
                    <a:pos x="19" y="6"/>
                  </a:cxn>
                  <a:cxn ang="0">
                    <a:pos x="0" y="0"/>
                  </a:cxn>
                  <a:cxn ang="0">
                    <a:pos x="0" y="15"/>
                  </a:cxn>
                  <a:cxn ang="0">
                    <a:pos x="22" y="12"/>
                  </a:cxn>
                  <a:cxn ang="0">
                    <a:pos x="22" y="6"/>
                  </a:cxn>
                </a:cxnLst>
                <a:rect l="0" t="0" r="r" b="b"/>
                <a:pathLst>
                  <a:path w="22" h="15">
                    <a:moveTo>
                      <a:pt x="22" y="6"/>
                    </a:moveTo>
                    <a:lnTo>
                      <a:pt x="22" y="6"/>
                    </a:lnTo>
                    <a:lnTo>
                      <a:pt x="19" y="6"/>
                    </a:lnTo>
                    <a:lnTo>
                      <a:pt x="0" y="0"/>
                    </a:lnTo>
                    <a:lnTo>
                      <a:pt x="0" y="15"/>
                    </a:lnTo>
                    <a:lnTo>
                      <a:pt x="22" y="12"/>
                    </a:lnTo>
                    <a:lnTo>
                      <a:pt x="22" y="6"/>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6" name="Freeform 393"/>
              <p:cNvSpPr>
                <a:spLocks/>
              </p:cNvSpPr>
              <p:nvPr/>
            </p:nvSpPr>
            <p:spPr bwMode="auto">
              <a:xfrm>
                <a:off x="1252" y="2805"/>
                <a:ext cx="25" cy="26"/>
              </a:xfrm>
              <a:custGeom>
                <a:avLst/>
                <a:gdLst/>
                <a:ahLst/>
                <a:cxnLst>
                  <a:cxn ang="0">
                    <a:pos x="25" y="7"/>
                  </a:cxn>
                  <a:cxn ang="0">
                    <a:pos x="0" y="0"/>
                  </a:cxn>
                  <a:cxn ang="0">
                    <a:pos x="3" y="26"/>
                  </a:cxn>
                  <a:cxn ang="0">
                    <a:pos x="3" y="26"/>
                  </a:cxn>
                  <a:cxn ang="0">
                    <a:pos x="16" y="26"/>
                  </a:cxn>
                  <a:cxn ang="0">
                    <a:pos x="25" y="22"/>
                  </a:cxn>
                  <a:cxn ang="0">
                    <a:pos x="25" y="7"/>
                  </a:cxn>
                </a:cxnLst>
                <a:rect l="0" t="0" r="r" b="b"/>
                <a:pathLst>
                  <a:path w="25" h="26">
                    <a:moveTo>
                      <a:pt x="25" y="7"/>
                    </a:moveTo>
                    <a:lnTo>
                      <a:pt x="0" y="0"/>
                    </a:lnTo>
                    <a:lnTo>
                      <a:pt x="3" y="26"/>
                    </a:lnTo>
                    <a:lnTo>
                      <a:pt x="3" y="26"/>
                    </a:lnTo>
                    <a:lnTo>
                      <a:pt x="16" y="26"/>
                    </a:lnTo>
                    <a:lnTo>
                      <a:pt x="25" y="22"/>
                    </a:lnTo>
                    <a:lnTo>
                      <a:pt x="25" y="7"/>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7" name="Freeform 394"/>
              <p:cNvSpPr>
                <a:spLocks/>
              </p:cNvSpPr>
              <p:nvPr/>
            </p:nvSpPr>
            <p:spPr bwMode="auto">
              <a:xfrm>
                <a:off x="1230" y="2799"/>
                <a:ext cx="25" cy="32"/>
              </a:xfrm>
              <a:custGeom>
                <a:avLst/>
                <a:gdLst/>
                <a:ahLst/>
                <a:cxnLst>
                  <a:cxn ang="0">
                    <a:pos x="22" y="6"/>
                  </a:cxn>
                  <a:cxn ang="0">
                    <a:pos x="12" y="3"/>
                  </a:cxn>
                  <a:cxn ang="0">
                    <a:pos x="12" y="3"/>
                  </a:cxn>
                  <a:cxn ang="0">
                    <a:pos x="0" y="0"/>
                  </a:cxn>
                  <a:cxn ang="0">
                    <a:pos x="3" y="22"/>
                  </a:cxn>
                  <a:cxn ang="0">
                    <a:pos x="19" y="28"/>
                  </a:cxn>
                  <a:cxn ang="0">
                    <a:pos x="19" y="28"/>
                  </a:cxn>
                  <a:cxn ang="0">
                    <a:pos x="25" y="32"/>
                  </a:cxn>
                  <a:cxn ang="0">
                    <a:pos x="22" y="6"/>
                  </a:cxn>
                </a:cxnLst>
                <a:rect l="0" t="0" r="r" b="b"/>
                <a:pathLst>
                  <a:path w="25" h="32">
                    <a:moveTo>
                      <a:pt x="22" y="6"/>
                    </a:moveTo>
                    <a:lnTo>
                      <a:pt x="12" y="3"/>
                    </a:lnTo>
                    <a:lnTo>
                      <a:pt x="12" y="3"/>
                    </a:lnTo>
                    <a:lnTo>
                      <a:pt x="0" y="0"/>
                    </a:lnTo>
                    <a:lnTo>
                      <a:pt x="3" y="22"/>
                    </a:lnTo>
                    <a:lnTo>
                      <a:pt x="19" y="28"/>
                    </a:lnTo>
                    <a:lnTo>
                      <a:pt x="19" y="28"/>
                    </a:lnTo>
                    <a:lnTo>
                      <a:pt x="25" y="32"/>
                    </a:lnTo>
                    <a:lnTo>
                      <a:pt x="22" y="6"/>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8" name="Freeform 395"/>
              <p:cNvSpPr>
                <a:spLocks/>
              </p:cNvSpPr>
              <p:nvPr/>
            </p:nvSpPr>
            <p:spPr bwMode="auto">
              <a:xfrm>
                <a:off x="1208" y="2799"/>
                <a:ext cx="25" cy="22"/>
              </a:xfrm>
              <a:custGeom>
                <a:avLst/>
                <a:gdLst/>
                <a:ahLst/>
                <a:cxnLst>
                  <a:cxn ang="0">
                    <a:pos x="22" y="0"/>
                  </a:cxn>
                  <a:cxn ang="0">
                    <a:pos x="22" y="0"/>
                  </a:cxn>
                  <a:cxn ang="0">
                    <a:pos x="15" y="0"/>
                  </a:cxn>
                  <a:cxn ang="0">
                    <a:pos x="0" y="3"/>
                  </a:cxn>
                  <a:cxn ang="0">
                    <a:pos x="3" y="16"/>
                  </a:cxn>
                  <a:cxn ang="0">
                    <a:pos x="25" y="22"/>
                  </a:cxn>
                  <a:cxn ang="0">
                    <a:pos x="22" y="0"/>
                  </a:cxn>
                </a:cxnLst>
                <a:rect l="0" t="0" r="r" b="b"/>
                <a:pathLst>
                  <a:path w="25" h="22">
                    <a:moveTo>
                      <a:pt x="22" y="0"/>
                    </a:moveTo>
                    <a:lnTo>
                      <a:pt x="22" y="0"/>
                    </a:lnTo>
                    <a:lnTo>
                      <a:pt x="15" y="0"/>
                    </a:lnTo>
                    <a:lnTo>
                      <a:pt x="0" y="3"/>
                    </a:lnTo>
                    <a:lnTo>
                      <a:pt x="3" y="16"/>
                    </a:lnTo>
                    <a:lnTo>
                      <a:pt x="25" y="22"/>
                    </a:lnTo>
                    <a:lnTo>
                      <a:pt x="22" y="0"/>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9" name="Freeform 396"/>
              <p:cNvSpPr>
                <a:spLocks/>
              </p:cNvSpPr>
              <p:nvPr/>
            </p:nvSpPr>
            <p:spPr bwMode="auto">
              <a:xfrm>
                <a:off x="1189" y="2802"/>
                <a:ext cx="22" cy="13"/>
              </a:xfrm>
              <a:custGeom>
                <a:avLst/>
                <a:gdLst/>
                <a:ahLst/>
                <a:cxnLst>
                  <a:cxn ang="0">
                    <a:pos x="19" y="0"/>
                  </a:cxn>
                  <a:cxn ang="0">
                    <a:pos x="0" y="3"/>
                  </a:cxn>
                  <a:cxn ang="0">
                    <a:pos x="0" y="3"/>
                  </a:cxn>
                  <a:cxn ang="0">
                    <a:pos x="0" y="3"/>
                  </a:cxn>
                  <a:cxn ang="0">
                    <a:pos x="0" y="3"/>
                  </a:cxn>
                  <a:cxn ang="0">
                    <a:pos x="6" y="6"/>
                  </a:cxn>
                  <a:cxn ang="0">
                    <a:pos x="22" y="13"/>
                  </a:cxn>
                  <a:cxn ang="0">
                    <a:pos x="19" y="0"/>
                  </a:cxn>
                </a:cxnLst>
                <a:rect l="0" t="0" r="r" b="b"/>
                <a:pathLst>
                  <a:path w="22" h="13">
                    <a:moveTo>
                      <a:pt x="19" y="0"/>
                    </a:moveTo>
                    <a:lnTo>
                      <a:pt x="0" y="3"/>
                    </a:lnTo>
                    <a:lnTo>
                      <a:pt x="0" y="3"/>
                    </a:lnTo>
                    <a:lnTo>
                      <a:pt x="0" y="3"/>
                    </a:lnTo>
                    <a:lnTo>
                      <a:pt x="0" y="3"/>
                    </a:lnTo>
                    <a:lnTo>
                      <a:pt x="6" y="6"/>
                    </a:lnTo>
                    <a:lnTo>
                      <a:pt x="22" y="13"/>
                    </a:lnTo>
                    <a:lnTo>
                      <a:pt x="19" y="0"/>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0" name="Freeform 397"/>
              <p:cNvSpPr>
                <a:spLocks/>
              </p:cNvSpPr>
              <p:nvPr/>
            </p:nvSpPr>
            <p:spPr bwMode="auto">
              <a:xfrm>
                <a:off x="1233" y="2827"/>
                <a:ext cx="13" cy="10"/>
              </a:xfrm>
              <a:custGeom>
                <a:avLst/>
                <a:gdLst/>
                <a:ahLst/>
                <a:cxnLst>
                  <a:cxn ang="0">
                    <a:pos x="0" y="0"/>
                  </a:cxn>
                  <a:cxn ang="0">
                    <a:pos x="0" y="10"/>
                  </a:cxn>
                  <a:cxn ang="0">
                    <a:pos x="9" y="10"/>
                  </a:cxn>
                  <a:cxn ang="0">
                    <a:pos x="9" y="10"/>
                  </a:cxn>
                  <a:cxn ang="0">
                    <a:pos x="13" y="7"/>
                  </a:cxn>
                  <a:cxn ang="0">
                    <a:pos x="13" y="7"/>
                  </a:cxn>
                  <a:cxn ang="0">
                    <a:pos x="3" y="4"/>
                  </a:cxn>
                  <a:cxn ang="0">
                    <a:pos x="0" y="0"/>
                  </a:cxn>
                </a:cxnLst>
                <a:rect l="0" t="0" r="r" b="b"/>
                <a:pathLst>
                  <a:path w="13" h="10">
                    <a:moveTo>
                      <a:pt x="0" y="0"/>
                    </a:moveTo>
                    <a:lnTo>
                      <a:pt x="0" y="10"/>
                    </a:lnTo>
                    <a:lnTo>
                      <a:pt x="9" y="10"/>
                    </a:lnTo>
                    <a:lnTo>
                      <a:pt x="9" y="10"/>
                    </a:lnTo>
                    <a:lnTo>
                      <a:pt x="13" y="7"/>
                    </a:lnTo>
                    <a:lnTo>
                      <a:pt x="13" y="7"/>
                    </a:lnTo>
                    <a:lnTo>
                      <a:pt x="3" y="4"/>
                    </a:lnTo>
                    <a:lnTo>
                      <a:pt x="0" y="0"/>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1" name="Freeform 398"/>
              <p:cNvSpPr>
                <a:spLocks/>
              </p:cNvSpPr>
              <p:nvPr/>
            </p:nvSpPr>
            <p:spPr bwMode="auto">
              <a:xfrm>
                <a:off x="1211" y="2821"/>
                <a:ext cx="22" cy="22"/>
              </a:xfrm>
              <a:custGeom>
                <a:avLst/>
                <a:gdLst/>
                <a:ahLst/>
                <a:cxnLst>
                  <a:cxn ang="0">
                    <a:pos x="22" y="6"/>
                  </a:cxn>
                  <a:cxn ang="0">
                    <a:pos x="0" y="0"/>
                  </a:cxn>
                  <a:cxn ang="0">
                    <a:pos x="0" y="22"/>
                  </a:cxn>
                  <a:cxn ang="0">
                    <a:pos x="22" y="16"/>
                  </a:cxn>
                  <a:cxn ang="0">
                    <a:pos x="22" y="6"/>
                  </a:cxn>
                </a:cxnLst>
                <a:rect l="0" t="0" r="r" b="b"/>
                <a:pathLst>
                  <a:path w="22" h="22">
                    <a:moveTo>
                      <a:pt x="22" y="6"/>
                    </a:moveTo>
                    <a:lnTo>
                      <a:pt x="0" y="0"/>
                    </a:lnTo>
                    <a:lnTo>
                      <a:pt x="0" y="22"/>
                    </a:lnTo>
                    <a:lnTo>
                      <a:pt x="22" y="16"/>
                    </a:lnTo>
                    <a:lnTo>
                      <a:pt x="22" y="6"/>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2" name="Freeform 399"/>
              <p:cNvSpPr>
                <a:spLocks/>
              </p:cNvSpPr>
              <p:nvPr/>
            </p:nvSpPr>
            <p:spPr bwMode="auto">
              <a:xfrm>
                <a:off x="1189" y="2812"/>
                <a:ext cx="22" cy="31"/>
              </a:xfrm>
              <a:custGeom>
                <a:avLst/>
                <a:gdLst/>
                <a:ahLst/>
                <a:cxnLst>
                  <a:cxn ang="0">
                    <a:pos x="22" y="9"/>
                  </a:cxn>
                  <a:cxn ang="0">
                    <a:pos x="0" y="0"/>
                  </a:cxn>
                  <a:cxn ang="0">
                    <a:pos x="0" y="28"/>
                  </a:cxn>
                  <a:cxn ang="0">
                    <a:pos x="0" y="28"/>
                  </a:cxn>
                  <a:cxn ang="0">
                    <a:pos x="0" y="28"/>
                  </a:cxn>
                  <a:cxn ang="0">
                    <a:pos x="12" y="31"/>
                  </a:cxn>
                  <a:cxn ang="0">
                    <a:pos x="22" y="31"/>
                  </a:cxn>
                  <a:cxn ang="0">
                    <a:pos x="22" y="31"/>
                  </a:cxn>
                  <a:cxn ang="0">
                    <a:pos x="22" y="9"/>
                  </a:cxn>
                </a:cxnLst>
                <a:rect l="0" t="0" r="r" b="b"/>
                <a:pathLst>
                  <a:path w="22" h="31">
                    <a:moveTo>
                      <a:pt x="22" y="9"/>
                    </a:moveTo>
                    <a:lnTo>
                      <a:pt x="0" y="0"/>
                    </a:lnTo>
                    <a:lnTo>
                      <a:pt x="0" y="28"/>
                    </a:lnTo>
                    <a:lnTo>
                      <a:pt x="0" y="28"/>
                    </a:lnTo>
                    <a:lnTo>
                      <a:pt x="0" y="28"/>
                    </a:lnTo>
                    <a:lnTo>
                      <a:pt x="12" y="31"/>
                    </a:lnTo>
                    <a:lnTo>
                      <a:pt x="22" y="31"/>
                    </a:lnTo>
                    <a:lnTo>
                      <a:pt x="22" y="31"/>
                    </a:lnTo>
                    <a:lnTo>
                      <a:pt x="22" y="9"/>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3" name="Freeform 400"/>
              <p:cNvSpPr>
                <a:spLocks/>
              </p:cNvSpPr>
              <p:nvPr/>
            </p:nvSpPr>
            <p:spPr bwMode="auto">
              <a:xfrm>
                <a:off x="1163" y="2808"/>
                <a:ext cx="26" cy="32"/>
              </a:xfrm>
              <a:custGeom>
                <a:avLst/>
                <a:gdLst/>
                <a:ahLst/>
                <a:cxnLst>
                  <a:cxn ang="0">
                    <a:pos x="26" y="4"/>
                  </a:cxn>
                  <a:cxn ang="0">
                    <a:pos x="23" y="4"/>
                  </a:cxn>
                  <a:cxn ang="0">
                    <a:pos x="23" y="4"/>
                  </a:cxn>
                  <a:cxn ang="0">
                    <a:pos x="0" y="0"/>
                  </a:cxn>
                  <a:cxn ang="0">
                    <a:pos x="4" y="23"/>
                  </a:cxn>
                  <a:cxn ang="0">
                    <a:pos x="26" y="32"/>
                  </a:cxn>
                  <a:cxn ang="0">
                    <a:pos x="26" y="4"/>
                  </a:cxn>
                </a:cxnLst>
                <a:rect l="0" t="0" r="r" b="b"/>
                <a:pathLst>
                  <a:path w="26" h="32">
                    <a:moveTo>
                      <a:pt x="26" y="4"/>
                    </a:moveTo>
                    <a:lnTo>
                      <a:pt x="23" y="4"/>
                    </a:lnTo>
                    <a:lnTo>
                      <a:pt x="23" y="4"/>
                    </a:lnTo>
                    <a:lnTo>
                      <a:pt x="0" y="0"/>
                    </a:lnTo>
                    <a:lnTo>
                      <a:pt x="4" y="23"/>
                    </a:lnTo>
                    <a:lnTo>
                      <a:pt x="26" y="32"/>
                    </a:lnTo>
                    <a:lnTo>
                      <a:pt x="26" y="4"/>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4" name="Freeform 401"/>
              <p:cNvSpPr>
                <a:spLocks/>
              </p:cNvSpPr>
              <p:nvPr/>
            </p:nvSpPr>
            <p:spPr bwMode="auto">
              <a:xfrm>
                <a:off x="1144" y="2808"/>
                <a:ext cx="23" cy="23"/>
              </a:xfrm>
              <a:custGeom>
                <a:avLst/>
                <a:gdLst/>
                <a:ahLst/>
                <a:cxnLst>
                  <a:cxn ang="0">
                    <a:pos x="19" y="0"/>
                  </a:cxn>
                  <a:cxn ang="0">
                    <a:pos x="19" y="0"/>
                  </a:cxn>
                  <a:cxn ang="0">
                    <a:pos x="19" y="0"/>
                  </a:cxn>
                  <a:cxn ang="0">
                    <a:pos x="0" y="7"/>
                  </a:cxn>
                  <a:cxn ang="0">
                    <a:pos x="0" y="16"/>
                  </a:cxn>
                  <a:cxn ang="0">
                    <a:pos x="23" y="23"/>
                  </a:cxn>
                  <a:cxn ang="0">
                    <a:pos x="19" y="0"/>
                  </a:cxn>
                </a:cxnLst>
                <a:rect l="0" t="0" r="r" b="b"/>
                <a:pathLst>
                  <a:path w="23" h="23">
                    <a:moveTo>
                      <a:pt x="19" y="0"/>
                    </a:moveTo>
                    <a:lnTo>
                      <a:pt x="19" y="0"/>
                    </a:lnTo>
                    <a:lnTo>
                      <a:pt x="19" y="0"/>
                    </a:lnTo>
                    <a:lnTo>
                      <a:pt x="0" y="7"/>
                    </a:lnTo>
                    <a:lnTo>
                      <a:pt x="0" y="16"/>
                    </a:lnTo>
                    <a:lnTo>
                      <a:pt x="23" y="23"/>
                    </a:lnTo>
                    <a:lnTo>
                      <a:pt x="19"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5" name="Freeform 402"/>
              <p:cNvSpPr>
                <a:spLocks/>
              </p:cNvSpPr>
              <p:nvPr/>
            </p:nvSpPr>
            <p:spPr bwMode="auto">
              <a:xfrm>
                <a:off x="1129" y="2815"/>
                <a:ext cx="15" cy="9"/>
              </a:xfrm>
              <a:custGeom>
                <a:avLst/>
                <a:gdLst/>
                <a:ahLst/>
                <a:cxnLst>
                  <a:cxn ang="0">
                    <a:pos x="15" y="0"/>
                  </a:cxn>
                  <a:cxn ang="0">
                    <a:pos x="0" y="0"/>
                  </a:cxn>
                  <a:cxn ang="0">
                    <a:pos x="0" y="0"/>
                  </a:cxn>
                  <a:cxn ang="0">
                    <a:pos x="0" y="3"/>
                  </a:cxn>
                  <a:cxn ang="0">
                    <a:pos x="0" y="3"/>
                  </a:cxn>
                  <a:cxn ang="0">
                    <a:pos x="6" y="6"/>
                  </a:cxn>
                  <a:cxn ang="0">
                    <a:pos x="15" y="9"/>
                  </a:cxn>
                  <a:cxn ang="0">
                    <a:pos x="15" y="0"/>
                  </a:cxn>
                </a:cxnLst>
                <a:rect l="0" t="0" r="r" b="b"/>
                <a:pathLst>
                  <a:path w="15" h="9">
                    <a:moveTo>
                      <a:pt x="15" y="0"/>
                    </a:moveTo>
                    <a:lnTo>
                      <a:pt x="0" y="0"/>
                    </a:lnTo>
                    <a:lnTo>
                      <a:pt x="0" y="0"/>
                    </a:lnTo>
                    <a:lnTo>
                      <a:pt x="0" y="3"/>
                    </a:lnTo>
                    <a:lnTo>
                      <a:pt x="0" y="3"/>
                    </a:lnTo>
                    <a:lnTo>
                      <a:pt x="6" y="6"/>
                    </a:lnTo>
                    <a:lnTo>
                      <a:pt x="15" y="9"/>
                    </a:lnTo>
                    <a:lnTo>
                      <a:pt x="15"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6" name="Freeform 403"/>
              <p:cNvSpPr>
                <a:spLocks/>
              </p:cNvSpPr>
              <p:nvPr/>
            </p:nvSpPr>
            <p:spPr bwMode="auto">
              <a:xfrm>
                <a:off x="1167" y="2837"/>
                <a:ext cx="19" cy="13"/>
              </a:xfrm>
              <a:custGeom>
                <a:avLst/>
                <a:gdLst/>
                <a:ahLst/>
                <a:cxnLst>
                  <a:cxn ang="0">
                    <a:pos x="0" y="0"/>
                  </a:cxn>
                  <a:cxn ang="0">
                    <a:pos x="0" y="13"/>
                  </a:cxn>
                  <a:cxn ang="0">
                    <a:pos x="15" y="9"/>
                  </a:cxn>
                  <a:cxn ang="0">
                    <a:pos x="15" y="9"/>
                  </a:cxn>
                  <a:cxn ang="0">
                    <a:pos x="19" y="9"/>
                  </a:cxn>
                  <a:cxn ang="0">
                    <a:pos x="19" y="9"/>
                  </a:cxn>
                  <a:cxn ang="0">
                    <a:pos x="12" y="6"/>
                  </a:cxn>
                  <a:cxn ang="0">
                    <a:pos x="0" y="0"/>
                  </a:cxn>
                </a:cxnLst>
                <a:rect l="0" t="0" r="r" b="b"/>
                <a:pathLst>
                  <a:path w="19" h="13">
                    <a:moveTo>
                      <a:pt x="0" y="0"/>
                    </a:moveTo>
                    <a:lnTo>
                      <a:pt x="0" y="13"/>
                    </a:lnTo>
                    <a:lnTo>
                      <a:pt x="15" y="9"/>
                    </a:lnTo>
                    <a:lnTo>
                      <a:pt x="15" y="9"/>
                    </a:lnTo>
                    <a:lnTo>
                      <a:pt x="19" y="9"/>
                    </a:lnTo>
                    <a:lnTo>
                      <a:pt x="19" y="9"/>
                    </a:lnTo>
                    <a:lnTo>
                      <a:pt x="12" y="6"/>
                    </a:lnTo>
                    <a:lnTo>
                      <a:pt x="0" y="0"/>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7" name="Freeform 404"/>
              <p:cNvSpPr>
                <a:spLocks/>
              </p:cNvSpPr>
              <p:nvPr/>
            </p:nvSpPr>
            <p:spPr bwMode="auto">
              <a:xfrm>
                <a:off x="1144" y="2831"/>
                <a:ext cx="23" cy="25"/>
              </a:xfrm>
              <a:custGeom>
                <a:avLst/>
                <a:gdLst/>
                <a:ahLst/>
                <a:cxnLst>
                  <a:cxn ang="0">
                    <a:pos x="23" y="6"/>
                  </a:cxn>
                  <a:cxn ang="0">
                    <a:pos x="0" y="0"/>
                  </a:cxn>
                  <a:cxn ang="0">
                    <a:pos x="0" y="25"/>
                  </a:cxn>
                  <a:cxn ang="0">
                    <a:pos x="0" y="25"/>
                  </a:cxn>
                  <a:cxn ang="0">
                    <a:pos x="4" y="25"/>
                  </a:cxn>
                  <a:cxn ang="0">
                    <a:pos x="23" y="19"/>
                  </a:cxn>
                  <a:cxn ang="0">
                    <a:pos x="23" y="6"/>
                  </a:cxn>
                </a:cxnLst>
                <a:rect l="0" t="0" r="r" b="b"/>
                <a:pathLst>
                  <a:path w="23" h="25">
                    <a:moveTo>
                      <a:pt x="23" y="6"/>
                    </a:moveTo>
                    <a:lnTo>
                      <a:pt x="0" y="0"/>
                    </a:lnTo>
                    <a:lnTo>
                      <a:pt x="0" y="25"/>
                    </a:lnTo>
                    <a:lnTo>
                      <a:pt x="0" y="25"/>
                    </a:lnTo>
                    <a:lnTo>
                      <a:pt x="4" y="25"/>
                    </a:lnTo>
                    <a:lnTo>
                      <a:pt x="23" y="19"/>
                    </a:lnTo>
                    <a:lnTo>
                      <a:pt x="23"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8" name="Freeform 405"/>
              <p:cNvSpPr>
                <a:spLocks/>
              </p:cNvSpPr>
              <p:nvPr/>
            </p:nvSpPr>
            <p:spPr bwMode="auto">
              <a:xfrm>
                <a:off x="1122" y="2824"/>
                <a:ext cx="22" cy="32"/>
              </a:xfrm>
              <a:custGeom>
                <a:avLst/>
                <a:gdLst/>
                <a:ahLst/>
                <a:cxnLst>
                  <a:cxn ang="0">
                    <a:pos x="22" y="7"/>
                  </a:cxn>
                  <a:cxn ang="0">
                    <a:pos x="0" y="0"/>
                  </a:cxn>
                  <a:cxn ang="0">
                    <a:pos x="0" y="0"/>
                  </a:cxn>
                  <a:cxn ang="0">
                    <a:pos x="0" y="0"/>
                  </a:cxn>
                  <a:cxn ang="0">
                    <a:pos x="0" y="26"/>
                  </a:cxn>
                  <a:cxn ang="0">
                    <a:pos x="3" y="29"/>
                  </a:cxn>
                  <a:cxn ang="0">
                    <a:pos x="3" y="29"/>
                  </a:cxn>
                  <a:cxn ang="0">
                    <a:pos x="22" y="32"/>
                  </a:cxn>
                  <a:cxn ang="0">
                    <a:pos x="22" y="7"/>
                  </a:cxn>
                </a:cxnLst>
                <a:rect l="0" t="0" r="r" b="b"/>
                <a:pathLst>
                  <a:path w="22" h="32">
                    <a:moveTo>
                      <a:pt x="22" y="7"/>
                    </a:moveTo>
                    <a:lnTo>
                      <a:pt x="0" y="0"/>
                    </a:lnTo>
                    <a:lnTo>
                      <a:pt x="0" y="0"/>
                    </a:lnTo>
                    <a:lnTo>
                      <a:pt x="0" y="0"/>
                    </a:lnTo>
                    <a:lnTo>
                      <a:pt x="0" y="26"/>
                    </a:lnTo>
                    <a:lnTo>
                      <a:pt x="3" y="29"/>
                    </a:lnTo>
                    <a:lnTo>
                      <a:pt x="3" y="29"/>
                    </a:lnTo>
                    <a:lnTo>
                      <a:pt x="22" y="32"/>
                    </a:lnTo>
                    <a:lnTo>
                      <a:pt x="22" y="7"/>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 name="Group 621"/>
            <p:cNvGrpSpPr/>
            <p:nvPr/>
          </p:nvGrpSpPr>
          <p:grpSpPr>
            <a:xfrm>
              <a:off x="627063" y="4408488"/>
              <a:ext cx="2309813" cy="673100"/>
              <a:chOff x="627063" y="4408488"/>
              <a:chExt cx="2309813" cy="673100"/>
            </a:xfrm>
          </p:grpSpPr>
          <p:sp>
            <p:nvSpPr>
              <p:cNvPr id="136" name="Freeform 407"/>
              <p:cNvSpPr>
                <a:spLocks/>
              </p:cNvSpPr>
              <p:nvPr/>
            </p:nvSpPr>
            <p:spPr bwMode="auto">
              <a:xfrm>
                <a:off x="1746250" y="4478338"/>
                <a:ext cx="34925" cy="46038"/>
              </a:xfrm>
              <a:custGeom>
                <a:avLst/>
                <a:gdLst/>
                <a:ahLst/>
                <a:cxnLst>
                  <a:cxn ang="0">
                    <a:pos x="22" y="3"/>
                  </a:cxn>
                  <a:cxn ang="0">
                    <a:pos x="22" y="3"/>
                  </a:cxn>
                  <a:cxn ang="0">
                    <a:pos x="3" y="0"/>
                  </a:cxn>
                  <a:cxn ang="0">
                    <a:pos x="0" y="0"/>
                  </a:cxn>
                  <a:cxn ang="0">
                    <a:pos x="0" y="22"/>
                  </a:cxn>
                  <a:cxn ang="0">
                    <a:pos x="22" y="29"/>
                  </a:cxn>
                  <a:cxn ang="0">
                    <a:pos x="22" y="3"/>
                  </a:cxn>
                </a:cxnLst>
                <a:rect l="0" t="0" r="r" b="b"/>
                <a:pathLst>
                  <a:path w="22" h="29">
                    <a:moveTo>
                      <a:pt x="22" y="3"/>
                    </a:moveTo>
                    <a:lnTo>
                      <a:pt x="22" y="3"/>
                    </a:lnTo>
                    <a:lnTo>
                      <a:pt x="3" y="0"/>
                    </a:lnTo>
                    <a:lnTo>
                      <a:pt x="0" y="0"/>
                    </a:lnTo>
                    <a:lnTo>
                      <a:pt x="0" y="22"/>
                    </a:lnTo>
                    <a:lnTo>
                      <a:pt x="22" y="29"/>
                    </a:lnTo>
                    <a:lnTo>
                      <a:pt x="22"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408"/>
              <p:cNvSpPr>
                <a:spLocks/>
              </p:cNvSpPr>
              <p:nvPr/>
            </p:nvSpPr>
            <p:spPr bwMode="auto">
              <a:xfrm>
                <a:off x="1690688" y="4478338"/>
                <a:ext cx="55563" cy="34925"/>
              </a:xfrm>
              <a:custGeom>
                <a:avLst/>
                <a:gdLst/>
                <a:ahLst/>
                <a:cxnLst>
                  <a:cxn ang="0">
                    <a:pos x="35" y="0"/>
                  </a:cxn>
                  <a:cxn ang="0">
                    <a:pos x="3" y="6"/>
                  </a:cxn>
                  <a:cxn ang="0">
                    <a:pos x="3" y="6"/>
                  </a:cxn>
                  <a:cxn ang="0">
                    <a:pos x="0" y="6"/>
                  </a:cxn>
                  <a:cxn ang="0">
                    <a:pos x="0" y="10"/>
                  </a:cxn>
                  <a:cxn ang="0">
                    <a:pos x="7" y="13"/>
                  </a:cxn>
                  <a:cxn ang="0">
                    <a:pos x="35" y="22"/>
                  </a:cxn>
                  <a:cxn ang="0">
                    <a:pos x="35" y="0"/>
                  </a:cxn>
                </a:cxnLst>
                <a:rect l="0" t="0" r="r" b="b"/>
                <a:pathLst>
                  <a:path w="35" h="22">
                    <a:moveTo>
                      <a:pt x="35" y="0"/>
                    </a:moveTo>
                    <a:lnTo>
                      <a:pt x="3" y="6"/>
                    </a:lnTo>
                    <a:lnTo>
                      <a:pt x="3" y="6"/>
                    </a:lnTo>
                    <a:lnTo>
                      <a:pt x="0" y="6"/>
                    </a:lnTo>
                    <a:lnTo>
                      <a:pt x="0" y="10"/>
                    </a:lnTo>
                    <a:lnTo>
                      <a:pt x="7" y="13"/>
                    </a:lnTo>
                    <a:lnTo>
                      <a:pt x="35" y="22"/>
                    </a:lnTo>
                    <a:lnTo>
                      <a:pt x="35"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Rectangle 409"/>
              <p:cNvSpPr>
                <a:spLocks noChangeArrowheads="1"/>
              </p:cNvSpPr>
              <p:nvPr/>
            </p:nvSpPr>
            <p:spPr bwMode="auto">
              <a:xfrm>
                <a:off x="1781175" y="4538663"/>
                <a:ext cx="1588" cy="1588"/>
              </a:xfrm>
              <a:prstGeom prst="rect">
                <a:avLst/>
              </a:prstGeom>
              <a:solidFill>
                <a:srgbClr val="8A8A8A"/>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410"/>
              <p:cNvSpPr>
                <a:spLocks/>
              </p:cNvSpPr>
              <p:nvPr/>
            </p:nvSpPr>
            <p:spPr bwMode="auto">
              <a:xfrm>
                <a:off x="1746250" y="4524376"/>
                <a:ext cx="34925" cy="23813"/>
              </a:xfrm>
              <a:custGeom>
                <a:avLst/>
                <a:gdLst/>
                <a:ahLst/>
                <a:cxnLst>
                  <a:cxn ang="0">
                    <a:pos x="16" y="6"/>
                  </a:cxn>
                  <a:cxn ang="0">
                    <a:pos x="0" y="0"/>
                  </a:cxn>
                  <a:cxn ang="0">
                    <a:pos x="0" y="15"/>
                  </a:cxn>
                  <a:cxn ang="0">
                    <a:pos x="19" y="9"/>
                  </a:cxn>
                  <a:cxn ang="0">
                    <a:pos x="19" y="9"/>
                  </a:cxn>
                  <a:cxn ang="0">
                    <a:pos x="22" y="9"/>
                  </a:cxn>
                  <a:cxn ang="0">
                    <a:pos x="22" y="9"/>
                  </a:cxn>
                  <a:cxn ang="0">
                    <a:pos x="22" y="9"/>
                  </a:cxn>
                  <a:cxn ang="0">
                    <a:pos x="16" y="6"/>
                  </a:cxn>
                  <a:cxn ang="0">
                    <a:pos x="16" y="6"/>
                  </a:cxn>
                </a:cxnLst>
                <a:rect l="0" t="0" r="r" b="b"/>
                <a:pathLst>
                  <a:path w="22" h="15">
                    <a:moveTo>
                      <a:pt x="16" y="6"/>
                    </a:moveTo>
                    <a:lnTo>
                      <a:pt x="0" y="0"/>
                    </a:lnTo>
                    <a:lnTo>
                      <a:pt x="0" y="15"/>
                    </a:lnTo>
                    <a:lnTo>
                      <a:pt x="19" y="9"/>
                    </a:lnTo>
                    <a:lnTo>
                      <a:pt x="19" y="9"/>
                    </a:lnTo>
                    <a:lnTo>
                      <a:pt x="22" y="9"/>
                    </a:lnTo>
                    <a:lnTo>
                      <a:pt x="22" y="9"/>
                    </a:lnTo>
                    <a:lnTo>
                      <a:pt x="22" y="9"/>
                    </a:lnTo>
                    <a:lnTo>
                      <a:pt x="16" y="6"/>
                    </a:lnTo>
                    <a:lnTo>
                      <a:pt x="16" y="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411"/>
              <p:cNvSpPr>
                <a:spLocks/>
              </p:cNvSpPr>
              <p:nvPr/>
            </p:nvSpPr>
            <p:spPr bwMode="auto">
              <a:xfrm>
                <a:off x="1655763" y="4498976"/>
                <a:ext cx="90488" cy="53975"/>
              </a:xfrm>
              <a:custGeom>
                <a:avLst/>
                <a:gdLst/>
                <a:ahLst/>
                <a:cxnLst>
                  <a:cxn ang="0">
                    <a:pos x="57" y="16"/>
                  </a:cxn>
                  <a:cxn ang="0">
                    <a:pos x="19" y="3"/>
                  </a:cxn>
                  <a:cxn ang="0">
                    <a:pos x="19" y="3"/>
                  </a:cxn>
                  <a:cxn ang="0">
                    <a:pos x="0" y="0"/>
                  </a:cxn>
                  <a:cxn ang="0">
                    <a:pos x="3" y="25"/>
                  </a:cxn>
                  <a:cxn ang="0">
                    <a:pos x="19" y="31"/>
                  </a:cxn>
                  <a:cxn ang="0">
                    <a:pos x="19" y="31"/>
                  </a:cxn>
                  <a:cxn ang="0">
                    <a:pos x="32" y="34"/>
                  </a:cxn>
                  <a:cxn ang="0">
                    <a:pos x="41" y="34"/>
                  </a:cxn>
                  <a:cxn ang="0">
                    <a:pos x="57" y="31"/>
                  </a:cxn>
                  <a:cxn ang="0">
                    <a:pos x="57" y="16"/>
                  </a:cxn>
                </a:cxnLst>
                <a:rect l="0" t="0" r="r" b="b"/>
                <a:pathLst>
                  <a:path w="57" h="34">
                    <a:moveTo>
                      <a:pt x="57" y="16"/>
                    </a:moveTo>
                    <a:lnTo>
                      <a:pt x="19" y="3"/>
                    </a:lnTo>
                    <a:lnTo>
                      <a:pt x="19" y="3"/>
                    </a:lnTo>
                    <a:lnTo>
                      <a:pt x="0" y="0"/>
                    </a:lnTo>
                    <a:lnTo>
                      <a:pt x="3" y="25"/>
                    </a:lnTo>
                    <a:lnTo>
                      <a:pt x="19" y="31"/>
                    </a:lnTo>
                    <a:lnTo>
                      <a:pt x="19" y="31"/>
                    </a:lnTo>
                    <a:lnTo>
                      <a:pt x="32" y="34"/>
                    </a:lnTo>
                    <a:lnTo>
                      <a:pt x="41" y="34"/>
                    </a:lnTo>
                    <a:lnTo>
                      <a:pt x="57" y="31"/>
                    </a:lnTo>
                    <a:lnTo>
                      <a:pt x="57" y="16"/>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412"/>
              <p:cNvSpPr>
                <a:spLocks/>
              </p:cNvSpPr>
              <p:nvPr/>
            </p:nvSpPr>
            <p:spPr bwMode="auto">
              <a:xfrm>
                <a:off x="1590675" y="4498976"/>
                <a:ext cx="69850" cy="39688"/>
              </a:xfrm>
              <a:custGeom>
                <a:avLst/>
                <a:gdLst/>
                <a:ahLst/>
                <a:cxnLst>
                  <a:cxn ang="0">
                    <a:pos x="41" y="0"/>
                  </a:cxn>
                  <a:cxn ang="0">
                    <a:pos x="41" y="0"/>
                  </a:cxn>
                  <a:cxn ang="0">
                    <a:pos x="38" y="0"/>
                  </a:cxn>
                  <a:cxn ang="0">
                    <a:pos x="0" y="6"/>
                  </a:cxn>
                  <a:cxn ang="0">
                    <a:pos x="0" y="6"/>
                  </a:cxn>
                  <a:cxn ang="0">
                    <a:pos x="0" y="6"/>
                  </a:cxn>
                  <a:cxn ang="0">
                    <a:pos x="0" y="9"/>
                  </a:cxn>
                  <a:cxn ang="0">
                    <a:pos x="6" y="12"/>
                  </a:cxn>
                  <a:cxn ang="0">
                    <a:pos x="44" y="25"/>
                  </a:cxn>
                  <a:cxn ang="0">
                    <a:pos x="41" y="0"/>
                  </a:cxn>
                </a:cxnLst>
                <a:rect l="0" t="0" r="r" b="b"/>
                <a:pathLst>
                  <a:path w="44" h="25">
                    <a:moveTo>
                      <a:pt x="41" y="0"/>
                    </a:moveTo>
                    <a:lnTo>
                      <a:pt x="41" y="0"/>
                    </a:lnTo>
                    <a:lnTo>
                      <a:pt x="38" y="0"/>
                    </a:lnTo>
                    <a:lnTo>
                      <a:pt x="0" y="6"/>
                    </a:lnTo>
                    <a:lnTo>
                      <a:pt x="0" y="6"/>
                    </a:lnTo>
                    <a:lnTo>
                      <a:pt x="0" y="6"/>
                    </a:lnTo>
                    <a:lnTo>
                      <a:pt x="0" y="9"/>
                    </a:lnTo>
                    <a:lnTo>
                      <a:pt x="6" y="12"/>
                    </a:lnTo>
                    <a:lnTo>
                      <a:pt x="44" y="25"/>
                    </a:lnTo>
                    <a:lnTo>
                      <a:pt x="41"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413"/>
              <p:cNvSpPr>
                <a:spLocks/>
              </p:cNvSpPr>
              <p:nvPr/>
            </p:nvSpPr>
            <p:spPr bwMode="auto">
              <a:xfrm>
                <a:off x="1660525" y="4548188"/>
                <a:ext cx="20638" cy="15875"/>
              </a:xfrm>
              <a:custGeom>
                <a:avLst/>
                <a:gdLst/>
                <a:ahLst/>
                <a:cxnLst>
                  <a:cxn ang="0">
                    <a:pos x="0" y="0"/>
                  </a:cxn>
                  <a:cxn ang="0">
                    <a:pos x="0" y="10"/>
                  </a:cxn>
                  <a:cxn ang="0">
                    <a:pos x="10" y="10"/>
                  </a:cxn>
                  <a:cxn ang="0">
                    <a:pos x="10" y="10"/>
                  </a:cxn>
                  <a:cxn ang="0">
                    <a:pos x="13" y="7"/>
                  </a:cxn>
                  <a:cxn ang="0">
                    <a:pos x="13" y="7"/>
                  </a:cxn>
                  <a:cxn ang="0">
                    <a:pos x="3" y="3"/>
                  </a:cxn>
                  <a:cxn ang="0">
                    <a:pos x="0" y="0"/>
                  </a:cxn>
                </a:cxnLst>
                <a:rect l="0" t="0" r="r" b="b"/>
                <a:pathLst>
                  <a:path w="13" h="10">
                    <a:moveTo>
                      <a:pt x="0" y="0"/>
                    </a:moveTo>
                    <a:lnTo>
                      <a:pt x="0" y="10"/>
                    </a:lnTo>
                    <a:lnTo>
                      <a:pt x="10" y="10"/>
                    </a:lnTo>
                    <a:lnTo>
                      <a:pt x="10" y="10"/>
                    </a:lnTo>
                    <a:lnTo>
                      <a:pt x="13" y="7"/>
                    </a:lnTo>
                    <a:lnTo>
                      <a:pt x="13" y="7"/>
                    </a:lnTo>
                    <a:lnTo>
                      <a:pt x="3" y="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414"/>
              <p:cNvSpPr>
                <a:spLocks/>
              </p:cNvSpPr>
              <p:nvPr/>
            </p:nvSpPr>
            <p:spPr bwMode="auto">
              <a:xfrm>
                <a:off x="1570038" y="4518026"/>
                <a:ext cx="90488" cy="55563"/>
              </a:xfrm>
              <a:custGeom>
                <a:avLst/>
                <a:gdLst/>
                <a:ahLst/>
                <a:cxnLst>
                  <a:cxn ang="0">
                    <a:pos x="57" y="19"/>
                  </a:cxn>
                  <a:cxn ang="0">
                    <a:pos x="7" y="4"/>
                  </a:cxn>
                  <a:cxn ang="0">
                    <a:pos x="7" y="4"/>
                  </a:cxn>
                  <a:cxn ang="0">
                    <a:pos x="0" y="0"/>
                  </a:cxn>
                  <a:cxn ang="0">
                    <a:pos x="0" y="32"/>
                  </a:cxn>
                  <a:cxn ang="0">
                    <a:pos x="7" y="32"/>
                  </a:cxn>
                  <a:cxn ang="0">
                    <a:pos x="7" y="32"/>
                  </a:cxn>
                  <a:cxn ang="0">
                    <a:pos x="19" y="35"/>
                  </a:cxn>
                  <a:cxn ang="0">
                    <a:pos x="29" y="35"/>
                  </a:cxn>
                  <a:cxn ang="0">
                    <a:pos x="57" y="29"/>
                  </a:cxn>
                  <a:cxn ang="0">
                    <a:pos x="57" y="19"/>
                  </a:cxn>
                </a:cxnLst>
                <a:rect l="0" t="0" r="r" b="b"/>
                <a:pathLst>
                  <a:path w="57" h="35">
                    <a:moveTo>
                      <a:pt x="57" y="19"/>
                    </a:moveTo>
                    <a:lnTo>
                      <a:pt x="7" y="4"/>
                    </a:lnTo>
                    <a:lnTo>
                      <a:pt x="7" y="4"/>
                    </a:lnTo>
                    <a:lnTo>
                      <a:pt x="0" y="0"/>
                    </a:lnTo>
                    <a:lnTo>
                      <a:pt x="0" y="32"/>
                    </a:lnTo>
                    <a:lnTo>
                      <a:pt x="7" y="32"/>
                    </a:lnTo>
                    <a:lnTo>
                      <a:pt x="7" y="32"/>
                    </a:lnTo>
                    <a:lnTo>
                      <a:pt x="19" y="35"/>
                    </a:lnTo>
                    <a:lnTo>
                      <a:pt x="29" y="35"/>
                    </a:lnTo>
                    <a:lnTo>
                      <a:pt x="57" y="29"/>
                    </a:lnTo>
                    <a:lnTo>
                      <a:pt x="57" y="1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415"/>
              <p:cNvSpPr>
                <a:spLocks/>
              </p:cNvSpPr>
              <p:nvPr/>
            </p:nvSpPr>
            <p:spPr bwMode="auto">
              <a:xfrm>
                <a:off x="1479550" y="4518026"/>
                <a:ext cx="90488" cy="50800"/>
              </a:xfrm>
              <a:custGeom>
                <a:avLst/>
                <a:gdLst/>
                <a:ahLst/>
                <a:cxnLst>
                  <a:cxn ang="0">
                    <a:pos x="57" y="0"/>
                  </a:cxn>
                  <a:cxn ang="0">
                    <a:pos x="57" y="0"/>
                  </a:cxn>
                  <a:cxn ang="0">
                    <a:pos x="42" y="0"/>
                  </a:cxn>
                  <a:cxn ang="0">
                    <a:pos x="4" y="7"/>
                  </a:cxn>
                  <a:cxn ang="0">
                    <a:pos x="4" y="7"/>
                  </a:cxn>
                  <a:cxn ang="0">
                    <a:pos x="0" y="7"/>
                  </a:cxn>
                  <a:cxn ang="0">
                    <a:pos x="4" y="10"/>
                  </a:cxn>
                  <a:cxn ang="0">
                    <a:pos x="4" y="10"/>
                  </a:cxn>
                  <a:cxn ang="0">
                    <a:pos x="7" y="13"/>
                  </a:cxn>
                  <a:cxn ang="0">
                    <a:pos x="57" y="32"/>
                  </a:cxn>
                  <a:cxn ang="0">
                    <a:pos x="57" y="0"/>
                  </a:cxn>
                </a:cxnLst>
                <a:rect l="0" t="0" r="r" b="b"/>
                <a:pathLst>
                  <a:path w="57" h="32">
                    <a:moveTo>
                      <a:pt x="57" y="0"/>
                    </a:moveTo>
                    <a:lnTo>
                      <a:pt x="57" y="0"/>
                    </a:lnTo>
                    <a:lnTo>
                      <a:pt x="42" y="0"/>
                    </a:lnTo>
                    <a:lnTo>
                      <a:pt x="4" y="7"/>
                    </a:lnTo>
                    <a:lnTo>
                      <a:pt x="4" y="7"/>
                    </a:lnTo>
                    <a:lnTo>
                      <a:pt x="0" y="7"/>
                    </a:lnTo>
                    <a:lnTo>
                      <a:pt x="4" y="10"/>
                    </a:lnTo>
                    <a:lnTo>
                      <a:pt x="4" y="10"/>
                    </a:lnTo>
                    <a:lnTo>
                      <a:pt x="7" y="13"/>
                    </a:lnTo>
                    <a:lnTo>
                      <a:pt x="57" y="32"/>
                    </a:lnTo>
                    <a:lnTo>
                      <a:pt x="57"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416"/>
              <p:cNvSpPr>
                <a:spLocks/>
              </p:cNvSpPr>
              <p:nvPr/>
            </p:nvSpPr>
            <p:spPr bwMode="auto">
              <a:xfrm>
                <a:off x="1479550" y="4529138"/>
                <a:ext cx="6350" cy="4763"/>
              </a:xfrm>
              <a:custGeom>
                <a:avLst/>
                <a:gdLst/>
                <a:ahLst/>
                <a:cxnLst>
                  <a:cxn ang="0">
                    <a:pos x="4" y="3"/>
                  </a:cxn>
                  <a:cxn ang="0">
                    <a:pos x="0" y="0"/>
                  </a:cxn>
                  <a:cxn ang="0">
                    <a:pos x="0" y="0"/>
                  </a:cxn>
                  <a:cxn ang="0">
                    <a:pos x="0" y="3"/>
                  </a:cxn>
                  <a:cxn ang="0">
                    <a:pos x="4" y="3"/>
                  </a:cxn>
                  <a:cxn ang="0">
                    <a:pos x="4" y="3"/>
                  </a:cxn>
                </a:cxnLst>
                <a:rect l="0" t="0" r="r" b="b"/>
                <a:pathLst>
                  <a:path w="4" h="3">
                    <a:moveTo>
                      <a:pt x="4" y="3"/>
                    </a:moveTo>
                    <a:lnTo>
                      <a:pt x="0" y="0"/>
                    </a:lnTo>
                    <a:lnTo>
                      <a:pt x="0" y="0"/>
                    </a:lnTo>
                    <a:lnTo>
                      <a:pt x="0" y="3"/>
                    </a:lnTo>
                    <a:lnTo>
                      <a:pt x="4" y="3"/>
                    </a:lnTo>
                    <a:lnTo>
                      <a:pt x="4" y="3"/>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417"/>
              <p:cNvSpPr>
                <a:spLocks/>
              </p:cNvSpPr>
              <p:nvPr/>
            </p:nvSpPr>
            <p:spPr bwMode="auto">
              <a:xfrm>
                <a:off x="1485900" y="4548188"/>
                <a:ext cx="84138" cy="50800"/>
              </a:xfrm>
              <a:custGeom>
                <a:avLst/>
                <a:gdLst/>
                <a:ahLst/>
                <a:cxnLst>
                  <a:cxn ang="0">
                    <a:pos x="50" y="22"/>
                  </a:cxn>
                  <a:cxn ang="0">
                    <a:pos x="50" y="22"/>
                  </a:cxn>
                  <a:cxn ang="0">
                    <a:pos x="53" y="22"/>
                  </a:cxn>
                  <a:cxn ang="0">
                    <a:pos x="53" y="19"/>
                  </a:cxn>
                  <a:cxn ang="0">
                    <a:pos x="47" y="16"/>
                  </a:cxn>
                  <a:cxn ang="0">
                    <a:pos x="0" y="0"/>
                  </a:cxn>
                  <a:cxn ang="0">
                    <a:pos x="0" y="29"/>
                  </a:cxn>
                  <a:cxn ang="0">
                    <a:pos x="0" y="29"/>
                  </a:cxn>
                  <a:cxn ang="0">
                    <a:pos x="12" y="32"/>
                  </a:cxn>
                  <a:cxn ang="0">
                    <a:pos x="50" y="22"/>
                  </a:cxn>
                </a:cxnLst>
                <a:rect l="0" t="0" r="r" b="b"/>
                <a:pathLst>
                  <a:path w="53" h="32">
                    <a:moveTo>
                      <a:pt x="50" y="22"/>
                    </a:moveTo>
                    <a:lnTo>
                      <a:pt x="50" y="22"/>
                    </a:lnTo>
                    <a:lnTo>
                      <a:pt x="53" y="22"/>
                    </a:lnTo>
                    <a:lnTo>
                      <a:pt x="53" y="19"/>
                    </a:lnTo>
                    <a:lnTo>
                      <a:pt x="47" y="16"/>
                    </a:lnTo>
                    <a:lnTo>
                      <a:pt x="0" y="0"/>
                    </a:lnTo>
                    <a:lnTo>
                      <a:pt x="0" y="29"/>
                    </a:lnTo>
                    <a:lnTo>
                      <a:pt x="0" y="29"/>
                    </a:lnTo>
                    <a:lnTo>
                      <a:pt x="12" y="32"/>
                    </a:lnTo>
                    <a:lnTo>
                      <a:pt x="50" y="2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418"/>
              <p:cNvSpPr>
                <a:spLocks/>
              </p:cNvSpPr>
              <p:nvPr/>
            </p:nvSpPr>
            <p:spPr bwMode="auto">
              <a:xfrm>
                <a:off x="1395413" y="4538663"/>
                <a:ext cx="90488" cy="55563"/>
              </a:xfrm>
              <a:custGeom>
                <a:avLst/>
                <a:gdLst/>
                <a:ahLst/>
                <a:cxnLst>
                  <a:cxn ang="0">
                    <a:pos x="57" y="6"/>
                  </a:cxn>
                  <a:cxn ang="0">
                    <a:pos x="47" y="3"/>
                  </a:cxn>
                  <a:cxn ang="0">
                    <a:pos x="47" y="3"/>
                  </a:cxn>
                  <a:cxn ang="0">
                    <a:pos x="38" y="0"/>
                  </a:cxn>
                  <a:cxn ang="0">
                    <a:pos x="25" y="0"/>
                  </a:cxn>
                  <a:cxn ang="0">
                    <a:pos x="0" y="3"/>
                  </a:cxn>
                  <a:cxn ang="0">
                    <a:pos x="0" y="19"/>
                  </a:cxn>
                  <a:cxn ang="0">
                    <a:pos x="47" y="35"/>
                  </a:cxn>
                  <a:cxn ang="0">
                    <a:pos x="47" y="35"/>
                  </a:cxn>
                  <a:cxn ang="0">
                    <a:pos x="57" y="35"/>
                  </a:cxn>
                  <a:cxn ang="0">
                    <a:pos x="57" y="6"/>
                  </a:cxn>
                </a:cxnLst>
                <a:rect l="0" t="0" r="r" b="b"/>
                <a:pathLst>
                  <a:path w="57" h="35">
                    <a:moveTo>
                      <a:pt x="57" y="6"/>
                    </a:moveTo>
                    <a:lnTo>
                      <a:pt x="47" y="3"/>
                    </a:lnTo>
                    <a:lnTo>
                      <a:pt x="47" y="3"/>
                    </a:lnTo>
                    <a:lnTo>
                      <a:pt x="38" y="0"/>
                    </a:lnTo>
                    <a:lnTo>
                      <a:pt x="25" y="0"/>
                    </a:lnTo>
                    <a:lnTo>
                      <a:pt x="0" y="3"/>
                    </a:lnTo>
                    <a:lnTo>
                      <a:pt x="0" y="19"/>
                    </a:lnTo>
                    <a:lnTo>
                      <a:pt x="47" y="35"/>
                    </a:lnTo>
                    <a:lnTo>
                      <a:pt x="47" y="35"/>
                    </a:lnTo>
                    <a:lnTo>
                      <a:pt x="57" y="35"/>
                    </a:lnTo>
                    <a:lnTo>
                      <a:pt x="57" y="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419"/>
              <p:cNvSpPr>
                <a:spLocks/>
              </p:cNvSpPr>
              <p:nvPr/>
            </p:nvSpPr>
            <p:spPr bwMode="auto">
              <a:xfrm>
                <a:off x="1370013" y="4543426"/>
                <a:ext cx="25400" cy="25400"/>
              </a:xfrm>
              <a:custGeom>
                <a:avLst/>
                <a:gdLst/>
                <a:ahLst/>
                <a:cxnLst>
                  <a:cxn ang="0">
                    <a:pos x="16" y="0"/>
                  </a:cxn>
                  <a:cxn ang="0">
                    <a:pos x="3" y="3"/>
                  </a:cxn>
                  <a:cxn ang="0">
                    <a:pos x="3" y="3"/>
                  </a:cxn>
                  <a:cxn ang="0">
                    <a:pos x="0" y="6"/>
                  </a:cxn>
                  <a:cxn ang="0">
                    <a:pos x="0" y="6"/>
                  </a:cxn>
                  <a:cxn ang="0">
                    <a:pos x="6" y="10"/>
                  </a:cxn>
                  <a:cxn ang="0">
                    <a:pos x="16" y="16"/>
                  </a:cxn>
                  <a:cxn ang="0">
                    <a:pos x="16" y="0"/>
                  </a:cxn>
                </a:cxnLst>
                <a:rect l="0" t="0" r="r" b="b"/>
                <a:pathLst>
                  <a:path w="16" h="16">
                    <a:moveTo>
                      <a:pt x="16" y="0"/>
                    </a:moveTo>
                    <a:lnTo>
                      <a:pt x="3" y="3"/>
                    </a:lnTo>
                    <a:lnTo>
                      <a:pt x="3" y="3"/>
                    </a:lnTo>
                    <a:lnTo>
                      <a:pt x="0" y="6"/>
                    </a:lnTo>
                    <a:lnTo>
                      <a:pt x="0" y="6"/>
                    </a:lnTo>
                    <a:lnTo>
                      <a:pt x="6" y="10"/>
                    </a:lnTo>
                    <a:lnTo>
                      <a:pt x="16" y="16"/>
                    </a:lnTo>
                    <a:lnTo>
                      <a:pt x="16" y="0"/>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420"/>
              <p:cNvSpPr>
                <a:spLocks/>
              </p:cNvSpPr>
              <p:nvPr/>
            </p:nvSpPr>
            <p:spPr bwMode="auto">
              <a:xfrm>
                <a:off x="1395413" y="4578351"/>
                <a:ext cx="65088" cy="41275"/>
              </a:xfrm>
              <a:custGeom>
                <a:avLst/>
                <a:gdLst/>
                <a:ahLst/>
                <a:cxnLst>
                  <a:cxn ang="0">
                    <a:pos x="3" y="26"/>
                  </a:cxn>
                  <a:cxn ang="0">
                    <a:pos x="38" y="19"/>
                  </a:cxn>
                  <a:cxn ang="0">
                    <a:pos x="38" y="19"/>
                  </a:cxn>
                  <a:cxn ang="0">
                    <a:pos x="41" y="16"/>
                  </a:cxn>
                  <a:cxn ang="0">
                    <a:pos x="41" y="16"/>
                  </a:cxn>
                  <a:cxn ang="0">
                    <a:pos x="34" y="13"/>
                  </a:cxn>
                  <a:cxn ang="0">
                    <a:pos x="0" y="0"/>
                  </a:cxn>
                  <a:cxn ang="0">
                    <a:pos x="3" y="26"/>
                  </a:cxn>
                </a:cxnLst>
                <a:rect l="0" t="0" r="r" b="b"/>
                <a:pathLst>
                  <a:path w="41" h="26">
                    <a:moveTo>
                      <a:pt x="3" y="26"/>
                    </a:moveTo>
                    <a:lnTo>
                      <a:pt x="38" y="19"/>
                    </a:lnTo>
                    <a:lnTo>
                      <a:pt x="38" y="19"/>
                    </a:lnTo>
                    <a:lnTo>
                      <a:pt x="41" y="16"/>
                    </a:lnTo>
                    <a:lnTo>
                      <a:pt x="41" y="16"/>
                    </a:lnTo>
                    <a:lnTo>
                      <a:pt x="34" y="13"/>
                    </a:lnTo>
                    <a:lnTo>
                      <a:pt x="0" y="0"/>
                    </a:lnTo>
                    <a:lnTo>
                      <a:pt x="3" y="26"/>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421"/>
              <p:cNvSpPr>
                <a:spLocks/>
              </p:cNvSpPr>
              <p:nvPr/>
            </p:nvSpPr>
            <p:spPr bwMode="auto">
              <a:xfrm>
                <a:off x="1309688" y="4559301"/>
                <a:ext cx="90488" cy="60325"/>
              </a:xfrm>
              <a:custGeom>
                <a:avLst/>
                <a:gdLst/>
                <a:ahLst/>
                <a:cxnLst>
                  <a:cxn ang="0">
                    <a:pos x="54" y="12"/>
                  </a:cxn>
                  <a:cxn ang="0">
                    <a:pos x="31" y="3"/>
                  </a:cxn>
                  <a:cxn ang="0">
                    <a:pos x="31" y="3"/>
                  </a:cxn>
                  <a:cxn ang="0">
                    <a:pos x="19" y="0"/>
                  </a:cxn>
                  <a:cxn ang="0">
                    <a:pos x="9" y="0"/>
                  </a:cxn>
                  <a:cxn ang="0">
                    <a:pos x="0" y="3"/>
                  </a:cxn>
                  <a:cxn ang="0">
                    <a:pos x="0" y="25"/>
                  </a:cxn>
                  <a:cxn ang="0">
                    <a:pos x="28" y="34"/>
                  </a:cxn>
                  <a:cxn ang="0">
                    <a:pos x="28" y="34"/>
                  </a:cxn>
                  <a:cxn ang="0">
                    <a:pos x="41" y="38"/>
                  </a:cxn>
                  <a:cxn ang="0">
                    <a:pos x="50" y="38"/>
                  </a:cxn>
                  <a:cxn ang="0">
                    <a:pos x="57" y="38"/>
                  </a:cxn>
                  <a:cxn ang="0">
                    <a:pos x="54" y="12"/>
                  </a:cxn>
                </a:cxnLst>
                <a:rect l="0" t="0" r="r" b="b"/>
                <a:pathLst>
                  <a:path w="57" h="38">
                    <a:moveTo>
                      <a:pt x="54" y="12"/>
                    </a:moveTo>
                    <a:lnTo>
                      <a:pt x="31" y="3"/>
                    </a:lnTo>
                    <a:lnTo>
                      <a:pt x="31" y="3"/>
                    </a:lnTo>
                    <a:lnTo>
                      <a:pt x="19" y="0"/>
                    </a:lnTo>
                    <a:lnTo>
                      <a:pt x="9" y="0"/>
                    </a:lnTo>
                    <a:lnTo>
                      <a:pt x="0" y="3"/>
                    </a:lnTo>
                    <a:lnTo>
                      <a:pt x="0" y="25"/>
                    </a:lnTo>
                    <a:lnTo>
                      <a:pt x="28" y="34"/>
                    </a:lnTo>
                    <a:lnTo>
                      <a:pt x="28" y="34"/>
                    </a:lnTo>
                    <a:lnTo>
                      <a:pt x="41" y="38"/>
                    </a:lnTo>
                    <a:lnTo>
                      <a:pt x="50" y="38"/>
                    </a:lnTo>
                    <a:lnTo>
                      <a:pt x="57" y="38"/>
                    </a:lnTo>
                    <a:lnTo>
                      <a:pt x="54" y="12"/>
                    </a:lnTo>
                    <a:close/>
                  </a:path>
                </a:pathLst>
              </a:custGeom>
              <a:solidFill>
                <a:srgbClr val="96969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422"/>
              <p:cNvSpPr>
                <a:spLocks/>
              </p:cNvSpPr>
              <p:nvPr/>
            </p:nvSpPr>
            <p:spPr bwMode="auto">
              <a:xfrm>
                <a:off x="1254125" y="4564063"/>
                <a:ext cx="55563" cy="34925"/>
              </a:xfrm>
              <a:custGeom>
                <a:avLst/>
                <a:gdLst/>
                <a:ahLst/>
                <a:cxnLst>
                  <a:cxn ang="0">
                    <a:pos x="35" y="0"/>
                  </a:cxn>
                  <a:cxn ang="0">
                    <a:pos x="3" y="6"/>
                  </a:cxn>
                  <a:cxn ang="0">
                    <a:pos x="3" y="6"/>
                  </a:cxn>
                  <a:cxn ang="0">
                    <a:pos x="0" y="6"/>
                  </a:cxn>
                  <a:cxn ang="0">
                    <a:pos x="0" y="9"/>
                  </a:cxn>
                  <a:cxn ang="0">
                    <a:pos x="6" y="12"/>
                  </a:cxn>
                  <a:cxn ang="0">
                    <a:pos x="35" y="22"/>
                  </a:cxn>
                  <a:cxn ang="0">
                    <a:pos x="35" y="0"/>
                  </a:cxn>
                </a:cxnLst>
                <a:rect l="0" t="0" r="r" b="b"/>
                <a:pathLst>
                  <a:path w="35" h="22">
                    <a:moveTo>
                      <a:pt x="35" y="0"/>
                    </a:moveTo>
                    <a:lnTo>
                      <a:pt x="3" y="6"/>
                    </a:lnTo>
                    <a:lnTo>
                      <a:pt x="3" y="6"/>
                    </a:lnTo>
                    <a:lnTo>
                      <a:pt x="0" y="6"/>
                    </a:lnTo>
                    <a:lnTo>
                      <a:pt x="0" y="9"/>
                    </a:lnTo>
                    <a:lnTo>
                      <a:pt x="6" y="12"/>
                    </a:lnTo>
                    <a:lnTo>
                      <a:pt x="35" y="22"/>
                    </a:lnTo>
                    <a:lnTo>
                      <a:pt x="35" y="0"/>
                    </a:lnTo>
                    <a:close/>
                  </a:path>
                </a:pathLst>
              </a:custGeom>
              <a:solidFill>
                <a:srgbClr val="9C9C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423"/>
              <p:cNvSpPr>
                <a:spLocks/>
              </p:cNvSpPr>
              <p:nvPr/>
            </p:nvSpPr>
            <p:spPr bwMode="auto">
              <a:xfrm>
                <a:off x="2620963" y="4438651"/>
                <a:ext cx="4763" cy="4763"/>
              </a:xfrm>
              <a:custGeom>
                <a:avLst/>
                <a:gdLst/>
                <a:ahLst/>
                <a:cxnLst>
                  <a:cxn ang="0">
                    <a:pos x="0" y="0"/>
                  </a:cxn>
                  <a:cxn ang="0">
                    <a:pos x="0" y="3"/>
                  </a:cxn>
                  <a:cxn ang="0">
                    <a:pos x="0" y="3"/>
                  </a:cxn>
                  <a:cxn ang="0">
                    <a:pos x="3" y="3"/>
                  </a:cxn>
                  <a:cxn ang="0">
                    <a:pos x="0" y="0"/>
                  </a:cxn>
                  <a:cxn ang="0">
                    <a:pos x="0" y="0"/>
                  </a:cxn>
                </a:cxnLst>
                <a:rect l="0" t="0" r="r" b="b"/>
                <a:pathLst>
                  <a:path w="3" h="3">
                    <a:moveTo>
                      <a:pt x="0" y="0"/>
                    </a:moveTo>
                    <a:lnTo>
                      <a:pt x="0" y="3"/>
                    </a:lnTo>
                    <a:lnTo>
                      <a:pt x="0" y="3"/>
                    </a:lnTo>
                    <a:lnTo>
                      <a:pt x="3" y="3"/>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424"/>
              <p:cNvSpPr>
                <a:spLocks/>
              </p:cNvSpPr>
              <p:nvPr/>
            </p:nvSpPr>
            <p:spPr bwMode="auto">
              <a:xfrm>
                <a:off x="2584450" y="4427538"/>
                <a:ext cx="36513" cy="20638"/>
              </a:xfrm>
              <a:custGeom>
                <a:avLst/>
                <a:gdLst/>
                <a:ahLst/>
                <a:cxnLst>
                  <a:cxn ang="0">
                    <a:pos x="23" y="10"/>
                  </a:cxn>
                  <a:cxn ang="0">
                    <a:pos x="23" y="10"/>
                  </a:cxn>
                  <a:cxn ang="0">
                    <a:pos x="23" y="10"/>
                  </a:cxn>
                  <a:cxn ang="0">
                    <a:pos x="23" y="7"/>
                  </a:cxn>
                  <a:cxn ang="0">
                    <a:pos x="23" y="7"/>
                  </a:cxn>
                  <a:cxn ang="0">
                    <a:pos x="16" y="4"/>
                  </a:cxn>
                  <a:cxn ang="0">
                    <a:pos x="0" y="0"/>
                  </a:cxn>
                  <a:cxn ang="0">
                    <a:pos x="0" y="13"/>
                  </a:cxn>
                  <a:cxn ang="0">
                    <a:pos x="23" y="10"/>
                  </a:cxn>
                </a:cxnLst>
                <a:rect l="0" t="0" r="r" b="b"/>
                <a:pathLst>
                  <a:path w="23" h="13">
                    <a:moveTo>
                      <a:pt x="23" y="10"/>
                    </a:moveTo>
                    <a:lnTo>
                      <a:pt x="23" y="10"/>
                    </a:lnTo>
                    <a:lnTo>
                      <a:pt x="23" y="10"/>
                    </a:lnTo>
                    <a:lnTo>
                      <a:pt x="23" y="7"/>
                    </a:lnTo>
                    <a:lnTo>
                      <a:pt x="23" y="7"/>
                    </a:lnTo>
                    <a:lnTo>
                      <a:pt x="16" y="4"/>
                    </a:lnTo>
                    <a:lnTo>
                      <a:pt x="0" y="0"/>
                    </a:lnTo>
                    <a:lnTo>
                      <a:pt x="0" y="13"/>
                    </a:lnTo>
                    <a:lnTo>
                      <a:pt x="23"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425"/>
              <p:cNvSpPr>
                <a:spLocks/>
              </p:cNvSpPr>
              <p:nvPr/>
            </p:nvSpPr>
            <p:spPr bwMode="auto">
              <a:xfrm>
                <a:off x="2549525" y="4418013"/>
                <a:ext cx="34925" cy="34925"/>
              </a:xfrm>
              <a:custGeom>
                <a:avLst/>
                <a:gdLst/>
                <a:ahLst/>
                <a:cxnLst>
                  <a:cxn ang="0">
                    <a:pos x="22" y="6"/>
                  </a:cxn>
                  <a:cxn ang="0">
                    <a:pos x="0" y="0"/>
                  </a:cxn>
                  <a:cxn ang="0">
                    <a:pos x="0" y="19"/>
                  </a:cxn>
                  <a:cxn ang="0">
                    <a:pos x="0" y="19"/>
                  </a:cxn>
                  <a:cxn ang="0">
                    <a:pos x="19" y="22"/>
                  </a:cxn>
                  <a:cxn ang="0">
                    <a:pos x="22" y="19"/>
                  </a:cxn>
                  <a:cxn ang="0">
                    <a:pos x="22" y="6"/>
                  </a:cxn>
                </a:cxnLst>
                <a:rect l="0" t="0" r="r" b="b"/>
                <a:pathLst>
                  <a:path w="22" h="22">
                    <a:moveTo>
                      <a:pt x="22" y="6"/>
                    </a:moveTo>
                    <a:lnTo>
                      <a:pt x="0" y="0"/>
                    </a:lnTo>
                    <a:lnTo>
                      <a:pt x="0" y="19"/>
                    </a:lnTo>
                    <a:lnTo>
                      <a:pt x="0" y="19"/>
                    </a:lnTo>
                    <a:lnTo>
                      <a:pt x="19" y="22"/>
                    </a:lnTo>
                    <a:lnTo>
                      <a:pt x="22" y="19"/>
                    </a:lnTo>
                    <a:lnTo>
                      <a:pt x="22"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426"/>
              <p:cNvSpPr>
                <a:spLocks/>
              </p:cNvSpPr>
              <p:nvPr/>
            </p:nvSpPr>
            <p:spPr bwMode="auto">
              <a:xfrm>
                <a:off x="2514600" y="4408488"/>
                <a:ext cx="34925" cy="39688"/>
              </a:xfrm>
              <a:custGeom>
                <a:avLst/>
                <a:gdLst/>
                <a:ahLst/>
                <a:cxnLst>
                  <a:cxn ang="0">
                    <a:pos x="22" y="6"/>
                  </a:cxn>
                  <a:cxn ang="0">
                    <a:pos x="10" y="0"/>
                  </a:cxn>
                  <a:cxn ang="0">
                    <a:pos x="10" y="0"/>
                  </a:cxn>
                  <a:cxn ang="0">
                    <a:pos x="0" y="0"/>
                  </a:cxn>
                  <a:cxn ang="0">
                    <a:pos x="0" y="19"/>
                  </a:cxn>
                  <a:cxn ang="0">
                    <a:pos x="22" y="25"/>
                  </a:cxn>
                  <a:cxn ang="0">
                    <a:pos x="22" y="25"/>
                  </a:cxn>
                  <a:cxn ang="0">
                    <a:pos x="22" y="25"/>
                  </a:cxn>
                  <a:cxn ang="0">
                    <a:pos x="22" y="6"/>
                  </a:cxn>
                </a:cxnLst>
                <a:rect l="0" t="0" r="r" b="b"/>
                <a:pathLst>
                  <a:path w="22" h="25">
                    <a:moveTo>
                      <a:pt x="22" y="6"/>
                    </a:moveTo>
                    <a:lnTo>
                      <a:pt x="10" y="0"/>
                    </a:lnTo>
                    <a:lnTo>
                      <a:pt x="10" y="0"/>
                    </a:lnTo>
                    <a:lnTo>
                      <a:pt x="0" y="0"/>
                    </a:lnTo>
                    <a:lnTo>
                      <a:pt x="0" y="19"/>
                    </a:lnTo>
                    <a:lnTo>
                      <a:pt x="22" y="25"/>
                    </a:lnTo>
                    <a:lnTo>
                      <a:pt x="22" y="25"/>
                    </a:lnTo>
                    <a:lnTo>
                      <a:pt x="22" y="25"/>
                    </a:lnTo>
                    <a:lnTo>
                      <a:pt x="22" y="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427"/>
              <p:cNvSpPr>
                <a:spLocks/>
              </p:cNvSpPr>
              <p:nvPr/>
            </p:nvSpPr>
            <p:spPr bwMode="auto">
              <a:xfrm>
                <a:off x="2479675" y="4408488"/>
                <a:ext cx="34925" cy="30163"/>
              </a:xfrm>
              <a:custGeom>
                <a:avLst/>
                <a:gdLst/>
                <a:ahLst/>
                <a:cxnLst>
                  <a:cxn ang="0">
                    <a:pos x="22" y="0"/>
                  </a:cxn>
                  <a:cxn ang="0">
                    <a:pos x="22" y="0"/>
                  </a:cxn>
                  <a:cxn ang="0">
                    <a:pos x="13" y="0"/>
                  </a:cxn>
                  <a:cxn ang="0">
                    <a:pos x="0" y="0"/>
                  </a:cxn>
                  <a:cxn ang="0">
                    <a:pos x="0" y="12"/>
                  </a:cxn>
                  <a:cxn ang="0">
                    <a:pos x="22" y="19"/>
                  </a:cxn>
                  <a:cxn ang="0">
                    <a:pos x="22" y="0"/>
                  </a:cxn>
                </a:cxnLst>
                <a:rect l="0" t="0" r="r" b="b"/>
                <a:pathLst>
                  <a:path w="22" h="19">
                    <a:moveTo>
                      <a:pt x="22" y="0"/>
                    </a:moveTo>
                    <a:lnTo>
                      <a:pt x="22" y="0"/>
                    </a:lnTo>
                    <a:lnTo>
                      <a:pt x="13" y="0"/>
                    </a:lnTo>
                    <a:lnTo>
                      <a:pt x="0" y="0"/>
                    </a:lnTo>
                    <a:lnTo>
                      <a:pt x="0" y="12"/>
                    </a:lnTo>
                    <a:lnTo>
                      <a:pt x="22" y="19"/>
                    </a:lnTo>
                    <a:lnTo>
                      <a:pt x="22" y="0"/>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428"/>
              <p:cNvSpPr>
                <a:spLocks/>
              </p:cNvSpPr>
              <p:nvPr/>
            </p:nvSpPr>
            <p:spPr bwMode="auto">
              <a:xfrm>
                <a:off x="2454275" y="4408488"/>
                <a:ext cx="25400" cy="19050"/>
              </a:xfrm>
              <a:custGeom>
                <a:avLst/>
                <a:gdLst/>
                <a:ahLst/>
                <a:cxnLst>
                  <a:cxn ang="0">
                    <a:pos x="16" y="0"/>
                  </a:cxn>
                  <a:cxn ang="0">
                    <a:pos x="3" y="3"/>
                  </a:cxn>
                  <a:cxn ang="0">
                    <a:pos x="3" y="3"/>
                  </a:cxn>
                  <a:cxn ang="0">
                    <a:pos x="0" y="6"/>
                  </a:cxn>
                  <a:cxn ang="0">
                    <a:pos x="0" y="6"/>
                  </a:cxn>
                  <a:cxn ang="0">
                    <a:pos x="10" y="9"/>
                  </a:cxn>
                  <a:cxn ang="0">
                    <a:pos x="16" y="12"/>
                  </a:cxn>
                  <a:cxn ang="0">
                    <a:pos x="16" y="0"/>
                  </a:cxn>
                </a:cxnLst>
                <a:rect l="0" t="0" r="r" b="b"/>
                <a:pathLst>
                  <a:path w="16" h="12">
                    <a:moveTo>
                      <a:pt x="16" y="0"/>
                    </a:moveTo>
                    <a:lnTo>
                      <a:pt x="3" y="3"/>
                    </a:lnTo>
                    <a:lnTo>
                      <a:pt x="3" y="3"/>
                    </a:lnTo>
                    <a:lnTo>
                      <a:pt x="0" y="6"/>
                    </a:lnTo>
                    <a:lnTo>
                      <a:pt x="0" y="6"/>
                    </a:lnTo>
                    <a:lnTo>
                      <a:pt x="10" y="9"/>
                    </a:lnTo>
                    <a:lnTo>
                      <a:pt x="16" y="12"/>
                    </a:lnTo>
                    <a:lnTo>
                      <a:pt x="16"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429"/>
              <p:cNvSpPr>
                <a:spLocks/>
              </p:cNvSpPr>
              <p:nvPr/>
            </p:nvSpPr>
            <p:spPr bwMode="auto">
              <a:xfrm>
                <a:off x="2514600" y="4443413"/>
                <a:ext cx="34925" cy="25400"/>
              </a:xfrm>
              <a:custGeom>
                <a:avLst/>
                <a:gdLst/>
                <a:ahLst/>
                <a:cxnLst>
                  <a:cxn ang="0">
                    <a:pos x="3" y="16"/>
                  </a:cxn>
                  <a:cxn ang="0">
                    <a:pos x="19" y="9"/>
                  </a:cxn>
                  <a:cxn ang="0">
                    <a:pos x="19" y="9"/>
                  </a:cxn>
                  <a:cxn ang="0">
                    <a:pos x="22" y="9"/>
                  </a:cxn>
                  <a:cxn ang="0">
                    <a:pos x="22" y="9"/>
                  </a:cxn>
                  <a:cxn ang="0">
                    <a:pos x="13" y="6"/>
                  </a:cxn>
                  <a:cxn ang="0">
                    <a:pos x="0" y="0"/>
                  </a:cxn>
                  <a:cxn ang="0">
                    <a:pos x="3" y="16"/>
                  </a:cxn>
                </a:cxnLst>
                <a:rect l="0" t="0" r="r" b="b"/>
                <a:pathLst>
                  <a:path w="22" h="16">
                    <a:moveTo>
                      <a:pt x="3" y="16"/>
                    </a:moveTo>
                    <a:lnTo>
                      <a:pt x="19" y="9"/>
                    </a:lnTo>
                    <a:lnTo>
                      <a:pt x="19" y="9"/>
                    </a:lnTo>
                    <a:lnTo>
                      <a:pt x="22" y="9"/>
                    </a:lnTo>
                    <a:lnTo>
                      <a:pt x="22" y="9"/>
                    </a:lnTo>
                    <a:lnTo>
                      <a:pt x="13" y="6"/>
                    </a:lnTo>
                    <a:lnTo>
                      <a:pt x="0" y="0"/>
                    </a:lnTo>
                    <a:lnTo>
                      <a:pt x="3" y="16"/>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430"/>
              <p:cNvSpPr>
                <a:spLocks/>
              </p:cNvSpPr>
              <p:nvPr/>
            </p:nvSpPr>
            <p:spPr bwMode="auto">
              <a:xfrm>
                <a:off x="2479675" y="4433888"/>
                <a:ext cx="39688" cy="34925"/>
              </a:xfrm>
              <a:custGeom>
                <a:avLst/>
                <a:gdLst/>
                <a:ahLst/>
                <a:cxnLst>
                  <a:cxn ang="0">
                    <a:pos x="22" y="6"/>
                  </a:cxn>
                  <a:cxn ang="0">
                    <a:pos x="0" y="0"/>
                  </a:cxn>
                  <a:cxn ang="0">
                    <a:pos x="3" y="22"/>
                  </a:cxn>
                  <a:cxn ang="0">
                    <a:pos x="3" y="22"/>
                  </a:cxn>
                  <a:cxn ang="0">
                    <a:pos x="16" y="22"/>
                  </a:cxn>
                  <a:cxn ang="0">
                    <a:pos x="25" y="22"/>
                  </a:cxn>
                  <a:cxn ang="0">
                    <a:pos x="22" y="6"/>
                  </a:cxn>
                </a:cxnLst>
                <a:rect l="0" t="0" r="r" b="b"/>
                <a:pathLst>
                  <a:path w="25" h="22">
                    <a:moveTo>
                      <a:pt x="22" y="6"/>
                    </a:moveTo>
                    <a:lnTo>
                      <a:pt x="0" y="0"/>
                    </a:lnTo>
                    <a:lnTo>
                      <a:pt x="3" y="22"/>
                    </a:lnTo>
                    <a:lnTo>
                      <a:pt x="3" y="22"/>
                    </a:lnTo>
                    <a:lnTo>
                      <a:pt x="16" y="22"/>
                    </a:lnTo>
                    <a:lnTo>
                      <a:pt x="25" y="22"/>
                    </a:lnTo>
                    <a:lnTo>
                      <a:pt x="22" y="6"/>
                    </a:lnTo>
                    <a:close/>
                  </a:path>
                </a:pathLst>
              </a:custGeom>
              <a:solidFill>
                <a:srgbClr val="FDFDF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431"/>
              <p:cNvSpPr>
                <a:spLocks/>
              </p:cNvSpPr>
              <p:nvPr/>
            </p:nvSpPr>
            <p:spPr bwMode="auto">
              <a:xfrm>
                <a:off x="2444750" y="4422776"/>
                <a:ext cx="39688" cy="46038"/>
              </a:xfrm>
              <a:custGeom>
                <a:avLst/>
                <a:gdLst/>
                <a:ahLst/>
                <a:cxnLst>
                  <a:cxn ang="0">
                    <a:pos x="22" y="7"/>
                  </a:cxn>
                  <a:cxn ang="0">
                    <a:pos x="6" y="0"/>
                  </a:cxn>
                  <a:cxn ang="0">
                    <a:pos x="6" y="0"/>
                  </a:cxn>
                  <a:cxn ang="0">
                    <a:pos x="0" y="0"/>
                  </a:cxn>
                  <a:cxn ang="0">
                    <a:pos x="0" y="22"/>
                  </a:cxn>
                  <a:cxn ang="0">
                    <a:pos x="19" y="26"/>
                  </a:cxn>
                  <a:cxn ang="0">
                    <a:pos x="19" y="26"/>
                  </a:cxn>
                  <a:cxn ang="0">
                    <a:pos x="25" y="29"/>
                  </a:cxn>
                  <a:cxn ang="0">
                    <a:pos x="22" y="7"/>
                  </a:cxn>
                </a:cxnLst>
                <a:rect l="0" t="0" r="r" b="b"/>
                <a:pathLst>
                  <a:path w="25" h="29">
                    <a:moveTo>
                      <a:pt x="22" y="7"/>
                    </a:moveTo>
                    <a:lnTo>
                      <a:pt x="6" y="0"/>
                    </a:lnTo>
                    <a:lnTo>
                      <a:pt x="6" y="0"/>
                    </a:lnTo>
                    <a:lnTo>
                      <a:pt x="0" y="0"/>
                    </a:lnTo>
                    <a:lnTo>
                      <a:pt x="0" y="22"/>
                    </a:lnTo>
                    <a:lnTo>
                      <a:pt x="19" y="26"/>
                    </a:lnTo>
                    <a:lnTo>
                      <a:pt x="19" y="26"/>
                    </a:lnTo>
                    <a:lnTo>
                      <a:pt x="25" y="29"/>
                    </a:lnTo>
                    <a:lnTo>
                      <a:pt x="22" y="7"/>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432"/>
              <p:cNvSpPr>
                <a:spLocks/>
              </p:cNvSpPr>
              <p:nvPr/>
            </p:nvSpPr>
            <p:spPr bwMode="auto">
              <a:xfrm>
                <a:off x="2409825" y="4422776"/>
                <a:ext cx="34925" cy="34925"/>
              </a:xfrm>
              <a:custGeom>
                <a:avLst/>
                <a:gdLst/>
                <a:ahLst/>
                <a:cxnLst>
                  <a:cxn ang="0">
                    <a:pos x="22" y="0"/>
                  </a:cxn>
                  <a:cxn ang="0">
                    <a:pos x="22" y="0"/>
                  </a:cxn>
                  <a:cxn ang="0">
                    <a:pos x="9" y="0"/>
                  </a:cxn>
                  <a:cxn ang="0">
                    <a:pos x="0" y="0"/>
                  </a:cxn>
                  <a:cxn ang="0">
                    <a:pos x="0" y="13"/>
                  </a:cxn>
                  <a:cxn ang="0">
                    <a:pos x="22" y="22"/>
                  </a:cxn>
                  <a:cxn ang="0">
                    <a:pos x="22" y="0"/>
                  </a:cxn>
                </a:cxnLst>
                <a:rect l="0" t="0" r="r" b="b"/>
                <a:pathLst>
                  <a:path w="22" h="22">
                    <a:moveTo>
                      <a:pt x="22" y="0"/>
                    </a:moveTo>
                    <a:lnTo>
                      <a:pt x="22" y="0"/>
                    </a:lnTo>
                    <a:lnTo>
                      <a:pt x="9" y="0"/>
                    </a:lnTo>
                    <a:lnTo>
                      <a:pt x="0" y="0"/>
                    </a:lnTo>
                    <a:lnTo>
                      <a:pt x="0" y="13"/>
                    </a:lnTo>
                    <a:lnTo>
                      <a:pt x="22" y="22"/>
                    </a:lnTo>
                    <a:lnTo>
                      <a:pt x="22" y="0"/>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433"/>
              <p:cNvSpPr>
                <a:spLocks/>
              </p:cNvSpPr>
              <p:nvPr/>
            </p:nvSpPr>
            <p:spPr bwMode="auto">
              <a:xfrm>
                <a:off x="2379663" y="4422776"/>
                <a:ext cx="30163" cy="20638"/>
              </a:xfrm>
              <a:custGeom>
                <a:avLst/>
                <a:gdLst/>
                <a:ahLst/>
                <a:cxnLst>
                  <a:cxn ang="0">
                    <a:pos x="19" y="0"/>
                  </a:cxn>
                  <a:cxn ang="0">
                    <a:pos x="0" y="3"/>
                  </a:cxn>
                  <a:cxn ang="0">
                    <a:pos x="0" y="3"/>
                  </a:cxn>
                  <a:cxn ang="0">
                    <a:pos x="0" y="7"/>
                  </a:cxn>
                  <a:cxn ang="0">
                    <a:pos x="0" y="7"/>
                  </a:cxn>
                  <a:cxn ang="0">
                    <a:pos x="6" y="10"/>
                  </a:cxn>
                  <a:cxn ang="0">
                    <a:pos x="19" y="13"/>
                  </a:cxn>
                  <a:cxn ang="0">
                    <a:pos x="19" y="0"/>
                  </a:cxn>
                </a:cxnLst>
                <a:rect l="0" t="0" r="r" b="b"/>
                <a:pathLst>
                  <a:path w="19" h="13">
                    <a:moveTo>
                      <a:pt x="19" y="0"/>
                    </a:moveTo>
                    <a:lnTo>
                      <a:pt x="0" y="3"/>
                    </a:lnTo>
                    <a:lnTo>
                      <a:pt x="0" y="3"/>
                    </a:lnTo>
                    <a:lnTo>
                      <a:pt x="0" y="7"/>
                    </a:lnTo>
                    <a:lnTo>
                      <a:pt x="0" y="7"/>
                    </a:lnTo>
                    <a:lnTo>
                      <a:pt x="6" y="10"/>
                    </a:lnTo>
                    <a:lnTo>
                      <a:pt x="19" y="13"/>
                    </a:lnTo>
                    <a:lnTo>
                      <a:pt x="19"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434"/>
              <p:cNvSpPr>
                <a:spLocks/>
              </p:cNvSpPr>
              <p:nvPr/>
            </p:nvSpPr>
            <p:spPr bwMode="auto">
              <a:xfrm>
                <a:off x="2444750" y="4464051"/>
                <a:ext cx="25400" cy="19050"/>
              </a:xfrm>
              <a:custGeom>
                <a:avLst/>
                <a:gdLst/>
                <a:ahLst/>
                <a:cxnLst>
                  <a:cxn ang="0">
                    <a:pos x="0" y="0"/>
                  </a:cxn>
                  <a:cxn ang="0">
                    <a:pos x="3" y="12"/>
                  </a:cxn>
                  <a:cxn ang="0">
                    <a:pos x="16" y="9"/>
                  </a:cxn>
                  <a:cxn ang="0">
                    <a:pos x="16" y="9"/>
                  </a:cxn>
                  <a:cxn ang="0">
                    <a:pos x="16" y="6"/>
                  </a:cxn>
                  <a:cxn ang="0">
                    <a:pos x="16" y="6"/>
                  </a:cxn>
                  <a:cxn ang="0">
                    <a:pos x="9" y="3"/>
                  </a:cxn>
                  <a:cxn ang="0">
                    <a:pos x="0" y="0"/>
                  </a:cxn>
                </a:cxnLst>
                <a:rect l="0" t="0" r="r" b="b"/>
                <a:pathLst>
                  <a:path w="16" h="12">
                    <a:moveTo>
                      <a:pt x="0" y="0"/>
                    </a:moveTo>
                    <a:lnTo>
                      <a:pt x="3" y="12"/>
                    </a:lnTo>
                    <a:lnTo>
                      <a:pt x="16" y="9"/>
                    </a:lnTo>
                    <a:lnTo>
                      <a:pt x="16" y="9"/>
                    </a:lnTo>
                    <a:lnTo>
                      <a:pt x="16" y="6"/>
                    </a:lnTo>
                    <a:lnTo>
                      <a:pt x="16" y="6"/>
                    </a:lnTo>
                    <a:lnTo>
                      <a:pt x="9" y="3"/>
                    </a:lnTo>
                    <a:lnTo>
                      <a:pt x="0" y="0"/>
                    </a:lnTo>
                    <a:close/>
                  </a:path>
                </a:pathLst>
              </a:custGeom>
              <a:solidFill>
                <a:srgbClr val="FBFB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435"/>
              <p:cNvSpPr>
                <a:spLocks/>
              </p:cNvSpPr>
              <p:nvPr/>
            </p:nvSpPr>
            <p:spPr bwMode="auto">
              <a:xfrm>
                <a:off x="2409825" y="4452938"/>
                <a:ext cx="39688" cy="34925"/>
              </a:xfrm>
              <a:custGeom>
                <a:avLst/>
                <a:gdLst/>
                <a:ahLst/>
                <a:cxnLst>
                  <a:cxn ang="0">
                    <a:pos x="22" y="7"/>
                  </a:cxn>
                  <a:cxn ang="0">
                    <a:pos x="0" y="0"/>
                  </a:cxn>
                  <a:cxn ang="0">
                    <a:pos x="3" y="22"/>
                  </a:cxn>
                  <a:cxn ang="0">
                    <a:pos x="3" y="22"/>
                  </a:cxn>
                  <a:cxn ang="0">
                    <a:pos x="9" y="22"/>
                  </a:cxn>
                  <a:cxn ang="0">
                    <a:pos x="25" y="19"/>
                  </a:cxn>
                  <a:cxn ang="0">
                    <a:pos x="22" y="7"/>
                  </a:cxn>
                </a:cxnLst>
                <a:rect l="0" t="0" r="r" b="b"/>
                <a:pathLst>
                  <a:path w="25" h="22">
                    <a:moveTo>
                      <a:pt x="22" y="7"/>
                    </a:moveTo>
                    <a:lnTo>
                      <a:pt x="0" y="0"/>
                    </a:lnTo>
                    <a:lnTo>
                      <a:pt x="3" y="22"/>
                    </a:lnTo>
                    <a:lnTo>
                      <a:pt x="3" y="22"/>
                    </a:lnTo>
                    <a:lnTo>
                      <a:pt x="9" y="22"/>
                    </a:lnTo>
                    <a:lnTo>
                      <a:pt x="25" y="19"/>
                    </a:lnTo>
                    <a:lnTo>
                      <a:pt x="22" y="7"/>
                    </a:lnTo>
                    <a:close/>
                  </a:path>
                </a:pathLst>
              </a:custGeom>
              <a:solidFill>
                <a:srgbClr val="FAFA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436"/>
              <p:cNvSpPr>
                <a:spLocks/>
              </p:cNvSpPr>
              <p:nvPr/>
            </p:nvSpPr>
            <p:spPr bwMode="auto">
              <a:xfrm>
                <a:off x="2374900" y="4443413"/>
                <a:ext cx="39688" cy="44450"/>
              </a:xfrm>
              <a:custGeom>
                <a:avLst/>
                <a:gdLst/>
                <a:ahLst/>
                <a:cxnLst>
                  <a:cxn ang="0">
                    <a:pos x="22" y="6"/>
                  </a:cxn>
                  <a:cxn ang="0">
                    <a:pos x="0" y="0"/>
                  </a:cxn>
                  <a:cxn ang="0">
                    <a:pos x="3" y="22"/>
                  </a:cxn>
                  <a:cxn ang="0">
                    <a:pos x="12" y="25"/>
                  </a:cxn>
                  <a:cxn ang="0">
                    <a:pos x="12" y="25"/>
                  </a:cxn>
                  <a:cxn ang="0">
                    <a:pos x="25" y="28"/>
                  </a:cxn>
                  <a:cxn ang="0">
                    <a:pos x="22" y="6"/>
                  </a:cxn>
                </a:cxnLst>
                <a:rect l="0" t="0" r="r" b="b"/>
                <a:pathLst>
                  <a:path w="25" h="28">
                    <a:moveTo>
                      <a:pt x="22" y="6"/>
                    </a:moveTo>
                    <a:lnTo>
                      <a:pt x="0" y="0"/>
                    </a:lnTo>
                    <a:lnTo>
                      <a:pt x="3" y="22"/>
                    </a:lnTo>
                    <a:lnTo>
                      <a:pt x="12" y="25"/>
                    </a:lnTo>
                    <a:lnTo>
                      <a:pt x="12" y="25"/>
                    </a:lnTo>
                    <a:lnTo>
                      <a:pt x="25" y="28"/>
                    </a:lnTo>
                    <a:lnTo>
                      <a:pt x="22" y="6"/>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437"/>
              <p:cNvSpPr>
                <a:spLocks/>
              </p:cNvSpPr>
              <p:nvPr/>
            </p:nvSpPr>
            <p:spPr bwMode="auto">
              <a:xfrm>
                <a:off x="2338388" y="4438651"/>
                <a:ext cx="41275" cy="39688"/>
              </a:xfrm>
              <a:custGeom>
                <a:avLst/>
                <a:gdLst/>
                <a:ahLst/>
                <a:cxnLst>
                  <a:cxn ang="0">
                    <a:pos x="23" y="3"/>
                  </a:cxn>
                  <a:cxn ang="0">
                    <a:pos x="23" y="3"/>
                  </a:cxn>
                  <a:cxn ang="0">
                    <a:pos x="23" y="3"/>
                  </a:cxn>
                  <a:cxn ang="0">
                    <a:pos x="4" y="0"/>
                  </a:cxn>
                  <a:cxn ang="0">
                    <a:pos x="0" y="0"/>
                  </a:cxn>
                  <a:cxn ang="0">
                    <a:pos x="4" y="19"/>
                  </a:cxn>
                  <a:cxn ang="0">
                    <a:pos x="26" y="25"/>
                  </a:cxn>
                  <a:cxn ang="0">
                    <a:pos x="23" y="3"/>
                  </a:cxn>
                </a:cxnLst>
                <a:rect l="0" t="0" r="r" b="b"/>
                <a:pathLst>
                  <a:path w="26" h="25">
                    <a:moveTo>
                      <a:pt x="23" y="3"/>
                    </a:moveTo>
                    <a:lnTo>
                      <a:pt x="23" y="3"/>
                    </a:lnTo>
                    <a:lnTo>
                      <a:pt x="23" y="3"/>
                    </a:lnTo>
                    <a:lnTo>
                      <a:pt x="4" y="0"/>
                    </a:lnTo>
                    <a:lnTo>
                      <a:pt x="0" y="0"/>
                    </a:lnTo>
                    <a:lnTo>
                      <a:pt x="4" y="19"/>
                    </a:lnTo>
                    <a:lnTo>
                      <a:pt x="26" y="25"/>
                    </a:lnTo>
                    <a:lnTo>
                      <a:pt x="23" y="3"/>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438"/>
              <p:cNvSpPr>
                <a:spLocks/>
              </p:cNvSpPr>
              <p:nvPr/>
            </p:nvSpPr>
            <p:spPr bwMode="auto">
              <a:xfrm>
                <a:off x="2303463" y="4438651"/>
                <a:ext cx="41275" cy="30163"/>
              </a:xfrm>
              <a:custGeom>
                <a:avLst/>
                <a:gdLst/>
                <a:ahLst/>
                <a:cxnLst>
                  <a:cxn ang="0">
                    <a:pos x="22" y="0"/>
                  </a:cxn>
                  <a:cxn ang="0">
                    <a:pos x="0" y="6"/>
                  </a:cxn>
                  <a:cxn ang="0">
                    <a:pos x="0" y="9"/>
                  </a:cxn>
                  <a:cxn ang="0">
                    <a:pos x="0" y="9"/>
                  </a:cxn>
                  <a:cxn ang="0">
                    <a:pos x="3" y="12"/>
                  </a:cxn>
                  <a:cxn ang="0">
                    <a:pos x="26" y="19"/>
                  </a:cxn>
                  <a:cxn ang="0">
                    <a:pos x="22" y="0"/>
                  </a:cxn>
                </a:cxnLst>
                <a:rect l="0" t="0" r="r" b="b"/>
                <a:pathLst>
                  <a:path w="26" h="19">
                    <a:moveTo>
                      <a:pt x="22" y="0"/>
                    </a:moveTo>
                    <a:lnTo>
                      <a:pt x="0" y="6"/>
                    </a:lnTo>
                    <a:lnTo>
                      <a:pt x="0" y="9"/>
                    </a:lnTo>
                    <a:lnTo>
                      <a:pt x="0" y="9"/>
                    </a:lnTo>
                    <a:lnTo>
                      <a:pt x="3" y="12"/>
                    </a:lnTo>
                    <a:lnTo>
                      <a:pt x="26" y="19"/>
                    </a:lnTo>
                    <a:lnTo>
                      <a:pt x="22" y="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 name="Freeform 439"/>
              <p:cNvSpPr>
                <a:spLocks/>
              </p:cNvSpPr>
              <p:nvPr/>
            </p:nvSpPr>
            <p:spPr bwMode="auto">
              <a:xfrm>
                <a:off x="2298700" y="4448176"/>
                <a:ext cx="4763" cy="4763"/>
              </a:xfrm>
              <a:custGeom>
                <a:avLst/>
                <a:gdLst/>
                <a:ahLst/>
                <a:cxnLst>
                  <a:cxn ang="0">
                    <a:pos x="3" y="0"/>
                  </a:cxn>
                  <a:cxn ang="0">
                    <a:pos x="0" y="0"/>
                  </a:cxn>
                  <a:cxn ang="0">
                    <a:pos x="0" y="0"/>
                  </a:cxn>
                  <a:cxn ang="0">
                    <a:pos x="0" y="0"/>
                  </a:cxn>
                  <a:cxn ang="0">
                    <a:pos x="3" y="3"/>
                  </a:cxn>
                  <a:cxn ang="0">
                    <a:pos x="3" y="0"/>
                  </a:cxn>
                </a:cxnLst>
                <a:rect l="0" t="0" r="r" b="b"/>
                <a:pathLst>
                  <a:path w="3" h="3">
                    <a:moveTo>
                      <a:pt x="3" y="0"/>
                    </a:moveTo>
                    <a:lnTo>
                      <a:pt x="0" y="0"/>
                    </a:lnTo>
                    <a:lnTo>
                      <a:pt x="0" y="0"/>
                    </a:lnTo>
                    <a:lnTo>
                      <a:pt x="0" y="0"/>
                    </a:lnTo>
                    <a:lnTo>
                      <a:pt x="3" y="3"/>
                    </a:lnTo>
                    <a:lnTo>
                      <a:pt x="3" y="0"/>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 name="Freeform 440"/>
              <p:cNvSpPr>
                <a:spLocks/>
              </p:cNvSpPr>
              <p:nvPr/>
            </p:nvSpPr>
            <p:spPr bwMode="auto">
              <a:xfrm>
                <a:off x="1816100" y="4603751"/>
                <a:ext cx="25400" cy="15875"/>
              </a:xfrm>
              <a:custGeom>
                <a:avLst/>
                <a:gdLst/>
                <a:ahLst/>
                <a:cxnLst>
                  <a:cxn ang="0">
                    <a:pos x="0" y="0"/>
                  </a:cxn>
                  <a:cxn ang="0">
                    <a:pos x="4" y="10"/>
                  </a:cxn>
                  <a:cxn ang="0">
                    <a:pos x="13" y="10"/>
                  </a:cxn>
                  <a:cxn ang="0">
                    <a:pos x="13" y="10"/>
                  </a:cxn>
                  <a:cxn ang="0">
                    <a:pos x="16" y="6"/>
                  </a:cxn>
                  <a:cxn ang="0">
                    <a:pos x="13" y="6"/>
                  </a:cxn>
                  <a:cxn ang="0">
                    <a:pos x="7" y="3"/>
                  </a:cxn>
                  <a:cxn ang="0">
                    <a:pos x="0" y="0"/>
                  </a:cxn>
                </a:cxnLst>
                <a:rect l="0" t="0" r="r" b="b"/>
                <a:pathLst>
                  <a:path w="16" h="10">
                    <a:moveTo>
                      <a:pt x="0" y="0"/>
                    </a:moveTo>
                    <a:lnTo>
                      <a:pt x="4" y="10"/>
                    </a:lnTo>
                    <a:lnTo>
                      <a:pt x="13" y="10"/>
                    </a:lnTo>
                    <a:lnTo>
                      <a:pt x="13" y="10"/>
                    </a:lnTo>
                    <a:lnTo>
                      <a:pt x="16" y="6"/>
                    </a:lnTo>
                    <a:lnTo>
                      <a:pt x="13" y="6"/>
                    </a:lnTo>
                    <a:lnTo>
                      <a:pt x="7" y="3"/>
                    </a:lnTo>
                    <a:lnTo>
                      <a:pt x="0" y="0"/>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 name="Freeform 441"/>
              <p:cNvSpPr>
                <a:spLocks/>
              </p:cNvSpPr>
              <p:nvPr/>
            </p:nvSpPr>
            <p:spPr bwMode="auto">
              <a:xfrm>
                <a:off x="1781175" y="4594226"/>
                <a:ext cx="41275" cy="34925"/>
              </a:xfrm>
              <a:custGeom>
                <a:avLst/>
                <a:gdLst/>
                <a:ahLst/>
                <a:cxnLst>
                  <a:cxn ang="0">
                    <a:pos x="22" y="6"/>
                  </a:cxn>
                  <a:cxn ang="0">
                    <a:pos x="0" y="0"/>
                  </a:cxn>
                  <a:cxn ang="0">
                    <a:pos x="3" y="22"/>
                  </a:cxn>
                  <a:cxn ang="0">
                    <a:pos x="26" y="16"/>
                  </a:cxn>
                  <a:cxn ang="0">
                    <a:pos x="22" y="6"/>
                  </a:cxn>
                </a:cxnLst>
                <a:rect l="0" t="0" r="r" b="b"/>
                <a:pathLst>
                  <a:path w="26" h="22">
                    <a:moveTo>
                      <a:pt x="22" y="6"/>
                    </a:moveTo>
                    <a:lnTo>
                      <a:pt x="0" y="0"/>
                    </a:lnTo>
                    <a:lnTo>
                      <a:pt x="3" y="22"/>
                    </a:lnTo>
                    <a:lnTo>
                      <a:pt x="26" y="16"/>
                    </a:lnTo>
                    <a:lnTo>
                      <a:pt x="22" y="6"/>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442"/>
              <p:cNvSpPr>
                <a:spLocks/>
              </p:cNvSpPr>
              <p:nvPr/>
            </p:nvSpPr>
            <p:spPr bwMode="auto">
              <a:xfrm>
                <a:off x="1746250" y="4578351"/>
                <a:ext cx="39688" cy="50800"/>
              </a:xfrm>
              <a:custGeom>
                <a:avLst/>
                <a:gdLst/>
                <a:ahLst/>
                <a:cxnLst>
                  <a:cxn ang="0">
                    <a:pos x="22" y="10"/>
                  </a:cxn>
                  <a:cxn ang="0">
                    <a:pos x="0" y="0"/>
                  </a:cxn>
                  <a:cxn ang="0">
                    <a:pos x="3" y="32"/>
                  </a:cxn>
                  <a:cxn ang="0">
                    <a:pos x="3" y="32"/>
                  </a:cxn>
                  <a:cxn ang="0">
                    <a:pos x="19" y="32"/>
                  </a:cxn>
                  <a:cxn ang="0">
                    <a:pos x="25" y="32"/>
                  </a:cxn>
                  <a:cxn ang="0">
                    <a:pos x="22" y="10"/>
                  </a:cxn>
                </a:cxnLst>
                <a:rect l="0" t="0" r="r" b="b"/>
                <a:pathLst>
                  <a:path w="25" h="32">
                    <a:moveTo>
                      <a:pt x="22" y="10"/>
                    </a:moveTo>
                    <a:lnTo>
                      <a:pt x="0" y="0"/>
                    </a:lnTo>
                    <a:lnTo>
                      <a:pt x="3" y="32"/>
                    </a:lnTo>
                    <a:lnTo>
                      <a:pt x="3" y="32"/>
                    </a:lnTo>
                    <a:lnTo>
                      <a:pt x="19" y="32"/>
                    </a:lnTo>
                    <a:lnTo>
                      <a:pt x="25" y="32"/>
                    </a:lnTo>
                    <a:lnTo>
                      <a:pt x="22" y="1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443"/>
              <p:cNvSpPr>
                <a:spLocks/>
              </p:cNvSpPr>
              <p:nvPr/>
            </p:nvSpPr>
            <p:spPr bwMode="auto">
              <a:xfrm>
                <a:off x="1660525" y="4573588"/>
                <a:ext cx="90488" cy="55563"/>
              </a:xfrm>
              <a:custGeom>
                <a:avLst/>
                <a:gdLst/>
                <a:ahLst/>
                <a:cxnLst>
                  <a:cxn ang="0">
                    <a:pos x="54" y="3"/>
                  </a:cxn>
                  <a:cxn ang="0">
                    <a:pos x="48" y="0"/>
                  </a:cxn>
                  <a:cxn ang="0">
                    <a:pos x="48" y="0"/>
                  </a:cxn>
                  <a:cxn ang="0">
                    <a:pos x="35" y="0"/>
                  </a:cxn>
                  <a:cxn ang="0">
                    <a:pos x="26" y="0"/>
                  </a:cxn>
                  <a:cxn ang="0">
                    <a:pos x="0" y="3"/>
                  </a:cxn>
                  <a:cxn ang="0">
                    <a:pos x="0" y="16"/>
                  </a:cxn>
                  <a:cxn ang="0">
                    <a:pos x="51" y="32"/>
                  </a:cxn>
                  <a:cxn ang="0">
                    <a:pos x="51" y="32"/>
                  </a:cxn>
                  <a:cxn ang="0">
                    <a:pos x="57" y="35"/>
                  </a:cxn>
                  <a:cxn ang="0">
                    <a:pos x="54" y="3"/>
                  </a:cxn>
                </a:cxnLst>
                <a:rect l="0" t="0" r="r" b="b"/>
                <a:pathLst>
                  <a:path w="57" h="35">
                    <a:moveTo>
                      <a:pt x="54" y="3"/>
                    </a:moveTo>
                    <a:lnTo>
                      <a:pt x="48" y="0"/>
                    </a:lnTo>
                    <a:lnTo>
                      <a:pt x="48" y="0"/>
                    </a:lnTo>
                    <a:lnTo>
                      <a:pt x="35" y="0"/>
                    </a:lnTo>
                    <a:lnTo>
                      <a:pt x="26" y="0"/>
                    </a:lnTo>
                    <a:lnTo>
                      <a:pt x="0" y="3"/>
                    </a:lnTo>
                    <a:lnTo>
                      <a:pt x="0" y="16"/>
                    </a:lnTo>
                    <a:lnTo>
                      <a:pt x="51" y="32"/>
                    </a:lnTo>
                    <a:lnTo>
                      <a:pt x="51" y="32"/>
                    </a:lnTo>
                    <a:lnTo>
                      <a:pt x="57" y="35"/>
                    </a:lnTo>
                    <a:lnTo>
                      <a:pt x="54" y="3"/>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444"/>
              <p:cNvSpPr>
                <a:spLocks/>
              </p:cNvSpPr>
              <p:nvPr/>
            </p:nvSpPr>
            <p:spPr bwMode="auto">
              <a:xfrm>
                <a:off x="1641475" y="4578351"/>
                <a:ext cx="19050" cy="20638"/>
              </a:xfrm>
              <a:custGeom>
                <a:avLst/>
                <a:gdLst/>
                <a:ahLst/>
                <a:cxnLst>
                  <a:cxn ang="0">
                    <a:pos x="12" y="0"/>
                  </a:cxn>
                  <a:cxn ang="0">
                    <a:pos x="0" y="3"/>
                  </a:cxn>
                  <a:cxn ang="0">
                    <a:pos x="0" y="3"/>
                  </a:cxn>
                  <a:cxn ang="0">
                    <a:pos x="0" y="3"/>
                  </a:cxn>
                  <a:cxn ang="0">
                    <a:pos x="0" y="7"/>
                  </a:cxn>
                  <a:cxn ang="0">
                    <a:pos x="6" y="10"/>
                  </a:cxn>
                  <a:cxn ang="0">
                    <a:pos x="12" y="13"/>
                  </a:cxn>
                  <a:cxn ang="0">
                    <a:pos x="12" y="0"/>
                  </a:cxn>
                </a:cxnLst>
                <a:rect l="0" t="0" r="r" b="b"/>
                <a:pathLst>
                  <a:path w="12" h="13">
                    <a:moveTo>
                      <a:pt x="12" y="0"/>
                    </a:moveTo>
                    <a:lnTo>
                      <a:pt x="0" y="3"/>
                    </a:lnTo>
                    <a:lnTo>
                      <a:pt x="0" y="3"/>
                    </a:lnTo>
                    <a:lnTo>
                      <a:pt x="0" y="3"/>
                    </a:lnTo>
                    <a:lnTo>
                      <a:pt x="0" y="7"/>
                    </a:lnTo>
                    <a:lnTo>
                      <a:pt x="6" y="10"/>
                    </a:lnTo>
                    <a:lnTo>
                      <a:pt x="12" y="13"/>
                    </a:lnTo>
                    <a:lnTo>
                      <a:pt x="12"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445"/>
              <p:cNvSpPr>
                <a:spLocks/>
              </p:cNvSpPr>
              <p:nvPr/>
            </p:nvSpPr>
            <p:spPr bwMode="auto">
              <a:xfrm>
                <a:off x="1660525" y="4608513"/>
                <a:ext cx="71438" cy="46038"/>
              </a:xfrm>
              <a:custGeom>
                <a:avLst/>
                <a:gdLst/>
                <a:ahLst/>
                <a:cxnLst>
                  <a:cxn ang="0">
                    <a:pos x="0" y="0"/>
                  </a:cxn>
                  <a:cxn ang="0">
                    <a:pos x="0" y="29"/>
                  </a:cxn>
                  <a:cxn ang="0">
                    <a:pos x="0" y="29"/>
                  </a:cxn>
                  <a:cxn ang="0">
                    <a:pos x="7" y="29"/>
                  </a:cxn>
                  <a:cxn ang="0">
                    <a:pos x="45" y="19"/>
                  </a:cxn>
                  <a:cxn ang="0">
                    <a:pos x="45" y="19"/>
                  </a:cxn>
                  <a:cxn ang="0">
                    <a:pos x="45" y="19"/>
                  </a:cxn>
                  <a:cxn ang="0">
                    <a:pos x="45" y="19"/>
                  </a:cxn>
                  <a:cxn ang="0">
                    <a:pos x="38" y="13"/>
                  </a:cxn>
                  <a:cxn ang="0">
                    <a:pos x="0" y="0"/>
                  </a:cxn>
                </a:cxnLst>
                <a:rect l="0" t="0" r="r" b="b"/>
                <a:pathLst>
                  <a:path w="45" h="29">
                    <a:moveTo>
                      <a:pt x="0" y="0"/>
                    </a:moveTo>
                    <a:lnTo>
                      <a:pt x="0" y="29"/>
                    </a:lnTo>
                    <a:lnTo>
                      <a:pt x="0" y="29"/>
                    </a:lnTo>
                    <a:lnTo>
                      <a:pt x="7" y="29"/>
                    </a:lnTo>
                    <a:lnTo>
                      <a:pt x="45" y="19"/>
                    </a:lnTo>
                    <a:lnTo>
                      <a:pt x="45" y="19"/>
                    </a:lnTo>
                    <a:lnTo>
                      <a:pt x="45" y="19"/>
                    </a:lnTo>
                    <a:lnTo>
                      <a:pt x="45" y="19"/>
                    </a:lnTo>
                    <a:lnTo>
                      <a:pt x="38" y="13"/>
                    </a:lnTo>
                    <a:lnTo>
                      <a:pt x="0"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446"/>
              <p:cNvSpPr>
                <a:spLocks/>
              </p:cNvSpPr>
              <p:nvPr/>
            </p:nvSpPr>
            <p:spPr bwMode="auto">
              <a:xfrm>
                <a:off x="1570038" y="4594226"/>
                <a:ext cx="90488" cy="60325"/>
              </a:xfrm>
              <a:custGeom>
                <a:avLst/>
                <a:gdLst/>
                <a:ahLst/>
                <a:cxnLst>
                  <a:cxn ang="0">
                    <a:pos x="57" y="9"/>
                  </a:cxn>
                  <a:cxn ang="0">
                    <a:pos x="38" y="3"/>
                  </a:cxn>
                  <a:cxn ang="0">
                    <a:pos x="38" y="3"/>
                  </a:cxn>
                  <a:cxn ang="0">
                    <a:pos x="26" y="0"/>
                  </a:cxn>
                  <a:cxn ang="0">
                    <a:pos x="16" y="0"/>
                  </a:cxn>
                  <a:cxn ang="0">
                    <a:pos x="0" y="3"/>
                  </a:cxn>
                  <a:cxn ang="0">
                    <a:pos x="3" y="22"/>
                  </a:cxn>
                  <a:cxn ang="0">
                    <a:pos x="38" y="35"/>
                  </a:cxn>
                  <a:cxn ang="0">
                    <a:pos x="38" y="35"/>
                  </a:cxn>
                  <a:cxn ang="0">
                    <a:pos x="57" y="38"/>
                  </a:cxn>
                  <a:cxn ang="0">
                    <a:pos x="57" y="9"/>
                  </a:cxn>
                </a:cxnLst>
                <a:rect l="0" t="0" r="r" b="b"/>
                <a:pathLst>
                  <a:path w="57" h="38">
                    <a:moveTo>
                      <a:pt x="57" y="9"/>
                    </a:moveTo>
                    <a:lnTo>
                      <a:pt x="38" y="3"/>
                    </a:lnTo>
                    <a:lnTo>
                      <a:pt x="38" y="3"/>
                    </a:lnTo>
                    <a:lnTo>
                      <a:pt x="26" y="0"/>
                    </a:lnTo>
                    <a:lnTo>
                      <a:pt x="16" y="0"/>
                    </a:lnTo>
                    <a:lnTo>
                      <a:pt x="0" y="3"/>
                    </a:lnTo>
                    <a:lnTo>
                      <a:pt x="3" y="22"/>
                    </a:lnTo>
                    <a:lnTo>
                      <a:pt x="38" y="35"/>
                    </a:lnTo>
                    <a:lnTo>
                      <a:pt x="38" y="35"/>
                    </a:lnTo>
                    <a:lnTo>
                      <a:pt x="57" y="38"/>
                    </a:lnTo>
                    <a:lnTo>
                      <a:pt x="57" y="9"/>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447"/>
              <p:cNvSpPr>
                <a:spLocks/>
              </p:cNvSpPr>
              <p:nvPr/>
            </p:nvSpPr>
            <p:spPr bwMode="auto">
              <a:xfrm>
                <a:off x="1530350" y="4598988"/>
                <a:ext cx="44450" cy="30163"/>
              </a:xfrm>
              <a:custGeom>
                <a:avLst/>
                <a:gdLst/>
                <a:ahLst/>
                <a:cxnLst>
                  <a:cxn ang="0">
                    <a:pos x="25" y="0"/>
                  </a:cxn>
                  <a:cxn ang="0">
                    <a:pos x="0" y="6"/>
                  </a:cxn>
                  <a:cxn ang="0">
                    <a:pos x="0" y="6"/>
                  </a:cxn>
                  <a:cxn ang="0">
                    <a:pos x="0" y="6"/>
                  </a:cxn>
                  <a:cxn ang="0">
                    <a:pos x="0" y="6"/>
                  </a:cxn>
                  <a:cxn ang="0">
                    <a:pos x="6" y="13"/>
                  </a:cxn>
                  <a:cxn ang="0">
                    <a:pos x="28" y="19"/>
                  </a:cxn>
                  <a:cxn ang="0">
                    <a:pos x="25" y="0"/>
                  </a:cxn>
                </a:cxnLst>
                <a:rect l="0" t="0" r="r" b="b"/>
                <a:pathLst>
                  <a:path w="28" h="19">
                    <a:moveTo>
                      <a:pt x="25" y="0"/>
                    </a:moveTo>
                    <a:lnTo>
                      <a:pt x="0" y="6"/>
                    </a:lnTo>
                    <a:lnTo>
                      <a:pt x="0" y="6"/>
                    </a:lnTo>
                    <a:lnTo>
                      <a:pt x="0" y="6"/>
                    </a:lnTo>
                    <a:lnTo>
                      <a:pt x="0" y="6"/>
                    </a:lnTo>
                    <a:lnTo>
                      <a:pt x="6" y="13"/>
                    </a:lnTo>
                    <a:lnTo>
                      <a:pt x="28" y="19"/>
                    </a:lnTo>
                    <a:lnTo>
                      <a:pt x="25" y="0"/>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448"/>
              <p:cNvSpPr>
                <a:spLocks/>
              </p:cNvSpPr>
              <p:nvPr/>
            </p:nvSpPr>
            <p:spPr bwMode="auto">
              <a:xfrm>
                <a:off x="1574800" y="4638676"/>
                <a:ext cx="50800" cy="34925"/>
              </a:xfrm>
              <a:custGeom>
                <a:avLst/>
                <a:gdLst/>
                <a:ahLst/>
                <a:cxnLst>
                  <a:cxn ang="0">
                    <a:pos x="0" y="0"/>
                  </a:cxn>
                  <a:cxn ang="0">
                    <a:pos x="0" y="22"/>
                  </a:cxn>
                  <a:cxn ang="0">
                    <a:pos x="29" y="16"/>
                  </a:cxn>
                  <a:cxn ang="0">
                    <a:pos x="29" y="16"/>
                  </a:cxn>
                  <a:cxn ang="0">
                    <a:pos x="32" y="16"/>
                  </a:cxn>
                  <a:cxn ang="0">
                    <a:pos x="32" y="13"/>
                  </a:cxn>
                  <a:cxn ang="0">
                    <a:pos x="23" y="10"/>
                  </a:cxn>
                  <a:cxn ang="0">
                    <a:pos x="0" y="0"/>
                  </a:cxn>
                </a:cxnLst>
                <a:rect l="0" t="0" r="r" b="b"/>
                <a:pathLst>
                  <a:path w="32" h="22">
                    <a:moveTo>
                      <a:pt x="0" y="0"/>
                    </a:moveTo>
                    <a:lnTo>
                      <a:pt x="0" y="22"/>
                    </a:lnTo>
                    <a:lnTo>
                      <a:pt x="29" y="16"/>
                    </a:lnTo>
                    <a:lnTo>
                      <a:pt x="29" y="16"/>
                    </a:lnTo>
                    <a:lnTo>
                      <a:pt x="32" y="16"/>
                    </a:lnTo>
                    <a:lnTo>
                      <a:pt x="32" y="13"/>
                    </a:lnTo>
                    <a:lnTo>
                      <a:pt x="23" y="10"/>
                    </a:lnTo>
                    <a:lnTo>
                      <a:pt x="0" y="0"/>
                    </a:lnTo>
                    <a:close/>
                  </a:path>
                </a:pathLst>
              </a:custGeom>
              <a:solidFill>
                <a:srgbClr val="85858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449"/>
              <p:cNvSpPr>
                <a:spLocks/>
              </p:cNvSpPr>
              <p:nvPr/>
            </p:nvSpPr>
            <p:spPr bwMode="auto">
              <a:xfrm>
                <a:off x="1485900" y="4619626"/>
                <a:ext cx="88900" cy="60325"/>
              </a:xfrm>
              <a:custGeom>
                <a:avLst/>
                <a:gdLst/>
                <a:ahLst/>
                <a:cxnLst>
                  <a:cxn ang="0">
                    <a:pos x="56" y="12"/>
                  </a:cxn>
                  <a:cxn ang="0">
                    <a:pos x="22" y="3"/>
                  </a:cxn>
                  <a:cxn ang="0">
                    <a:pos x="22" y="3"/>
                  </a:cxn>
                  <a:cxn ang="0">
                    <a:pos x="9" y="0"/>
                  </a:cxn>
                  <a:cxn ang="0">
                    <a:pos x="0" y="0"/>
                  </a:cxn>
                  <a:cxn ang="0">
                    <a:pos x="0" y="28"/>
                  </a:cxn>
                  <a:cxn ang="0">
                    <a:pos x="19" y="34"/>
                  </a:cxn>
                  <a:cxn ang="0">
                    <a:pos x="19" y="34"/>
                  </a:cxn>
                  <a:cxn ang="0">
                    <a:pos x="34" y="38"/>
                  </a:cxn>
                  <a:cxn ang="0">
                    <a:pos x="44" y="38"/>
                  </a:cxn>
                  <a:cxn ang="0">
                    <a:pos x="56" y="34"/>
                  </a:cxn>
                  <a:cxn ang="0">
                    <a:pos x="56" y="12"/>
                  </a:cxn>
                </a:cxnLst>
                <a:rect l="0" t="0" r="r" b="b"/>
                <a:pathLst>
                  <a:path w="56" h="38">
                    <a:moveTo>
                      <a:pt x="56" y="12"/>
                    </a:moveTo>
                    <a:lnTo>
                      <a:pt x="22" y="3"/>
                    </a:lnTo>
                    <a:lnTo>
                      <a:pt x="22" y="3"/>
                    </a:lnTo>
                    <a:lnTo>
                      <a:pt x="9" y="0"/>
                    </a:lnTo>
                    <a:lnTo>
                      <a:pt x="0" y="0"/>
                    </a:lnTo>
                    <a:lnTo>
                      <a:pt x="0" y="28"/>
                    </a:lnTo>
                    <a:lnTo>
                      <a:pt x="19" y="34"/>
                    </a:lnTo>
                    <a:lnTo>
                      <a:pt x="19" y="34"/>
                    </a:lnTo>
                    <a:lnTo>
                      <a:pt x="34" y="38"/>
                    </a:lnTo>
                    <a:lnTo>
                      <a:pt x="44" y="38"/>
                    </a:lnTo>
                    <a:lnTo>
                      <a:pt x="56" y="34"/>
                    </a:lnTo>
                    <a:lnTo>
                      <a:pt x="56" y="12"/>
                    </a:lnTo>
                    <a:close/>
                  </a:path>
                </a:pathLst>
              </a:custGeom>
              <a:solidFill>
                <a:srgbClr val="8B8B8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450"/>
              <p:cNvSpPr>
                <a:spLocks/>
              </p:cNvSpPr>
              <p:nvPr/>
            </p:nvSpPr>
            <p:spPr bwMode="auto">
              <a:xfrm>
                <a:off x="1414463" y="4619626"/>
                <a:ext cx="71438" cy="44450"/>
              </a:xfrm>
              <a:custGeom>
                <a:avLst/>
                <a:gdLst/>
                <a:ahLst/>
                <a:cxnLst>
                  <a:cxn ang="0">
                    <a:pos x="45" y="0"/>
                  </a:cxn>
                  <a:cxn ang="0">
                    <a:pos x="3" y="6"/>
                  </a:cxn>
                  <a:cxn ang="0">
                    <a:pos x="3" y="6"/>
                  </a:cxn>
                  <a:cxn ang="0">
                    <a:pos x="0" y="9"/>
                  </a:cxn>
                  <a:cxn ang="0">
                    <a:pos x="0" y="9"/>
                  </a:cxn>
                  <a:cxn ang="0">
                    <a:pos x="7" y="15"/>
                  </a:cxn>
                  <a:cxn ang="0">
                    <a:pos x="45" y="28"/>
                  </a:cxn>
                  <a:cxn ang="0">
                    <a:pos x="45" y="0"/>
                  </a:cxn>
                  <a:cxn ang="0">
                    <a:pos x="45" y="0"/>
                  </a:cxn>
                  <a:cxn ang="0">
                    <a:pos x="45" y="0"/>
                  </a:cxn>
                  <a:cxn ang="0">
                    <a:pos x="45" y="0"/>
                  </a:cxn>
                </a:cxnLst>
                <a:rect l="0" t="0" r="r" b="b"/>
                <a:pathLst>
                  <a:path w="45" h="28">
                    <a:moveTo>
                      <a:pt x="45" y="0"/>
                    </a:moveTo>
                    <a:lnTo>
                      <a:pt x="3" y="6"/>
                    </a:lnTo>
                    <a:lnTo>
                      <a:pt x="3" y="6"/>
                    </a:lnTo>
                    <a:lnTo>
                      <a:pt x="0" y="9"/>
                    </a:lnTo>
                    <a:lnTo>
                      <a:pt x="0" y="9"/>
                    </a:lnTo>
                    <a:lnTo>
                      <a:pt x="7" y="15"/>
                    </a:lnTo>
                    <a:lnTo>
                      <a:pt x="45" y="28"/>
                    </a:lnTo>
                    <a:lnTo>
                      <a:pt x="45" y="0"/>
                    </a:lnTo>
                    <a:lnTo>
                      <a:pt x="45" y="0"/>
                    </a:lnTo>
                    <a:lnTo>
                      <a:pt x="45" y="0"/>
                    </a:lnTo>
                    <a:lnTo>
                      <a:pt x="45" y="0"/>
                    </a:lnTo>
                    <a:close/>
                  </a:path>
                </a:pathLst>
              </a:custGeom>
              <a:solidFill>
                <a:srgbClr val="91919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451"/>
              <p:cNvSpPr>
                <a:spLocks/>
              </p:cNvSpPr>
              <p:nvPr/>
            </p:nvSpPr>
            <p:spPr bwMode="auto">
              <a:xfrm>
                <a:off x="2379663" y="4483101"/>
                <a:ext cx="19050" cy="15875"/>
              </a:xfrm>
              <a:custGeom>
                <a:avLst/>
                <a:gdLst/>
                <a:ahLst/>
                <a:cxnLst>
                  <a:cxn ang="0">
                    <a:pos x="0" y="0"/>
                  </a:cxn>
                  <a:cxn ang="0">
                    <a:pos x="0" y="10"/>
                  </a:cxn>
                  <a:cxn ang="0">
                    <a:pos x="9" y="7"/>
                  </a:cxn>
                  <a:cxn ang="0">
                    <a:pos x="9" y="7"/>
                  </a:cxn>
                  <a:cxn ang="0">
                    <a:pos x="12" y="7"/>
                  </a:cxn>
                  <a:cxn ang="0">
                    <a:pos x="9" y="3"/>
                  </a:cxn>
                  <a:cxn ang="0">
                    <a:pos x="3" y="0"/>
                  </a:cxn>
                  <a:cxn ang="0">
                    <a:pos x="0" y="0"/>
                  </a:cxn>
                </a:cxnLst>
                <a:rect l="0" t="0" r="r" b="b"/>
                <a:pathLst>
                  <a:path w="12" h="10">
                    <a:moveTo>
                      <a:pt x="0" y="0"/>
                    </a:moveTo>
                    <a:lnTo>
                      <a:pt x="0" y="10"/>
                    </a:lnTo>
                    <a:lnTo>
                      <a:pt x="9" y="7"/>
                    </a:lnTo>
                    <a:lnTo>
                      <a:pt x="9" y="7"/>
                    </a:lnTo>
                    <a:lnTo>
                      <a:pt x="12" y="7"/>
                    </a:lnTo>
                    <a:lnTo>
                      <a:pt x="9" y="3"/>
                    </a:lnTo>
                    <a:lnTo>
                      <a:pt x="3" y="0"/>
                    </a:lnTo>
                    <a:lnTo>
                      <a:pt x="0" y="0"/>
                    </a:lnTo>
                    <a:close/>
                  </a:path>
                </a:pathLst>
              </a:custGeom>
              <a:solidFill>
                <a:srgbClr val="F7F7F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452"/>
              <p:cNvSpPr>
                <a:spLocks/>
              </p:cNvSpPr>
              <p:nvPr/>
            </p:nvSpPr>
            <p:spPr bwMode="auto">
              <a:xfrm>
                <a:off x="2344738" y="4473576"/>
                <a:ext cx="34925" cy="30163"/>
              </a:xfrm>
              <a:custGeom>
                <a:avLst/>
                <a:gdLst/>
                <a:ahLst/>
                <a:cxnLst>
                  <a:cxn ang="0">
                    <a:pos x="22" y="6"/>
                  </a:cxn>
                  <a:cxn ang="0">
                    <a:pos x="0" y="0"/>
                  </a:cxn>
                  <a:cxn ang="0">
                    <a:pos x="0" y="19"/>
                  </a:cxn>
                  <a:cxn ang="0">
                    <a:pos x="22" y="16"/>
                  </a:cxn>
                  <a:cxn ang="0">
                    <a:pos x="22" y="6"/>
                  </a:cxn>
                </a:cxnLst>
                <a:rect l="0" t="0" r="r" b="b"/>
                <a:pathLst>
                  <a:path w="22" h="19">
                    <a:moveTo>
                      <a:pt x="22" y="6"/>
                    </a:moveTo>
                    <a:lnTo>
                      <a:pt x="0" y="0"/>
                    </a:lnTo>
                    <a:lnTo>
                      <a:pt x="0" y="19"/>
                    </a:lnTo>
                    <a:lnTo>
                      <a:pt x="22" y="16"/>
                    </a:lnTo>
                    <a:lnTo>
                      <a:pt x="22" y="6"/>
                    </a:lnTo>
                    <a:close/>
                  </a:path>
                </a:pathLst>
              </a:custGeom>
              <a:solidFill>
                <a:srgbClr val="F4F4F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Freeform 453"/>
              <p:cNvSpPr>
                <a:spLocks/>
              </p:cNvSpPr>
              <p:nvPr/>
            </p:nvSpPr>
            <p:spPr bwMode="auto">
              <a:xfrm>
                <a:off x="2303463" y="4457701"/>
                <a:ext cx="41275" cy="55563"/>
              </a:xfrm>
              <a:custGeom>
                <a:avLst/>
                <a:gdLst/>
                <a:ahLst/>
                <a:cxnLst>
                  <a:cxn ang="0">
                    <a:pos x="26" y="10"/>
                  </a:cxn>
                  <a:cxn ang="0">
                    <a:pos x="0" y="0"/>
                  </a:cxn>
                  <a:cxn ang="0">
                    <a:pos x="3" y="35"/>
                  </a:cxn>
                  <a:cxn ang="0">
                    <a:pos x="26" y="29"/>
                  </a:cxn>
                  <a:cxn ang="0">
                    <a:pos x="26" y="10"/>
                  </a:cxn>
                </a:cxnLst>
                <a:rect l="0" t="0" r="r" b="b"/>
                <a:pathLst>
                  <a:path w="26" h="35">
                    <a:moveTo>
                      <a:pt x="26" y="10"/>
                    </a:moveTo>
                    <a:lnTo>
                      <a:pt x="0" y="0"/>
                    </a:lnTo>
                    <a:lnTo>
                      <a:pt x="3" y="35"/>
                    </a:lnTo>
                    <a:lnTo>
                      <a:pt x="26" y="29"/>
                    </a:lnTo>
                    <a:lnTo>
                      <a:pt x="26" y="10"/>
                    </a:lnTo>
                    <a:close/>
                  </a:path>
                </a:pathLst>
              </a:custGeom>
              <a:solidFill>
                <a:srgbClr val="F1F1F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Freeform 454"/>
              <p:cNvSpPr>
                <a:spLocks/>
              </p:cNvSpPr>
              <p:nvPr/>
            </p:nvSpPr>
            <p:spPr bwMode="auto">
              <a:xfrm>
                <a:off x="2268538" y="4452938"/>
                <a:ext cx="39688" cy="65088"/>
              </a:xfrm>
              <a:custGeom>
                <a:avLst/>
                <a:gdLst/>
                <a:ahLst/>
                <a:cxnLst>
                  <a:cxn ang="0">
                    <a:pos x="22" y="3"/>
                  </a:cxn>
                  <a:cxn ang="0">
                    <a:pos x="19" y="3"/>
                  </a:cxn>
                  <a:cxn ang="0">
                    <a:pos x="19" y="3"/>
                  </a:cxn>
                  <a:cxn ang="0">
                    <a:pos x="0" y="0"/>
                  </a:cxn>
                  <a:cxn ang="0">
                    <a:pos x="3" y="41"/>
                  </a:cxn>
                  <a:cxn ang="0">
                    <a:pos x="25" y="38"/>
                  </a:cxn>
                  <a:cxn ang="0">
                    <a:pos x="22" y="3"/>
                  </a:cxn>
                </a:cxnLst>
                <a:rect l="0" t="0" r="r" b="b"/>
                <a:pathLst>
                  <a:path w="25" h="41">
                    <a:moveTo>
                      <a:pt x="22" y="3"/>
                    </a:moveTo>
                    <a:lnTo>
                      <a:pt x="19" y="3"/>
                    </a:lnTo>
                    <a:lnTo>
                      <a:pt x="19" y="3"/>
                    </a:lnTo>
                    <a:lnTo>
                      <a:pt x="0" y="0"/>
                    </a:lnTo>
                    <a:lnTo>
                      <a:pt x="3" y="41"/>
                    </a:lnTo>
                    <a:lnTo>
                      <a:pt x="25" y="38"/>
                    </a:lnTo>
                    <a:lnTo>
                      <a:pt x="22" y="3"/>
                    </a:lnTo>
                    <a:close/>
                  </a:path>
                </a:pathLst>
              </a:custGeom>
              <a:solidFill>
                <a:srgbClr val="EDEDE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455"/>
              <p:cNvSpPr>
                <a:spLocks/>
              </p:cNvSpPr>
              <p:nvPr/>
            </p:nvSpPr>
            <p:spPr bwMode="auto">
              <a:xfrm>
                <a:off x="2233613" y="4452938"/>
                <a:ext cx="39688" cy="76200"/>
              </a:xfrm>
              <a:custGeom>
                <a:avLst/>
                <a:gdLst/>
                <a:ahLst/>
                <a:cxnLst>
                  <a:cxn ang="0">
                    <a:pos x="22" y="0"/>
                  </a:cxn>
                  <a:cxn ang="0">
                    <a:pos x="0" y="3"/>
                  </a:cxn>
                  <a:cxn ang="0">
                    <a:pos x="3" y="48"/>
                  </a:cxn>
                  <a:cxn ang="0">
                    <a:pos x="25" y="41"/>
                  </a:cxn>
                  <a:cxn ang="0">
                    <a:pos x="22" y="0"/>
                  </a:cxn>
                  <a:cxn ang="0">
                    <a:pos x="22" y="0"/>
                  </a:cxn>
                  <a:cxn ang="0">
                    <a:pos x="22" y="0"/>
                  </a:cxn>
                  <a:cxn ang="0">
                    <a:pos x="22" y="0"/>
                  </a:cxn>
                </a:cxnLst>
                <a:rect l="0" t="0" r="r" b="b"/>
                <a:pathLst>
                  <a:path w="25" h="48">
                    <a:moveTo>
                      <a:pt x="22" y="0"/>
                    </a:moveTo>
                    <a:lnTo>
                      <a:pt x="0" y="3"/>
                    </a:lnTo>
                    <a:lnTo>
                      <a:pt x="3" y="48"/>
                    </a:lnTo>
                    <a:lnTo>
                      <a:pt x="25" y="41"/>
                    </a:lnTo>
                    <a:lnTo>
                      <a:pt x="22" y="0"/>
                    </a:lnTo>
                    <a:lnTo>
                      <a:pt x="22" y="0"/>
                    </a:lnTo>
                    <a:lnTo>
                      <a:pt x="22" y="0"/>
                    </a:lnTo>
                    <a:lnTo>
                      <a:pt x="22" y="0"/>
                    </a:lnTo>
                    <a:close/>
                  </a:path>
                </a:pathLst>
              </a:custGeom>
              <a:solidFill>
                <a:srgbClr val="E9E9E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456"/>
              <p:cNvSpPr>
                <a:spLocks/>
              </p:cNvSpPr>
              <p:nvPr/>
            </p:nvSpPr>
            <p:spPr bwMode="auto">
              <a:xfrm>
                <a:off x="2203450" y="4457701"/>
                <a:ext cx="34925" cy="76200"/>
              </a:xfrm>
              <a:custGeom>
                <a:avLst/>
                <a:gdLst/>
                <a:ahLst/>
                <a:cxnLst>
                  <a:cxn ang="0">
                    <a:pos x="0" y="7"/>
                  </a:cxn>
                  <a:cxn ang="0">
                    <a:pos x="0" y="48"/>
                  </a:cxn>
                  <a:cxn ang="0">
                    <a:pos x="22" y="45"/>
                  </a:cxn>
                  <a:cxn ang="0">
                    <a:pos x="19" y="0"/>
                  </a:cxn>
                  <a:cxn ang="0">
                    <a:pos x="0" y="7"/>
                  </a:cxn>
                </a:cxnLst>
                <a:rect l="0" t="0" r="r" b="b"/>
                <a:pathLst>
                  <a:path w="22" h="48">
                    <a:moveTo>
                      <a:pt x="0" y="7"/>
                    </a:moveTo>
                    <a:lnTo>
                      <a:pt x="0" y="48"/>
                    </a:lnTo>
                    <a:lnTo>
                      <a:pt x="22" y="45"/>
                    </a:lnTo>
                    <a:lnTo>
                      <a:pt x="19" y="0"/>
                    </a:lnTo>
                    <a:lnTo>
                      <a:pt x="0" y="7"/>
                    </a:lnTo>
                    <a:close/>
                  </a:path>
                </a:pathLst>
              </a:custGeom>
              <a:solidFill>
                <a:srgbClr val="E4E4E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457"/>
              <p:cNvSpPr>
                <a:spLocks/>
              </p:cNvSpPr>
              <p:nvPr/>
            </p:nvSpPr>
            <p:spPr bwMode="auto">
              <a:xfrm>
                <a:off x="2168525" y="4468813"/>
                <a:ext cx="34925" cy="74613"/>
              </a:xfrm>
              <a:custGeom>
                <a:avLst/>
                <a:gdLst/>
                <a:ahLst/>
                <a:cxnLst>
                  <a:cxn ang="0">
                    <a:pos x="0" y="3"/>
                  </a:cxn>
                  <a:cxn ang="0">
                    <a:pos x="0" y="47"/>
                  </a:cxn>
                  <a:cxn ang="0">
                    <a:pos x="22" y="41"/>
                  </a:cxn>
                  <a:cxn ang="0">
                    <a:pos x="22" y="0"/>
                  </a:cxn>
                  <a:cxn ang="0">
                    <a:pos x="0" y="3"/>
                  </a:cxn>
                </a:cxnLst>
                <a:rect l="0" t="0" r="r" b="b"/>
                <a:pathLst>
                  <a:path w="22" h="47">
                    <a:moveTo>
                      <a:pt x="0" y="3"/>
                    </a:moveTo>
                    <a:lnTo>
                      <a:pt x="0" y="47"/>
                    </a:lnTo>
                    <a:lnTo>
                      <a:pt x="22" y="41"/>
                    </a:lnTo>
                    <a:lnTo>
                      <a:pt x="22" y="0"/>
                    </a:lnTo>
                    <a:lnTo>
                      <a:pt x="0" y="3"/>
                    </a:lnTo>
                    <a:close/>
                  </a:path>
                </a:pathLst>
              </a:custGeom>
              <a:solidFill>
                <a:srgbClr val="DFDFD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458"/>
              <p:cNvSpPr>
                <a:spLocks/>
              </p:cNvSpPr>
              <p:nvPr/>
            </p:nvSpPr>
            <p:spPr bwMode="auto">
              <a:xfrm>
                <a:off x="2133600" y="4473576"/>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DADAD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459"/>
              <p:cNvSpPr>
                <a:spLocks/>
              </p:cNvSpPr>
              <p:nvPr/>
            </p:nvSpPr>
            <p:spPr bwMode="auto">
              <a:xfrm>
                <a:off x="2098675" y="4483101"/>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D4D4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460"/>
              <p:cNvSpPr>
                <a:spLocks/>
              </p:cNvSpPr>
              <p:nvPr/>
            </p:nvSpPr>
            <p:spPr bwMode="auto">
              <a:xfrm>
                <a:off x="2062163" y="4487863"/>
                <a:ext cx="36513" cy="80963"/>
              </a:xfrm>
              <a:custGeom>
                <a:avLst/>
                <a:gdLst/>
                <a:ahLst/>
                <a:cxnLst>
                  <a:cxn ang="0">
                    <a:pos x="0" y="7"/>
                  </a:cxn>
                  <a:cxn ang="0">
                    <a:pos x="0" y="51"/>
                  </a:cxn>
                  <a:cxn ang="0">
                    <a:pos x="23" y="45"/>
                  </a:cxn>
                  <a:cxn ang="0">
                    <a:pos x="23" y="0"/>
                  </a:cxn>
                  <a:cxn ang="0">
                    <a:pos x="0" y="7"/>
                  </a:cxn>
                </a:cxnLst>
                <a:rect l="0" t="0" r="r" b="b"/>
                <a:pathLst>
                  <a:path w="23" h="51">
                    <a:moveTo>
                      <a:pt x="0" y="7"/>
                    </a:moveTo>
                    <a:lnTo>
                      <a:pt x="0" y="51"/>
                    </a:lnTo>
                    <a:lnTo>
                      <a:pt x="23" y="45"/>
                    </a:lnTo>
                    <a:lnTo>
                      <a:pt x="23" y="0"/>
                    </a:lnTo>
                    <a:lnTo>
                      <a:pt x="0" y="7"/>
                    </a:lnTo>
                    <a:close/>
                  </a:path>
                </a:pathLst>
              </a:custGeom>
              <a:solidFill>
                <a:srgbClr val="CDCDC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461"/>
              <p:cNvSpPr>
                <a:spLocks/>
              </p:cNvSpPr>
              <p:nvPr/>
            </p:nvSpPr>
            <p:spPr bwMode="auto">
              <a:xfrm>
                <a:off x="2027238" y="4498976"/>
                <a:ext cx="34925" cy="74613"/>
              </a:xfrm>
              <a:custGeom>
                <a:avLst/>
                <a:gdLst/>
                <a:ahLst/>
                <a:cxnLst>
                  <a:cxn ang="0">
                    <a:pos x="0" y="3"/>
                  </a:cxn>
                  <a:cxn ang="0">
                    <a:pos x="0" y="47"/>
                  </a:cxn>
                  <a:cxn ang="0">
                    <a:pos x="22" y="44"/>
                  </a:cxn>
                  <a:cxn ang="0">
                    <a:pos x="22" y="0"/>
                  </a:cxn>
                  <a:cxn ang="0">
                    <a:pos x="0" y="3"/>
                  </a:cxn>
                </a:cxnLst>
                <a:rect l="0" t="0" r="r" b="b"/>
                <a:pathLst>
                  <a:path w="22" h="47">
                    <a:moveTo>
                      <a:pt x="0" y="3"/>
                    </a:moveTo>
                    <a:lnTo>
                      <a:pt x="0" y="47"/>
                    </a:lnTo>
                    <a:lnTo>
                      <a:pt x="22" y="44"/>
                    </a:lnTo>
                    <a:lnTo>
                      <a:pt x="22" y="0"/>
                    </a:lnTo>
                    <a:lnTo>
                      <a:pt x="0" y="3"/>
                    </a:lnTo>
                    <a:close/>
                  </a:path>
                </a:pathLst>
              </a:custGeom>
              <a:solidFill>
                <a:srgbClr val="C6C6C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462"/>
              <p:cNvSpPr>
                <a:spLocks/>
              </p:cNvSpPr>
              <p:nvPr/>
            </p:nvSpPr>
            <p:spPr bwMode="auto">
              <a:xfrm>
                <a:off x="1992313" y="4503738"/>
                <a:ext cx="34925" cy="79375"/>
              </a:xfrm>
              <a:custGeom>
                <a:avLst/>
                <a:gdLst/>
                <a:ahLst/>
                <a:cxnLst>
                  <a:cxn ang="0">
                    <a:pos x="0" y="6"/>
                  </a:cxn>
                  <a:cxn ang="0">
                    <a:pos x="0" y="50"/>
                  </a:cxn>
                  <a:cxn ang="0">
                    <a:pos x="22" y="44"/>
                  </a:cxn>
                  <a:cxn ang="0">
                    <a:pos x="22" y="0"/>
                  </a:cxn>
                  <a:cxn ang="0">
                    <a:pos x="0" y="6"/>
                  </a:cxn>
                </a:cxnLst>
                <a:rect l="0" t="0" r="r" b="b"/>
                <a:pathLst>
                  <a:path w="22" h="50">
                    <a:moveTo>
                      <a:pt x="0" y="6"/>
                    </a:moveTo>
                    <a:lnTo>
                      <a:pt x="0" y="50"/>
                    </a:lnTo>
                    <a:lnTo>
                      <a:pt x="22" y="44"/>
                    </a:lnTo>
                    <a:lnTo>
                      <a:pt x="22" y="0"/>
                    </a:lnTo>
                    <a:lnTo>
                      <a:pt x="0" y="6"/>
                    </a:lnTo>
                    <a:close/>
                  </a:path>
                </a:pathLst>
              </a:custGeom>
              <a:solidFill>
                <a:srgbClr val="BFBFB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463"/>
              <p:cNvSpPr>
                <a:spLocks/>
              </p:cNvSpPr>
              <p:nvPr/>
            </p:nvSpPr>
            <p:spPr bwMode="auto">
              <a:xfrm>
                <a:off x="1957388" y="4513263"/>
                <a:ext cx="34925" cy="76200"/>
              </a:xfrm>
              <a:custGeom>
                <a:avLst/>
                <a:gdLst/>
                <a:ahLst/>
                <a:cxnLst>
                  <a:cxn ang="0">
                    <a:pos x="0" y="3"/>
                  </a:cxn>
                  <a:cxn ang="0">
                    <a:pos x="0" y="48"/>
                  </a:cxn>
                  <a:cxn ang="0">
                    <a:pos x="22" y="44"/>
                  </a:cxn>
                  <a:cxn ang="0">
                    <a:pos x="22" y="0"/>
                  </a:cxn>
                  <a:cxn ang="0">
                    <a:pos x="0" y="3"/>
                  </a:cxn>
                </a:cxnLst>
                <a:rect l="0" t="0" r="r" b="b"/>
                <a:pathLst>
                  <a:path w="22" h="48">
                    <a:moveTo>
                      <a:pt x="0" y="3"/>
                    </a:moveTo>
                    <a:lnTo>
                      <a:pt x="0" y="48"/>
                    </a:lnTo>
                    <a:lnTo>
                      <a:pt x="22" y="44"/>
                    </a:lnTo>
                    <a:lnTo>
                      <a:pt x="22" y="0"/>
                    </a:lnTo>
                    <a:lnTo>
                      <a:pt x="0" y="3"/>
                    </a:lnTo>
                    <a:close/>
                  </a:path>
                </a:pathLst>
              </a:custGeom>
              <a:solidFill>
                <a:srgbClr val="B7B7B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464"/>
              <p:cNvSpPr>
                <a:spLocks/>
              </p:cNvSpPr>
              <p:nvPr/>
            </p:nvSpPr>
            <p:spPr bwMode="auto">
              <a:xfrm>
                <a:off x="1922463" y="4518026"/>
                <a:ext cx="34925" cy="80963"/>
              </a:xfrm>
              <a:custGeom>
                <a:avLst/>
                <a:gdLst/>
                <a:ahLst/>
                <a:cxnLst>
                  <a:cxn ang="0">
                    <a:pos x="0" y="4"/>
                  </a:cxn>
                  <a:cxn ang="0">
                    <a:pos x="0" y="51"/>
                  </a:cxn>
                  <a:cxn ang="0">
                    <a:pos x="22" y="45"/>
                  </a:cxn>
                  <a:cxn ang="0">
                    <a:pos x="22" y="0"/>
                  </a:cxn>
                  <a:cxn ang="0">
                    <a:pos x="0" y="4"/>
                  </a:cxn>
                </a:cxnLst>
                <a:rect l="0" t="0" r="r" b="b"/>
                <a:pathLst>
                  <a:path w="22" h="51">
                    <a:moveTo>
                      <a:pt x="0" y="4"/>
                    </a:moveTo>
                    <a:lnTo>
                      <a:pt x="0" y="51"/>
                    </a:lnTo>
                    <a:lnTo>
                      <a:pt x="22" y="45"/>
                    </a:lnTo>
                    <a:lnTo>
                      <a:pt x="22" y="0"/>
                    </a:lnTo>
                    <a:lnTo>
                      <a:pt x="0" y="4"/>
                    </a:lnTo>
                    <a:close/>
                  </a:path>
                </a:pathLst>
              </a:custGeom>
              <a:solidFill>
                <a:srgbClr val="AFAFA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465"/>
              <p:cNvSpPr>
                <a:spLocks/>
              </p:cNvSpPr>
              <p:nvPr/>
            </p:nvSpPr>
            <p:spPr bwMode="auto">
              <a:xfrm>
                <a:off x="1887538" y="4524376"/>
                <a:ext cx="34925" cy="79375"/>
              </a:xfrm>
              <a:custGeom>
                <a:avLst/>
                <a:gdLst/>
                <a:ahLst/>
                <a:cxnLst>
                  <a:cxn ang="0">
                    <a:pos x="0" y="6"/>
                  </a:cxn>
                  <a:cxn ang="0">
                    <a:pos x="0" y="50"/>
                  </a:cxn>
                  <a:cxn ang="0">
                    <a:pos x="22" y="47"/>
                  </a:cxn>
                  <a:cxn ang="0">
                    <a:pos x="22" y="0"/>
                  </a:cxn>
                  <a:cxn ang="0">
                    <a:pos x="0" y="6"/>
                  </a:cxn>
                </a:cxnLst>
                <a:rect l="0" t="0" r="r" b="b"/>
                <a:pathLst>
                  <a:path w="22" h="50">
                    <a:moveTo>
                      <a:pt x="0" y="6"/>
                    </a:moveTo>
                    <a:lnTo>
                      <a:pt x="0" y="50"/>
                    </a:lnTo>
                    <a:lnTo>
                      <a:pt x="22" y="47"/>
                    </a:lnTo>
                    <a:lnTo>
                      <a:pt x="22" y="0"/>
                    </a:lnTo>
                    <a:lnTo>
                      <a:pt x="0" y="6"/>
                    </a:lnTo>
                    <a:close/>
                  </a:path>
                </a:pathLst>
              </a:custGeom>
              <a:solidFill>
                <a:srgbClr val="A7A7A7"/>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466"/>
              <p:cNvSpPr>
                <a:spLocks/>
              </p:cNvSpPr>
              <p:nvPr/>
            </p:nvSpPr>
            <p:spPr bwMode="auto">
              <a:xfrm>
                <a:off x="1852613" y="4533901"/>
                <a:ext cx="34925" cy="74613"/>
              </a:xfrm>
              <a:custGeom>
                <a:avLst/>
                <a:gdLst/>
                <a:ahLst/>
                <a:cxnLst>
                  <a:cxn ang="0">
                    <a:pos x="0" y="3"/>
                  </a:cxn>
                  <a:cxn ang="0">
                    <a:pos x="0" y="47"/>
                  </a:cxn>
                  <a:cxn ang="0">
                    <a:pos x="0" y="47"/>
                  </a:cxn>
                  <a:cxn ang="0">
                    <a:pos x="12" y="47"/>
                  </a:cxn>
                  <a:cxn ang="0">
                    <a:pos x="22" y="44"/>
                  </a:cxn>
                  <a:cxn ang="0">
                    <a:pos x="22" y="0"/>
                  </a:cxn>
                  <a:cxn ang="0">
                    <a:pos x="0" y="3"/>
                  </a:cxn>
                </a:cxnLst>
                <a:rect l="0" t="0" r="r" b="b"/>
                <a:pathLst>
                  <a:path w="22" h="47">
                    <a:moveTo>
                      <a:pt x="0" y="3"/>
                    </a:moveTo>
                    <a:lnTo>
                      <a:pt x="0" y="47"/>
                    </a:lnTo>
                    <a:lnTo>
                      <a:pt x="0" y="47"/>
                    </a:lnTo>
                    <a:lnTo>
                      <a:pt x="12" y="47"/>
                    </a:lnTo>
                    <a:lnTo>
                      <a:pt x="22" y="44"/>
                    </a:lnTo>
                    <a:lnTo>
                      <a:pt x="22" y="0"/>
                    </a:lnTo>
                    <a:lnTo>
                      <a:pt x="0" y="3"/>
                    </a:lnTo>
                    <a:close/>
                  </a:path>
                </a:pathLst>
              </a:custGeom>
              <a:solidFill>
                <a:srgbClr val="9D9D9D"/>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467"/>
              <p:cNvSpPr>
                <a:spLocks/>
              </p:cNvSpPr>
              <p:nvPr/>
            </p:nvSpPr>
            <p:spPr bwMode="auto">
              <a:xfrm>
                <a:off x="1816100" y="4538663"/>
                <a:ext cx="36513" cy="69850"/>
              </a:xfrm>
              <a:custGeom>
                <a:avLst/>
                <a:gdLst/>
                <a:ahLst/>
                <a:cxnLst>
                  <a:cxn ang="0">
                    <a:pos x="0" y="6"/>
                  </a:cxn>
                  <a:cxn ang="0">
                    <a:pos x="0" y="38"/>
                  </a:cxn>
                  <a:cxn ang="0">
                    <a:pos x="13" y="41"/>
                  </a:cxn>
                  <a:cxn ang="0">
                    <a:pos x="13" y="41"/>
                  </a:cxn>
                  <a:cxn ang="0">
                    <a:pos x="23" y="44"/>
                  </a:cxn>
                  <a:cxn ang="0">
                    <a:pos x="23" y="0"/>
                  </a:cxn>
                  <a:cxn ang="0">
                    <a:pos x="0" y="6"/>
                  </a:cxn>
                </a:cxnLst>
                <a:rect l="0" t="0" r="r" b="b"/>
                <a:pathLst>
                  <a:path w="23" h="44">
                    <a:moveTo>
                      <a:pt x="0" y="6"/>
                    </a:moveTo>
                    <a:lnTo>
                      <a:pt x="0" y="38"/>
                    </a:lnTo>
                    <a:lnTo>
                      <a:pt x="13" y="41"/>
                    </a:lnTo>
                    <a:lnTo>
                      <a:pt x="13" y="41"/>
                    </a:lnTo>
                    <a:lnTo>
                      <a:pt x="23" y="44"/>
                    </a:lnTo>
                    <a:lnTo>
                      <a:pt x="23" y="0"/>
                    </a:lnTo>
                    <a:lnTo>
                      <a:pt x="0" y="6"/>
                    </a:lnTo>
                    <a:close/>
                  </a:path>
                </a:pathLst>
              </a:custGeom>
              <a:solidFill>
                <a:srgbClr val="94949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468"/>
              <p:cNvSpPr>
                <a:spLocks/>
              </p:cNvSpPr>
              <p:nvPr/>
            </p:nvSpPr>
            <p:spPr bwMode="auto">
              <a:xfrm>
                <a:off x="1781175" y="4548188"/>
                <a:ext cx="34925" cy="50800"/>
              </a:xfrm>
              <a:custGeom>
                <a:avLst/>
                <a:gdLst/>
                <a:ahLst/>
                <a:cxnLst>
                  <a:cxn ang="0">
                    <a:pos x="22" y="0"/>
                  </a:cxn>
                  <a:cxn ang="0">
                    <a:pos x="0" y="3"/>
                  </a:cxn>
                  <a:cxn ang="0">
                    <a:pos x="0" y="26"/>
                  </a:cxn>
                  <a:cxn ang="0">
                    <a:pos x="22" y="32"/>
                  </a:cxn>
                  <a:cxn ang="0">
                    <a:pos x="22" y="0"/>
                  </a:cxn>
                </a:cxnLst>
                <a:rect l="0" t="0" r="r" b="b"/>
                <a:pathLst>
                  <a:path w="22" h="32">
                    <a:moveTo>
                      <a:pt x="22" y="0"/>
                    </a:moveTo>
                    <a:lnTo>
                      <a:pt x="0" y="3"/>
                    </a:lnTo>
                    <a:lnTo>
                      <a:pt x="0" y="26"/>
                    </a:lnTo>
                    <a:lnTo>
                      <a:pt x="22" y="32"/>
                    </a:lnTo>
                    <a:lnTo>
                      <a:pt x="22" y="0"/>
                    </a:lnTo>
                    <a:close/>
                  </a:path>
                </a:pathLst>
              </a:custGeom>
              <a:solidFill>
                <a:srgbClr val="8A8A8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469"/>
              <p:cNvSpPr>
                <a:spLocks/>
              </p:cNvSpPr>
              <p:nvPr/>
            </p:nvSpPr>
            <p:spPr bwMode="auto">
              <a:xfrm>
                <a:off x="1746250" y="4552951"/>
                <a:ext cx="34925" cy="36513"/>
              </a:xfrm>
              <a:custGeom>
                <a:avLst/>
                <a:gdLst/>
                <a:ahLst/>
                <a:cxnLst>
                  <a:cxn ang="0">
                    <a:pos x="22" y="0"/>
                  </a:cxn>
                  <a:cxn ang="0">
                    <a:pos x="0" y="7"/>
                  </a:cxn>
                  <a:cxn ang="0">
                    <a:pos x="0" y="13"/>
                  </a:cxn>
                  <a:cxn ang="0">
                    <a:pos x="22" y="23"/>
                  </a:cxn>
                  <a:cxn ang="0">
                    <a:pos x="22" y="0"/>
                  </a:cxn>
                </a:cxnLst>
                <a:rect l="0" t="0" r="r" b="b"/>
                <a:pathLst>
                  <a:path w="22" h="23">
                    <a:moveTo>
                      <a:pt x="22" y="0"/>
                    </a:moveTo>
                    <a:lnTo>
                      <a:pt x="0" y="7"/>
                    </a:lnTo>
                    <a:lnTo>
                      <a:pt x="0" y="13"/>
                    </a:lnTo>
                    <a:lnTo>
                      <a:pt x="22" y="23"/>
                    </a:lnTo>
                    <a:lnTo>
                      <a:pt x="22"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470"/>
              <p:cNvSpPr>
                <a:spLocks/>
              </p:cNvSpPr>
              <p:nvPr/>
            </p:nvSpPr>
            <p:spPr bwMode="auto">
              <a:xfrm>
                <a:off x="1736725" y="4564063"/>
                <a:ext cx="9525" cy="9525"/>
              </a:xfrm>
              <a:custGeom>
                <a:avLst/>
                <a:gdLst/>
                <a:ahLst/>
                <a:cxnLst>
                  <a:cxn ang="0">
                    <a:pos x="6" y="0"/>
                  </a:cxn>
                  <a:cxn ang="0">
                    <a:pos x="0" y="0"/>
                  </a:cxn>
                  <a:cxn ang="0">
                    <a:pos x="0" y="0"/>
                  </a:cxn>
                  <a:cxn ang="0">
                    <a:pos x="0" y="0"/>
                  </a:cxn>
                  <a:cxn ang="0">
                    <a:pos x="0" y="3"/>
                  </a:cxn>
                  <a:cxn ang="0">
                    <a:pos x="6" y="6"/>
                  </a:cxn>
                  <a:cxn ang="0">
                    <a:pos x="6" y="6"/>
                  </a:cxn>
                  <a:cxn ang="0">
                    <a:pos x="6" y="0"/>
                  </a:cxn>
                </a:cxnLst>
                <a:rect l="0" t="0" r="r" b="b"/>
                <a:pathLst>
                  <a:path w="6" h="6">
                    <a:moveTo>
                      <a:pt x="6" y="0"/>
                    </a:moveTo>
                    <a:lnTo>
                      <a:pt x="0" y="0"/>
                    </a:lnTo>
                    <a:lnTo>
                      <a:pt x="0" y="0"/>
                    </a:lnTo>
                    <a:lnTo>
                      <a:pt x="0" y="0"/>
                    </a:lnTo>
                    <a:lnTo>
                      <a:pt x="0" y="3"/>
                    </a:lnTo>
                    <a:lnTo>
                      <a:pt x="6" y="6"/>
                    </a:lnTo>
                    <a:lnTo>
                      <a:pt x="6" y="6"/>
                    </a:lnTo>
                    <a:lnTo>
                      <a:pt x="6" y="0"/>
                    </a:lnTo>
                    <a:close/>
                  </a:path>
                </a:pathLst>
              </a:custGeom>
              <a:solidFill>
                <a:srgbClr val="80808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471"/>
              <p:cNvSpPr>
                <a:spLocks/>
              </p:cNvSpPr>
              <p:nvPr/>
            </p:nvSpPr>
            <p:spPr bwMode="auto">
              <a:xfrm>
                <a:off x="627063" y="4513263"/>
                <a:ext cx="165100" cy="115888"/>
              </a:xfrm>
              <a:custGeom>
                <a:avLst/>
                <a:gdLst/>
                <a:ahLst/>
                <a:cxnLst>
                  <a:cxn ang="0">
                    <a:pos x="0" y="10"/>
                  </a:cxn>
                  <a:cxn ang="0">
                    <a:pos x="0" y="10"/>
                  </a:cxn>
                  <a:cxn ang="0">
                    <a:pos x="3" y="7"/>
                  </a:cxn>
                  <a:cxn ang="0">
                    <a:pos x="6" y="3"/>
                  </a:cxn>
                  <a:cxn ang="0">
                    <a:pos x="9" y="0"/>
                  </a:cxn>
                  <a:cxn ang="0">
                    <a:pos x="15" y="3"/>
                  </a:cxn>
                  <a:cxn ang="0">
                    <a:pos x="94" y="35"/>
                  </a:cxn>
                  <a:cxn ang="0">
                    <a:pos x="94" y="35"/>
                  </a:cxn>
                  <a:cxn ang="0">
                    <a:pos x="101" y="35"/>
                  </a:cxn>
                  <a:cxn ang="0">
                    <a:pos x="104" y="38"/>
                  </a:cxn>
                  <a:cxn ang="0">
                    <a:pos x="104" y="44"/>
                  </a:cxn>
                  <a:cxn ang="0">
                    <a:pos x="104" y="48"/>
                  </a:cxn>
                  <a:cxn ang="0">
                    <a:pos x="104" y="63"/>
                  </a:cxn>
                  <a:cxn ang="0">
                    <a:pos x="104" y="63"/>
                  </a:cxn>
                  <a:cxn ang="0">
                    <a:pos x="101" y="67"/>
                  </a:cxn>
                  <a:cxn ang="0">
                    <a:pos x="98" y="70"/>
                  </a:cxn>
                  <a:cxn ang="0">
                    <a:pos x="94" y="73"/>
                  </a:cxn>
                  <a:cxn ang="0">
                    <a:pos x="88" y="73"/>
                  </a:cxn>
                  <a:cxn ang="0">
                    <a:pos x="6" y="41"/>
                  </a:cxn>
                  <a:cxn ang="0">
                    <a:pos x="6" y="41"/>
                  </a:cxn>
                  <a:cxn ang="0">
                    <a:pos x="0" y="35"/>
                  </a:cxn>
                  <a:cxn ang="0">
                    <a:pos x="0" y="22"/>
                  </a:cxn>
                  <a:cxn ang="0">
                    <a:pos x="0" y="10"/>
                  </a:cxn>
                </a:cxnLst>
                <a:rect l="0" t="0" r="r" b="b"/>
                <a:pathLst>
                  <a:path w="104" h="73">
                    <a:moveTo>
                      <a:pt x="0" y="10"/>
                    </a:moveTo>
                    <a:lnTo>
                      <a:pt x="0" y="10"/>
                    </a:lnTo>
                    <a:lnTo>
                      <a:pt x="3" y="7"/>
                    </a:lnTo>
                    <a:lnTo>
                      <a:pt x="6" y="3"/>
                    </a:lnTo>
                    <a:lnTo>
                      <a:pt x="9" y="0"/>
                    </a:lnTo>
                    <a:lnTo>
                      <a:pt x="15" y="3"/>
                    </a:lnTo>
                    <a:lnTo>
                      <a:pt x="94" y="35"/>
                    </a:lnTo>
                    <a:lnTo>
                      <a:pt x="94" y="35"/>
                    </a:lnTo>
                    <a:lnTo>
                      <a:pt x="101" y="35"/>
                    </a:lnTo>
                    <a:lnTo>
                      <a:pt x="104" y="38"/>
                    </a:lnTo>
                    <a:lnTo>
                      <a:pt x="104" y="44"/>
                    </a:lnTo>
                    <a:lnTo>
                      <a:pt x="104" y="48"/>
                    </a:lnTo>
                    <a:lnTo>
                      <a:pt x="104" y="63"/>
                    </a:lnTo>
                    <a:lnTo>
                      <a:pt x="104" y="63"/>
                    </a:lnTo>
                    <a:lnTo>
                      <a:pt x="101" y="67"/>
                    </a:lnTo>
                    <a:lnTo>
                      <a:pt x="98" y="70"/>
                    </a:lnTo>
                    <a:lnTo>
                      <a:pt x="94" y="73"/>
                    </a:lnTo>
                    <a:lnTo>
                      <a:pt x="88" y="73"/>
                    </a:lnTo>
                    <a:lnTo>
                      <a:pt x="6" y="41"/>
                    </a:lnTo>
                    <a:lnTo>
                      <a:pt x="6" y="41"/>
                    </a:lnTo>
                    <a:lnTo>
                      <a:pt x="0" y="35"/>
                    </a:lnTo>
                    <a:lnTo>
                      <a:pt x="0" y="22"/>
                    </a:lnTo>
                    <a:lnTo>
                      <a:pt x="0" y="10"/>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472"/>
              <p:cNvSpPr>
                <a:spLocks/>
              </p:cNvSpPr>
              <p:nvPr/>
            </p:nvSpPr>
            <p:spPr bwMode="auto">
              <a:xfrm>
                <a:off x="631825" y="4524376"/>
                <a:ext cx="155575" cy="104775"/>
              </a:xfrm>
              <a:custGeom>
                <a:avLst/>
                <a:gdLst/>
                <a:ahLst/>
                <a:cxnLst>
                  <a:cxn ang="0">
                    <a:pos x="95" y="34"/>
                  </a:cxn>
                  <a:cxn ang="0">
                    <a:pos x="95" y="34"/>
                  </a:cxn>
                  <a:cxn ang="0">
                    <a:pos x="88" y="31"/>
                  </a:cxn>
                  <a:cxn ang="0">
                    <a:pos x="76" y="25"/>
                  </a:cxn>
                  <a:cxn ang="0">
                    <a:pos x="60" y="18"/>
                  </a:cxn>
                  <a:cxn ang="0">
                    <a:pos x="41" y="12"/>
                  </a:cxn>
                  <a:cxn ang="0">
                    <a:pos x="22" y="3"/>
                  </a:cxn>
                  <a:cxn ang="0">
                    <a:pos x="15" y="0"/>
                  </a:cxn>
                  <a:cxn ang="0">
                    <a:pos x="15" y="0"/>
                  </a:cxn>
                  <a:cxn ang="0">
                    <a:pos x="9" y="0"/>
                  </a:cxn>
                  <a:cxn ang="0">
                    <a:pos x="6" y="0"/>
                  </a:cxn>
                  <a:cxn ang="0">
                    <a:pos x="3" y="9"/>
                  </a:cxn>
                  <a:cxn ang="0">
                    <a:pos x="0" y="22"/>
                  </a:cxn>
                  <a:cxn ang="0">
                    <a:pos x="0" y="22"/>
                  </a:cxn>
                  <a:cxn ang="0">
                    <a:pos x="3" y="28"/>
                  </a:cxn>
                  <a:cxn ang="0">
                    <a:pos x="3" y="28"/>
                  </a:cxn>
                  <a:cxn ang="0">
                    <a:pos x="9" y="34"/>
                  </a:cxn>
                  <a:cxn ang="0">
                    <a:pos x="19" y="37"/>
                  </a:cxn>
                  <a:cxn ang="0">
                    <a:pos x="34" y="47"/>
                  </a:cxn>
                  <a:cxn ang="0">
                    <a:pos x="53" y="53"/>
                  </a:cxn>
                  <a:cxn ang="0">
                    <a:pos x="72" y="60"/>
                  </a:cxn>
                  <a:cxn ang="0">
                    <a:pos x="82" y="66"/>
                  </a:cxn>
                  <a:cxn ang="0">
                    <a:pos x="82" y="66"/>
                  </a:cxn>
                  <a:cxn ang="0">
                    <a:pos x="91" y="63"/>
                  </a:cxn>
                  <a:cxn ang="0">
                    <a:pos x="98" y="56"/>
                  </a:cxn>
                  <a:cxn ang="0">
                    <a:pos x="98" y="44"/>
                  </a:cxn>
                  <a:cxn ang="0">
                    <a:pos x="98" y="44"/>
                  </a:cxn>
                  <a:cxn ang="0">
                    <a:pos x="98" y="37"/>
                  </a:cxn>
                  <a:cxn ang="0">
                    <a:pos x="95" y="34"/>
                  </a:cxn>
                  <a:cxn ang="0">
                    <a:pos x="95" y="34"/>
                  </a:cxn>
                </a:cxnLst>
                <a:rect l="0" t="0" r="r" b="b"/>
                <a:pathLst>
                  <a:path w="98" h="66">
                    <a:moveTo>
                      <a:pt x="95" y="34"/>
                    </a:moveTo>
                    <a:lnTo>
                      <a:pt x="95" y="34"/>
                    </a:lnTo>
                    <a:lnTo>
                      <a:pt x="88" y="31"/>
                    </a:lnTo>
                    <a:lnTo>
                      <a:pt x="76" y="25"/>
                    </a:lnTo>
                    <a:lnTo>
                      <a:pt x="60" y="18"/>
                    </a:lnTo>
                    <a:lnTo>
                      <a:pt x="41" y="12"/>
                    </a:lnTo>
                    <a:lnTo>
                      <a:pt x="22" y="3"/>
                    </a:lnTo>
                    <a:lnTo>
                      <a:pt x="15" y="0"/>
                    </a:lnTo>
                    <a:lnTo>
                      <a:pt x="15" y="0"/>
                    </a:lnTo>
                    <a:lnTo>
                      <a:pt x="9" y="0"/>
                    </a:lnTo>
                    <a:lnTo>
                      <a:pt x="6" y="0"/>
                    </a:lnTo>
                    <a:lnTo>
                      <a:pt x="3" y="9"/>
                    </a:lnTo>
                    <a:lnTo>
                      <a:pt x="0" y="22"/>
                    </a:lnTo>
                    <a:lnTo>
                      <a:pt x="0" y="22"/>
                    </a:lnTo>
                    <a:lnTo>
                      <a:pt x="3" y="28"/>
                    </a:lnTo>
                    <a:lnTo>
                      <a:pt x="3" y="28"/>
                    </a:lnTo>
                    <a:lnTo>
                      <a:pt x="9" y="34"/>
                    </a:lnTo>
                    <a:lnTo>
                      <a:pt x="19" y="37"/>
                    </a:lnTo>
                    <a:lnTo>
                      <a:pt x="34" y="47"/>
                    </a:lnTo>
                    <a:lnTo>
                      <a:pt x="53" y="53"/>
                    </a:lnTo>
                    <a:lnTo>
                      <a:pt x="72" y="60"/>
                    </a:lnTo>
                    <a:lnTo>
                      <a:pt x="82" y="66"/>
                    </a:lnTo>
                    <a:lnTo>
                      <a:pt x="82" y="66"/>
                    </a:lnTo>
                    <a:lnTo>
                      <a:pt x="91" y="63"/>
                    </a:lnTo>
                    <a:lnTo>
                      <a:pt x="98" y="56"/>
                    </a:lnTo>
                    <a:lnTo>
                      <a:pt x="98" y="44"/>
                    </a:lnTo>
                    <a:lnTo>
                      <a:pt x="98" y="44"/>
                    </a:lnTo>
                    <a:lnTo>
                      <a:pt x="98" y="37"/>
                    </a:lnTo>
                    <a:lnTo>
                      <a:pt x="95" y="34"/>
                    </a:lnTo>
                    <a:lnTo>
                      <a:pt x="95" y="34"/>
                    </a:lnTo>
                    <a:close/>
                  </a:path>
                </a:pathLst>
              </a:custGeom>
              <a:solidFill>
                <a:srgbClr val="CCCCC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473"/>
              <p:cNvSpPr>
                <a:spLocks/>
              </p:cNvSpPr>
              <p:nvPr/>
            </p:nvSpPr>
            <p:spPr bwMode="auto">
              <a:xfrm>
                <a:off x="842963" y="4598988"/>
                <a:ext cx="53975" cy="69850"/>
              </a:xfrm>
              <a:custGeom>
                <a:avLst/>
                <a:gdLst/>
                <a:ahLst/>
                <a:cxnLst>
                  <a:cxn ang="0">
                    <a:pos x="31" y="9"/>
                  </a:cxn>
                  <a:cxn ang="0">
                    <a:pos x="31" y="9"/>
                  </a:cxn>
                  <a:cxn ang="0">
                    <a:pos x="28" y="3"/>
                  </a:cxn>
                  <a:cxn ang="0">
                    <a:pos x="22" y="0"/>
                  </a:cxn>
                  <a:cxn ang="0">
                    <a:pos x="22" y="0"/>
                  </a:cxn>
                  <a:cxn ang="0">
                    <a:pos x="22" y="0"/>
                  </a:cxn>
                  <a:cxn ang="0">
                    <a:pos x="22" y="0"/>
                  </a:cxn>
                  <a:cxn ang="0">
                    <a:pos x="15" y="0"/>
                  </a:cxn>
                  <a:cxn ang="0">
                    <a:pos x="15" y="0"/>
                  </a:cxn>
                  <a:cxn ang="0">
                    <a:pos x="9" y="3"/>
                  </a:cxn>
                  <a:cxn ang="0">
                    <a:pos x="9" y="3"/>
                  </a:cxn>
                  <a:cxn ang="0">
                    <a:pos x="3" y="13"/>
                  </a:cxn>
                  <a:cxn ang="0">
                    <a:pos x="3" y="13"/>
                  </a:cxn>
                  <a:cxn ang="0">
                    <a:pos x="0" y="19"/>
                  </a:cxn>
                  <a:cxn ang="0">
                    <a:pos x="0" y="19"/>
                  </a:cxn>
                  <a:cxn ang="0">
                    <a:pos x="0" y="25"/>
                  </a:cxn>
                  <a:cxn ang="0">
                    <a:pos x="3" y="32"/>
                  </a:cxn>
                  <a:cxn ang="0">
                    <a:pos x="6" y="38"/>
                  </a:cxn>
                  <a:cxn ang="0">
                    <a:pos x="9" y="41"/>
                  </a:cxn>
                  <a:cxn ang="0">
                    <a:pos x="9" y="41"/>
                  </a:cxn>
                  <a:cxn ang="0">
                    <a:pos x="15" y="44"/>
                  </a:cxn>
                  <a:cxn ang="0">
                    <a:pos x="15" y="44"/>
                  </a:cxn>
                  <a:cxn ang="0">
                    <a:pos x="19" y="44"/>
                  </a:cxn>
                  <a:cxn ang="0">
                    <a:pos x="19" y="44"/>
                  </a:cxn>
                  <a:cxn ang="0">
                    <a:pos x="25" y="41"/>
                  </a:cxn>
                  <a:cxn ang="0">
                    <a:pos x="25" y="41"/>
                  </a:cxn>
                  <a:cxn ang="0">
                    <a:pos x="31" y="35"/>
                  </a:cxn>
                  <a:cxn ang="0">
                    <a:pos x="31" y="35"/>
                  </a:cxn>
                  <a:cxn ang="0">
                    <a:pos x="34" y="25"/>
                  </a:cxn>
                  <a:cxn ang="0">
                    <a:pos x="34" y="25"/>
                  </a:cxn>
                  <a:cxn ang="0">
                    <a:pos x="34" y="22"/>
                  </a:cxn>
                  <a:cxn ang="0">
                    <a:pos x="34" y="22"/>
                  </a:cxn>
                  <a:cxn ang="0">
                    <a:pos x="34" y="16"/>
                  </a:cxn>
                  <a:cxn ang="0">
                    <a:pos x="31" y="9"/>
                  </a:cxn>
                  <a:cxn ang="0">
                    <a:pos x="31" y="9"/>
                  </a:cxn>
                </a:cxnLst>
                <a:rect l="0" t="0" r="r" b="b"/>
                <a:pathLst>
                  <a:path w="34" h="44">
                    <a:moveTo>
                      <a:pt x="31" y="9"/>
                    </a:moveTo>
                    <a:lnTo>
                      <a:pt x="31" y="9"/>
                    </a:lnTo>
                    <a:lnTo>
                      <a:pt x="28" y="3"/>
                    </a:lnTo>
                    <a:lnTo>
                      <a:pt x="22" y="0"/>
                    </a:lnTo>
                    <a:lnTo>
                      <a:pt x="22" y="0"/>
                    </a:lnTo>
                    <a:lnTo>
                      <a:pt x="22" y="0"/>
                    </a:lnTo>
                    <a:lnTo>
                      <a:pt x="22" y="0"/>
                    </a:lnTo>
                    <a:lnTo>
                      <a:pt x="15" y="0"/>
                    </a:lnTo>
                    <a:lnTo>
                      <a:pt x="15" y="0"/>
                    </a:lnTo>
                    <a:lnTo>
                      <a:pt x="9" y="3"/>
                    </a:lnTo>
                    <a:lnTo>
                      <a:pt x="9" y="3"/>
                    </a:lnTo>
                    <a:lnTo>
                      <a:pt x="3" y="13"/>
                    </a:lnTo>
                    <a:lnTo>
                      <a:pt x="3" y="13"/>
                    </a:lnTo>
                    <a:lnTo>
                      <a:pt x="0" y="19"/>
                    </a:lnTo>
                    <a:lnTo>
                      <a:pt x="0" y="19"/>
                    </a:lnTo>
                    <a:lnTo>
                      <a:pt x="0" y="25"/>
                    </a:lnTo>
                    <a:lnTo>
                      <a:pt x="3" y="32"/>
                    </a:lnTo>
                    <a:lnTo>
                      <a:pt x="6" y="38"/>
                    </a:lnTo>
                    <a:lnTo>
                      <a:pt x="9" y="41"/>
                    </a:lnTo>
                    <a:lnTo>
                      <a:pt x="9" y="41"/>
                    </a:lnTo>
                    <a:lnTo>
                      <a:pt x="15" y="44"/>
                    </a:lnTo>
                    <a:lnTo>
                      <a:pt x="15" y="44"/>
                    </a:lnTo>
                    <a:lnTo>
                      <a:pt x="19" y="44"/>
                    </a:lnTo>
                    <a:lnTo>
                      <a:pt x="19" y="44"/>
                    </a:lnTo>
                    <a:lnTo>
                      <a:pt x="25" y="41"/>
                    </a:lnTo>
                    <a:lnTo>
                      <a:pt x="25" y="41"/>
                    </a:lnTo>
                    <a:lnTo>
                      <a:pt x="31" y="35"/>
                    </a:lnTo>
                    <a:lnTo>
                      <a:pt x="31" y="35"/>
                    </a:lnTo>
                    <a:lnTo>
                      <a:pt x="34" y="25"/>
                    </a:lnTo>
                    <a:lnTo>
                      <a:pt x="34" y="25"/>
                    </a:lnTo>
                    <a:lnTo>
                      <a:pt x="34" y="22"/>
                    </a:lnTo>
                    <a:lnTo>
                      <a:pt x="34" y="22"/>
                    </a:lnTo>
                    <a:lnTo>
                      <a:pt x="34" y="16"/>
                    </a:lnTo>
                    <a:lnTo>
                      <a:pt x="31" y="9"/>
                    </a:lnTo>
                    <a:lnTo>
                      <a:pt x="31" y="9"/>
                    </a:lnTo>
                    <a:close/>
                  </a:path>
                </a:pathLst>
              </a:custGeom>
              <a:solidFill>
                <a:srgbClr val="E6E6E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474"/>
              <p:cNvSpPr>
                <a:spLocks/>
              </p:cNvSpPr>
              <p:nvPr/>
            </p:nvSpPr>
            <p:spPr bwMode="auto">
              <a:xfrm>
                <a:off x="852488" y="4608513"/>
                <a:ext cx="44450" cy="50800"/>
              </a:xfrm>
              <a:custGeom>
                <a:avLst/>
                <a:gdLst/>
                <a:ahLst/>
                <a:cxnLst>
                  <a:cxn ang="0">
                    <a:pos x="0" y="13"/>
                  </a:cxn>
                  <a:cxn ang="0">
                    <a:pos x="0" y="13"/>
                  </a:cxn>
                  <a:cxn ang="0">
                    <a:pos x="0" y="19"/>
                  </a:cxn>
                  <a:cxn ang="0">
                    <a:pos x="3" y="26"/>
                  </a:cxn>
                  <a:cxn ang="0">
                    <a:pos x="6" y="32"/>
                  </a:cxn>
                  <a:cxn ang="0">
                    <a:pos x="13" y="32"/>
                  </a:cxn>
                  <a:cxn ang="0">
                    <a:pos x="13" y="32"/>
                  </a:cxn>
                  <a:cxn ang="0">
                    <a:pos x="16" y="32"/>
                  </a:cxn>
                  <a:cxn ang="0">
                    <a:pos x="22" y="29"/>
                  </a:cxn>
                  <a:cxn ang="0">
                    <a:pos x="25" y="26"/>
                  </a:cxn>
                  <a:cxn ang="0">
                    <a:pos x="28" y="19"/>
                  </a:cxn>
                  <a:cxn ang="0">
                    <a:pos x="28" y="19"/>
                  </a:cxn>
                  <a:cxn ang="0">
                    <a:pos x="28" y="13"/>
                  </a:cxn>
                  <a:cxn ang="0">
                    <a:pos x="25" y="7"/>
                  </a:cxn>
                  <a:cxn ang="0">
                    <a:pos x="22" y="3"/>
                  </a:cxn>
                  <a:cxn ang="0">
                    <a:pos x="16" y="0"/>
                  </a:cxn>
                  <a:cxn ang="0">
                    <a:pos x="16" y="0"/>
                  </a:cxn>
                  <a:cxn ang="0">
                    <a:pos x="13" y="0"/>
                  </a:cxn>
                  <a:cxn ang="0">
                    <a:pos x="6" y="3"/>
                  </a:cxn>
                  <a:cxn ang="0">
                    <a:pos x="3" y="7"/>
                  </a:cxn>
                  <a:cxn ang="0">
                    <a:pos x="0" y="13"/>
                  </a:cxn>
                  <a:cxn ang="0">
                    <a:pos x="0" y="13"/>
                  </a:cxn>
                </a:cxnLst>
                <a:rect l="0" t="0" r="r" b="b"/>
                <a:pathLst>
                  <a:path w="28" h="32">
                    <a:moveTo>
                      <a:pt x="0" y="13"/>
                    </a:moveTo>
                    <a:lnTo>
                      <a:pt x="0" y="13"/>
                    </a:lnTo>
                    <a:lnTo>
                      <a:pt x="0" y="19"/>
                    </a:lnTo>
                    <a:lnTo>
                      <a:pt x="3" y="26"/>
                    </a:lnTo>
                    <a:lnTo>
                      <a:pt x="6" y="32"/>
                    </a:lnTo>
                    <a:lnTo>
                      <a:pt x="13" y="32"/>
                    </a:lnTo>
                    <a:lnTo>
                      <a:pt x="13" y="32"/>
                    </a:lnTo>
                    <a:lnTo>
                      <a:pt x="16" y="32"/>
                    </a:lnTo>
                    <a:lnTo>
                      <a:pt x="22" y="29"/>
                    </a:lnTo>
                    <a:lnTo>
                      <a:pt x="25" y="26"/>
                    </a:lnTo>
                    <a:lnTo>
                      <a:pt x="28" y="19"/>
                    </a:lnTo>
                    <a:lnTo>
                      <a:pt x="28" y="19"/>
                    </a:lnTo>
                    <a:lnTo>
                      <a:pt x="28" y="13"/>
                    </a:lnTo>
                    <a:lnTo>
                      <a:pt x="25" y="7"/>
                    </a:lnTo>
                    <a:lnTo>
                      <a:pt x="22" y="3"/>
                    </a:lnTo>
                    <a:lnTo>
                      <a:pt x="16" y="0"/>
                    </a:lnTo>
                    <a:lnTo>
                      <a:pt x="16" y="0"/>
                    </a:lnTo>
                    <a:lnTo>
                      <a:pt x="13" y="0"/>
                    </a:lnTo>
                    <a:lnTo>
                      <a:pt x="6" y="3"/>
                    </a:lnTo>
                    <a:lnTo>
                      <a:pt x="3" y="7"/>
                    </a:lnTo>
                    <a:lnTo>
                      <a:pt x="0" y="13"/>
                    </a:lnTo>
                    <a:lnTo>
                      <a:pt x="0" y="1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475"/>
              <p:cNvSpPr>
                <a:spLocks/>
              </p:cNvSpPr>
              <p:nvPr/>
            </p:nvSpPr>
            <p:spPr bwMode="auto">
              <a:xfrm>
                <a:off x="1263650" y="4775201"/>
                <a:ext cx="90488" cy="69850"/>
              </a:xfrm>
              <a:custGeom>
                <a:avLst/>
                <a:gdLst/>
                <a:ahLst/>
                <a:cxnLst>
                  <a:cxn ang="0">
                    <a:pos x="0" y="22"/>
                  </a:cxn>
                  <a:cxn ang="0">
                    <a:pos x="54" y="44"/>
                  </a:cxn>
                  <a:cxn ang="0">
                    <a:pos x="57" y="22"/>
                  </a:cxn>
                  <a:cxn ang="0">
                    <a:pos x="3" y="0"/>
                  </a:cxn>
                  <a:cxn ang="0">
                    <a:pos x="0" y="22"/>
                  </a:cxn>
                </a:cxnLst>
                <a:rect l="0" t="0" r="r" b="b"/>
                <a:pathLst>
                  <a:path w="57" h="44">
                    <a:moveTo>
                      <a:pt x="0" y="22"/>
                    </a:moveTo>
                    <a:lnTo>
                      <a:pt x="54" y="44"/>
                    </a:lnTo>
                    <a:lnTo>
                      <a:pt x="57" y="22"/>
                    </a:lnTo>
                    <a:lnTo>
                      <a:pt x="3" y="0"/>
                    </a:lnTo>
                    <a:lnTo>
                      <a:pt x="0" y="22"/>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476"/>
              <p:cNvSpPr>
                <a:spLocks/>
              </p:cNvSpPr>
              <p:nvPr/>
            </p:nvSpPr>
            <p:spPr bwMode="auto">
              <a:xfrm>
                <a:off x="1158875" y="4714876"/>
                <a:ext cx="95250" cy="90488"/>
              </a:xfrm>
              <a:custGeom>
                <a:avLst/>
                <a:gdLst/>
                <a:ahLst/>
                <a:cxnLst>
                  <a:cxn ang="0">
                    <a:pos x="0" y="35"/>
                  </a:cxn>
                  <a:cxn ang="0">
                    <a:pos x="57" y="57"/>
                  </a:cxn>
                  <a:cxn ang="0">
                    <a:pos x="60" y="22"/>
                  </a:cxn>
                  <a:cxn ang="0">
                    <a:pos x="6" y="0"/>
                  </a:cxn>
                  <a:cxn ang="0">
                    <a:pos x="0" y="35"/>
                  </a:cxn>
                </a:cxnLst>
                <a:rect l="0" t="0" r="r" b="b"/>
                <a:pathLst>
                  <a:path w="60" h="57">
                    <a:moveTo>
                      <a:pt x="0" y="35"/>
                    </a:moveTo>
                    <a:lnTo>
                      <a:pt x="57" y="57"/>
                    </a:lnTo>
                    <a:lnTo>
                      <a:pt x="60" y="22"/>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477"/>
              <p:cNvSpPr>
                <a:spLocks/>
              </p:cNvSpPr>
              <p:nvPr/>
            </p:nvSpPr>
            <p:spPr bwMode="auto">
              <a:xfrm>
                <a:off x="1058863" y="4673601"/>
                <a:ext cx="95250" cy="90488"/>
              </a:xfrm>
              <a:custGeom>
                <a:avLst/>
                <a:gdLst/>
                <a:ahLst/>
                <a:cxnLst>
                  <a:cxn ang="0">
                    <a:pos x="0" y="35"/>
                  </a:cxn>
                  <a:cxn ang="0">
                    <a:pos x="57" y="57"/>
                  </a:cxn>
                  <a:cxn ang="0">
                    <a:pos x="60" y="23"/>
                  </a:cxn>
                  <a:cxn ang="0">
                    <a:pos x="6" y="0"/>
                  </a:cxn>
                  <a:cxn ang="0">
                    <a:pos x="0" y="35"/>
                  </a:cxn>
                </a:cxnLst>
                <a:rect l="0" t="0" r="r" b="b"/>
                <a:pathLst>
                  <a:path w="60" h="57">
                    <a:moveTo>
                      <a:pt x="0" y="35"/>
                    </a:moveTo>
                    <a:lnTo>
                      <a:pt x="57" y="57"/>
                    </a:lnTo>
                    <a:lnTo>
                      <a:pt x="60" y="23"/>
                    </a:lnTo>
                    <a:lnTo>
                      <a:pt x="6" y="0"/>
                    </a:lnTo>
                    <a:lnTo>
                      <a:pt x="0" y="35"/>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478"/>
              <p:cNvSpPr>
                <a:spLocks/>
              </p:cNvSpPr>
              <p:nvPr/>
            </p:nvSpPr>
            <p:spPr bwMode="auto">
              <a:xfrm>
                <a:off x="2147888" y="4884738"/>
                <a:ext cx="533400" cy="196850"/>
              </a:xfrm>
              <a:custGeom>
                <a:avLst/>
                <a:gdLst/>
                <a:ahLst/>
                <a:cxnLst>
                  <a:cxn ang="0">
                    <a:pos x="301" y="13"/>
                  </a:cxn>
                  <a:cxn ang="0">
                    <a:pos x="263" y="26"/>
                  </a:cxn>
                  <a:cxn ang="0">
                    <a:pos x="225" y="38"/>
                  </a:cxn>
                  <a:cxn ang="0">
                    <a:pos x="187" y="51"/>
                  </a:cxn>
                  <a:cxn ang="0">
                    <a:pos x="149" y="64"/>
                  </a:cxn>
                  <a:cxn ang="0">
                    <a:pos x="111" y="76"/>
                  </a:cxn>
                  <a:cxn ang="0">
                    <a:pos x="73" y="89"/>
                  </a:cxn>
                  <a:cxn ang="0">
                    <a:pos x="35" y="102"/>
                  </a:cxn>
                  <a:cxn ang="0">
                    <a:pos x="3" y="111"/>
                  </a:cxn>
                  <a:cxn ang="0">
                    <a:pos x="0" y="124"/>
                  </a:cxn>
                  <a:cxn ang="0">
                    <a:pos x="0" y="124"/>
                  </a:cxn>
                  <a:cxn ang="0">
                    <a:pos x="7" y="124"/>
                  </a:cxn>
                  <a:cxn ang="0">
                    <a:pos x="10" y="114"/>
                  </a:cxn>
                  <a:cxn ang="0">
                    <a:pos x="35" y="108"/>
                  </a:cxn>
                  <a:cxn ang="0">
                    <a:pos x="73" y="95"/>
                  </a:cxn>
                  <a:cxn ang="0">
                    <a:pos x="111" y="83"/>
                  </a:cxn>
                  <a:cxn ang="0">
                    <a:pos x="149" y="70"/>
                  </a:cxn>
                  <a:cxn ang="0">
                    <a:pos x="187" y="57"/>
                  </a:cxn>
                  <a:cxn ang="0">
                    <a:pos x="225" y="45"/>
                  </a:cxn>
                  <a:cxn ang="0">
                    <a:pos x="263" y="32"/>
                  </a:cxn>
                  <a:cxn ang="0">
                    <a:pos x="301" y="19"/>
                  </a:cxn>
                  <a:cxn ang="0">
                    <a:pos x="329" y="10"/>
                  </a:cxn>
                  <a:cxn ang="0">
                    <a:pos x="326" y="19"/>
                  </a:cxn>
                  <a:cxn ang="0">
                    <a:pos x="336" y="16"/>
                  </a:cxn>
                  <a:cxn ang="0">
                    <a:pos x="336" y="0"/>
                  </a:cxn>
                  <a:cxn ang="0">
                    <a:pos x="336" y="0"/>
                  </a:cxn>
                  <a:cxn ang="0">
                    <a:pos x="301" y="13"/>
                  </a:cxn>
                </a:cxnLst>
                <a:rect l="0" t="0" r="r" b="b"/>
                <a:pathLst>
                  <a:path w="336" h="124">
                    <a:moveTo>
                      <a:pt x="301" y="13"/>
                    </a:moveTo>
                    <a:lnTo>
                      <a:pt x="263" y="26"/>
                    </a:lnTo>
                    <a:lnTo>
                      <a:pt x="225" y="38"/>
                    </a:lnTo>
                    <a:lnTo>
                      <a:pt x="187" y="51"/>
                    </a:lnTo>
                    <a:lnTo>
                      <a:pt x="149" y="64"/>
                    </a:lnTo>
                    <a:lnTo>
                      <a:pt x="111" y="76"/>
                    </a:lnTo>
                    <a:lnTo>
                      <a:pt x="73" y="89"/>
                    </a:lnTo>
                    <a:lnTo>
                      <a:pt x="35" y="102"/>
                    </a:lnTo>
                    <a:lnTo>
                      <a:pt x="3" y="111"/>
                    </a:lnTo>
                    <a:lnTo>
                      <a:pt x="0" y="124"/>
                    </a:lnTo>
                    <a:lnTo>
                      <a:pt x="0" y="124"/>
                    </a:lnTo>
                    <a:lnTo>
                      <a:pt x="7" y="124"/>
                    </a:lnTo>
                    <a:lnTo>
                      <a:pt x="10" y="114"/>
                    </a:lnTo>
                    <a:lnTo>
                      <a:pt x="35" y="108"/>
                    </a:lnTo>
                    <a:lnTo>
                      <a:pt x="73" y="95"/>
                    </a:lnTo>
                    <a:lnTo>
                      <a:pt x="111" y="83"/>
                    </a:lnTo>
                    <a:lnTo>
                      <a:pt x="149" y="70"/>
                    </a:lnTo>
                    <a:lnTo>
                      <a:pt x="187" y="57"/>
                    </a:lnTo>
                    <a:lnTo>
                      <a:pt x="225" y="45"/>
                    </a:lnTo>
                    <a:lnTo>
                      <a:pt x="263" y="32"/>
                    </a:lnTo>
                    <a:lnTo>
                      <a:pt x="301" y="19"/>
                    </a:lnTo>
                    <a:lnTo>
                      <a:pt x="329" y="10"/>
                    </a:lnTo>
                    <a:lnTo>
                      <a:pt x="326" y="19"/>
                    </a:lnTo>
                    <a:lnTo>
                      <a:pt x="336" y="16"/>
                    </a:lnTo>
                    <a:lnTo>
                      <a:pt x="336" y="0"/>
                    </a:lnTo>
                    <a:lnTo>
                      <a:pt x="336" y="0"/>
                    </a:lnTo>
                    <a:lnTo>
                      <a:pt x="301" y="13"/>
                    </a:lnTo>
                    <a:close/>
                  </a:path>
                </a:pathLst>
              </a:custGeom>
              <a:solidFill>
                <a:srgbClr val="26262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479"/>
              <p:cNvSpPr>
                <a:spLocks/>
              </p:cNvSpPr>
              <p:nvPr/>
            </p:nvSpPr>
            <p:spPr bwMode="auto">
              <a:xfrm>
                <a:off x="2159000" y="4900613"/>
                <a:ext cx="511175" cy="180975"/>
              </a:xfrm>
              <a:custGeom>
                <a:avLst/>
                <a:gdLst/>
                <a:ahLst/>
                <a:cxnLst>
                  <a:cxn ang="0">
                    <a:pos x="275" y="16"/>
                  </a:cxn>
                  <a:cxn ang="0">
                    <a:pos x="218" y="35"/>
                  </a:cxn>
                  <a:cxn ang="0">
                    <a:pos x="161" y="54"/>
                  </a:cxn>
                  <a:cxn ang="0">
                    <a:pos x="104" y="73"/>
                  </a:cxn>
                  <a:cxn ang="0">
                    <a:pos x="47" y="92"/>
                  </a:cxn>
                  <a:cxn ang="0">
                    <a:pos x="3" y="104"/>
                  </a:cxn>
                  <a:cxn ang="0">
                    <a:pos x="0" y="114"/>
                  </a:cxn>
                  <a:cxn ang="0">
                    <a:pos x="44" y="98"/>
                  </a:cxn>
                  <a:cxn ang="0">
                    <a:pos x="101" y="79"/>
                  </a:cxn>
                  <a:cxn ang="0">
                    <a:pos x="158" y="60"/>
                  </a:cxn>
                  <a:cxn ang="0">
                    <a:pos x="272" y="22"/>
                  </a:cxn>
                  <a:cxn ang="0">
                    <a:pos x="319" y="9"/>
                  </a:cxn>
                  <a:cxn ang="0">
                    <a:pos x="322" y="0"/>
                  </a:cxn>
                  <a:cxn ang="0">
                    <a:pos x="275" y="16"/>
                  </a:cxn>
                </a:cxnLst>
                <a:rect l="0" t="0" r="r" b="b"/>
                <a:pathLst>
                  <a:path w="322" h="114">
                    <a:moveTo>
                      <a:pt x="275" y="16"/>
                    </a:moveTo>
                    <a:lnTo>
                      <a:pt x="218" y="35"/>
                    </a:lnTo>
                    <a:lnTo>
                      <a:pt x="161" y="54"/>
                    </a:lnTo>
                    <a:lnTo>
                      <a:pt x="104" y="73"/>
                    </a:lnTo>
                    <a:lnTo>
                      <a:pt x="47" y="92"/>
                    </a:lnTo>
                    <a:lnTo>
                      <a:pt x="3" y="104"/>
                    </a:lnTo>
                    <a:lnTo>
                      <a:pt x="0" y="114"/>
                    </a:lnTo>
                    <a:lnTo>
                      <a:pt x="44" y="98"/>
                    </a:lnTo>
                    <a:lnTo>
                      <a:pt x="101" y="79"/>
                    </a:lnTo>
                    <a:lnTo>
                      <a:pt x="158" y="60"/>
                    </a:lnTo>
                    <a:lnTo>
                      <a:pt x="272" y="22"/>
                    </a:lnTo>
                    <a:lnTo>
                      <a:pt x="319" y="9"/>
                    </a:lnTo>
                    <a:lnTo>
                      <a:pt x="322" y="0"/>
                    </a:lnTo>
                    <a:lnTo>
                      <a:pt x="275" y="1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480"/>
              <p:cNvSpPr>
                <a:spLocks/>
              </p:cNvSpPr>
              <p:nvPr/>
            </p:nvSpPr>
            <p:spPr bwMode="auto">
              <a:xfrm>
                <a:off x="2871788" y="4814888"/>
                <a:ext cx="65088" cy="50800"/>
              </a:xfrm>
              <a:custGeom>
                <a:avLst/>
                <a:gdLst/>
                <a:ahLst/>
                <a:cxnLst>
                  <a:cxn ang="0">
                    <a:pos x="31" y="0"/>
                  </a:cxn>
                  <a:cxn ang="0">
                    <a:pos x="3" y="13"/>
                  </a:cxn>
                  <a:cxn ang="0">
                    <a:pos x="0" y="32"/>
                  </a:cxn>
                  <a:cxn ang="0">
                    <a:pos x="28" y="19"/>
                  </a:cxn>
                  <a:cxn ang="0">
                    <a:pos x="28" y="19"/>
                  </a:cxn>
                  <a:cxn ang="0">
                    <a:pos x="38" y="16"/>
                  </a:cxn>
                  <a:cxn ang="0">
                    <a:pos x="41" y="6"/>
                  </a:cxn>
                  <a:cxn ang="0">
                    <a:pos x="41" y="6"/>
                  </a:cxn>
                  <a:cxn ang="0">
                    <a:pos x="38" y="3"/>
                  </a:cxn>
                  <a:cxn ang="0">
                    <a:pos x="31" y="0"/>
                  </a:cxn>
                  <a:cxn ang="0">
                    <a:pos x="31" y="0"/>
                  </a:cxn>
                </a:cxnLst>
                <a:rect l="0" t="0" r="r" b="b"/>
                <a:pathLst>
                  <a:path w="41" h="32">
                    <a:moveTo>
                      <a:pt x="31" y="0"/>
                    </a:moveTo>
                    <a:lnTo>
                      <a:pt x="3" y="13"/>
                    </a:lnTo>
                    <a:lnTo>
                      <a:pt x="0" y="32"/>
                    </a:lnTo>
                    <a:lnTo>
                      <a:pt x="28" y="19"/>
                    </a:lnTo>
                    <a:lnTo>
                      <a:pt x="28" y="19"/>
                    </a:lnTo>
                    <a:lnTo>
                      <a:pt x="38" y="16"/>
                    </a:lnTo>
                    <a:lnTo>
                      <a:pt x="41" y="6"/>
                    </a:lnTo>
                    <a:lnTo>
                      <a:pt x="41" y="6"/>
                    </a:lnTo>
                    <a:lnTo>
                      <a:pt x="38" y="3"/>
                    </a:lnTo>
                    <a:lnTo>
                      <a:pt x="31" y="0"/>
                    </a:lnTo>
                    <a:lnTo>
                      <a:pt x="31" y="0"/>
                    </a:lnTo>
                    <a:close/>
                  </a:path>
                </a:pathLst>
              </a:custGeom>
              <a:solidFill>
                <a:srgbClr val="333333"/>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481"/>
              <p:cNvSpPr>
                <a:spLocks/>
              </p:cNvSpPr>
              <p:nvPr/>
            </p:nvSpPr>
            <p:spPr bwMode="auto">
              <a:xfrm>
                <a:off x="2806700" y="4835526"/>
                <a:ext cx="69850" cy="49213"/>
              </a:xfrm>
              <a:custGeom>
                <a:avLst/>
                <a:gdLst/>
                <a:ahLst/>
                <a:cxnLst>
                  <a:cxn ang="0">
                    <a:pos x="3" y="12"/>
                  </a:cxn>
                  <a:cxn ang="0">
                    <a:pos x="0" y="31"/>
                  </a:cxn>
                  <a:cxn ang="0">
                    <a:pos x="41" y="19"/>
                  </a:cxn>
                  <a:cxn ang="0">
                    <a:pos x="44" y="0"/>
                  </a:cxn>
                  <a:cxn ang="0">
                    <a:pos x="3" y="12"/>
                  </a:cxn>
                </a:cxnLst>
                <a:rect l="0" t="0" r="r" b="b"/>
                <a:pathLst>
                  <a:path w="44" h="31">
                    <a:moveTo>
                      <a:pt x="3" y="12"/>
                    </a:moveTo>
                    <a:lnTo>
                      <a:pt x="0" y="31"/>
                    </a:lnTo>
                    <a:lnTo>
                      <a:pt x="41" y="19"/>
                    </a:lnTo>
                    <a:lnTo>
                      <a:pt x="44" y="0"/>
                    </a:lnTo>
                    <a:lnTo>
                      <a:pt x="3" y="12"/>
                    </a:lnTo>
                    <a:close/>
                  </a:path>
                </a:pathLst>
              </a:custGeom>
              <a:solidFill>
                <a:srgbClr val="1A1A1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482"/>
              <p:cNvSpPr>
                <a:spLocks/>
              </p:cNvSpPr>
              <p:nvPr/>
            </p:nvSpPr>
            <p:spPr bwMode="auto">
              <a:xfrm>
                <a:off x="2746375" y="4854576"/>
                <a:ext cx="65088" cy="46038"/>
              </a:xfrm>
              <a:custGeom>
                <a:avLst/>
                <a:gdLst/>
                <a:ahLst/>
                <a:cxnLst>
                  <a:cxn ang="0">
                    <a:pos x="9" y="10"/>
                  </a:cxn>
                  <a:cxn ang="0">
                    <a:pos x="9" y="10"/>
                  </a:cxn>
                  <a:cxn ang="0">
                    <a:pos x="3" y="16"/>
                  </a:cxn>
                  <a:cxn ang="0">
                    <a:pos x="0" y="22"/>
                  </a:cxn>
                  <a:cxn ang="0">
                    <a:pos x="0" y="22"/>
                  </a:cxn>
                  <a:cxn ang="0">
                    <a:pos x="3" y="29"/>
                  </a:cxn>
                  <a:cxn ang="0">
                    <a:pos x="9" y="29"/>
                  </a:cxn>
                  <a:cxn ang="0">
                    <a:pos x="38" y="19"/>
                  </a:cxn>
                  <a:cxn ang="0">
                    <a:pos x="41" y="0"/>
                  </a:cxn>
                  <a:cxn ang="0">
                    <a:pos x="9" y="10"/>
                  </a:cxn>
                </a:cxnLst>
                <a:rect l="0" t="0" r="r" b="b"/>
                <a:pathLst>
                  <a:path w="41" h="29">
                    <a:moveTo>
                      <a:pt x="9" y="10"/>
                    </a:moveTo>
                    <a:lnTo>
                      <a:pt x="9" y="10"/>
                    </a:lnTo>
                    <a:lnTo>
                      <a:pt x="3" y="16"/>
                    </a:lnTo>
                    <a:lnTo>
                      <a:pt x="0" y="22"/>
                    </a:lnTo>
                    <a:lnTo>
                      <a:pt x="0" y="22"/>
                    </a:lnTo>
                    <a:lnTo>
                      <a:pt x="3" y="29"/>
                    </a:lnTo>
                    <a:lnTo>
                      <a:pt x="9" y="29"/>
                    </a:lnTo>
                    <a:lnTo>
                      <a:pt x="38" y="19"/>
                    </a:lnTo>
                    <a:lnTo>
                      <a:pt x="41" y="0"/>
                    </a:lnTo>
                    <a:lnTo>
                      <a:pt x="9" y="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483"/>
              <p:cNvSpPr>
                <a:spLocks/>
              </p:cNvSpPr>
              <p:nvPr/>
            </p:nvSpPr>
            <p:spPr bwMode="auto">
              <a:xfrm>
                <a:off x="2760663" y="4824413"/>
                <a:ext cx="166688" cy="71438"/>
              </a:xfrm>
              <a:custGeom>
                <a:avLst/>
                <a:gdLst/>
                <a:ahLst/>
                <a:cxnLst>
                  <a:cxn ang="0">
                    <a:pos x="101" y="0"/>
                  </a:cxn>
                  <a:cxn ang="0">
                    <a:pos x="92" y="4"/>
                  </a:cxn>
                  <a:cxn ang="0">
                    <a:pos x="79" y="7"/>
                  </a:cxn>
                  <a:cxn ang="0">
                    <a:pos x="54" y="16"/>
                  </a:cxn>
                  <a:cxn ang="0">
                    <a:pos x="38" y="23"/>
                  </a:cxn>
                  <a:cxn ang="0">
                    <a:pos x="13" y="32"/>
                  </a:cxn>
                  <a:cxn ang="0">
                    <a:pos x="7" y="35"/>
                  </a:cxn>
                  <a:cxn ang="0">
                    <a:pos x="7" y="35"/>
                  </a:cxn>
                  <a:cxn ang="0">
                    <a:pos x="0" y="38"/>
                  </a:cxn>
                  <a:cxn ang="0">
                    <a:pos x="0" y="41"/>
                  </a:cxn>
                  <a:cxn ang="0">
                    <a:pos x="0" y="41"/>
                  </a:cxn>
                  <a:cxn ang="0">
                    <a:pos x="0" y="41"/>
                  </a:cxn>
                  <a:cxn ang="0">
                    <a:pos x="0" y="45"/>
                  </a:cxn>
                  <a:cxn ang="0">
                    <a:pos x="3" y="45"/>
                  </a:cxn>
                  <a:cxn ang="0">
                    <a:pos x="10" y="41"/>
                  </a:cxn>
                  <a:cxn ang="0">
                    <a:pos x="26" y="38"/>
                  </a:cxn>
                  <a:cxn ang="0">
                    <a:pos x="51" y="29"/>
                  </a:cxn>
                  <a:cxn ang="0">
                    <a:pos x="63" y="26"/>
                  </a:cxn>
                  <a:cxn ang="0">
                    <a:pos x="79" y="19"/>
                  </a:cxn>
                  <a:cxn ang="0">
                    <a:pos x="92" y="16"/>
                  </a:cxn>
                  <a:cxn ang="0">
                    <a:pos x="98" y="13"/>
                  </a:cxn>
                  <a:cxn ang="0">
                    <a:pos x="98" y="13"/>
                  </a:cxn>
                  <a:cxn ang="0">
                    <a:pos x="101" y="10"/>
                  </a:cxn>
                  <a:cxn ang="0">
                    <a:pos x="105" y="4"/>
                  </a:cxn>
                  <a:cxn ang="0">
                    <a:pos x="105" y="4"/>
                  </a:cxn>
                  <a:cxn ang="0">
                    <a:pos x="105" y="4"/>
                  </a:cxn>
                  <a:cxn ang="0">
                    <a:pos x="105" y="0"/>
                  </a:cxn>
                  <a:cxn ang="0">
                    <a:pos x="101" y="0"/>
                  </a:cxn>
                  <a:cxn ang="0">
                    <a:pos x="101" y="0"/>
                  </a:cxn>
                </a:cxnLst>
                <a:rect l="0" t="0" r="r" b="b"/>
                <a:pathLst>
                  <a:path w="105" h="45">
                    <a:moveTo>
                      <a:pt x="101" y="0"/>
                    </a:moveTo>
                    <a:lnTo>
                      <a:pt x="92" y="4"/>
                    </a:lnTo>
                    <a:lnTo>
                      <a:pt x="79" y="7"/>
                    </a:lnTo>
                    <a:lnTo>
                      <a:pt x="54" y="16"/>
                    </a:lnTo>
                    <a:lnTo>
                      <a:pt x="38" y="23"/>
                    </a:lnTo>
                    <a:lnTo>
                      <a:pt x="13" y="32"/>
                    </a:lnTo>
                    <a:lnTo>
                      <a:pt x="7" y="35"/>
                    </a:lnTo>
                    <a:lnTo>
                      <a:pt x="7" y="35"/>
                    </a:lnTo>
                    <a:lnTo>
                      <a:pt x="0" y="38"/>
                    </a:lnTo>
                    <a:lnTo>
                      <a:pt x="0" y="41"/>
                    </a:lnTo>
                    <a:lnTo>
                      <a:pt x="0" y="41"/>
                    </a:lnTo>
                    <a:lnTo>
                      <a:pt x="0" y="41"/>
                    </a:lnTo>
                    <a:lnTo>
                      <a:pt x="0" y="45"/>
                    </a:lnTo>
                    <a:lnTo>
                      <a:pt x="3" y="45"/>
                    </a:lnTo>
                    <a:lnTo>
                      <a:pt x="10" y="41"/>
                    </a:lnTo>
                    <a:lnTo>
                      <a:pt x="26" y="38"/>
                    </a:lnTo>
                    <a:lnTo>
                      <a:pt x="51" y="29"/>
                    </a:lnTo>
                    <a:lnTo>
                      <a:pt x="63" y="26"/>
                    </a:lnTo>
                    <a:lnTo>
                      <a:pt x="79" y="19"/>
                    </a:lnTo>
                    <a:lnTo>
                      <a:pt x="92" y="16"/>
                    </a:lnTo>
                    <a:lnTo>
                      <a:pt x="98" y="13"/>
                    </a:lnTo>
                    <a:lnTo>
                      <a:pt x="98" y="13"/>
                    </a:lnTo>
                    <a:lnTo>
                      <a:pt x="101" y="10"/>
                    </a:lnTo>
                    <a:lnTo>
                      <a:pt x="105" y="4"/>
                    </a:lnTo>
                    <a:lnTo>
                      <a:pt x="105" y="4"/>
                    </a:lnTo>
                    <a:lnTo>
                      <a:pt x="105" y="4"/>
                    </a:lnTo>
                    <a:lnTo>
                      <a:pt x="105" y="0"/>
                    </a:lnTo>
                    <a:lnTo>
                      <a:pt x="101" y="0"/>
                    </a:lnTo>
                    <a:lnTo>
                      <a:pt x="101"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Rectangle 484"/>
              <p:cNvSpPr>
                <a:spLocks noChangeArrowheads="1"/>
              </p:cNvSpPr>
              <p:nvPr/>
            </p:nvSpPr>
            <p:spPr bwMode="auto">
              <a:xfrm>
                <a:off x="2760663" y="4889501"/>
                <a:ext cx="1588" cy="1588"/>
              </a:xfrm>
              <a:prstGeom prst="rect">
                <a:avLst/>
              </a:prstGeom>
              <a:solidFill>
                <a:srgbClr val="808080"/>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552"/>
              <p:cNvSpPr>
                <a:spLocks/>
              </p:cNvSpPr>
              <p:nvPr/>
            </p:nvSpPr>
            <p:spPr bwMode="auto">
              <a:xfrm>
                <a:off x="646113" y="4538663"/>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553"/>
              <p:cNvSpPr>
                <a:spLocks/>
              </p:cNvSpPr>
              <p:nvPr/>
            </p:nvSpPr>
            <p:spPr bwMode="auto">
              <a:xfrm>
                <a:off x="661988" y="4543426"/>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554"/>
              <p:cNvSpPr>
                <a:spLocks/>
              </p:cNvSpPr>
              <p:nvPr/>
            </p:nvSpPr>
            <p:spPr bwMode="auto">
              <a:xfrm>
                <a:off x="676275" y="4548188"/>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555"/>
              <p:cNvSpPr>
                <a:spLocks/>
              </p:cNvSpPr>
              <p:nvPr/>
            </p:nvSpPr>
            <p:spPr bwMode="auto">
              <a:xfrm>
                <a:off x="685800" y="4552951"/>
                <a:ext cx="11113" cy="11113"/>
              </a:xfrm>
              <a:custGeom>
                <a:avLst/>
                <a:gdLst/>
                <a:ahLst/>
                <a:cxnLst>
                  <a:cxn ang="0">
                    <a:pos x="7" y="4"/>
                  </a:cxn>
                  <a:cxn ang="0">
                    <a:pos x="7" y="4"/>
                  </a:cxn>
                  <a:cxn ang="0">
                    <a:pos x="7" y="4"/>
                  </a:cxn>
                  <a:cxn ang="0">
                    <a:pos x="4" y="7"/>
                  </a:cxn>
                  <a:cxn ang="0">
                    <a:pos x="4" y="7"/>
                  </a:cxn>
                  <a:cxn ang="0">
                    <a:pos x="0" y="0"/>
                  </a:cxn>
                  <a:cxn ang="0">
                    <a:pos x="0" y="0"/>
                  </a:cxn>
                  <a:cxn ang="0">
                    <a:pos x="7" y="0"/>
                  </a:cxn>
                  <a:cxn ang="0">
                    <a:pos x="7" y="0"/>
                  </a:cxn>
                  <a:cxn ang="0">
                    <a:pos x="7" y="4"/>
                  </a:cxn>
                  <a:cxn ang="0">
                    <a:pos x="7" y="4"/>
                  </a:cxn>
                </a:cxnLst>
                <a:rect l="0" t="0" r="r" b="b"/>
                <a:pathLst>
                  <a:path w="7" h="7">
                    <a:moveTo>
                      <a:pt x="7" y="4"/>
                    </a:moveTo>
                    <a:lnTo>
                      <a:pt x="7" y="4"/>
                    </a:lnTo>
                    <a:lnTo>
                      <a:pt x="7" y="4"/>
                    </a:lnTo>
                    <a:lnTo>
                      <a:pt x="4" y="7"/>
                    </a:lnTo>
                    <a:lnTo>
                      <a:pt x="4" y="7"/>
                    </a:lnTo>
                    <a:lnTo>
                      <a:pt x="0" y="0"/>
                    </a:lnTo>
                    <a:lnTo>
                      <a:pt x="0" y="0"/>
                    </a:lnTo>
                    <a:lnTo>
                      <a:pt x="7" y="0"/>
                    </a:lnTo>
                    <a:lnTo>
                      <a:pt x="7"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556"/>
              <p:cNvSpPr>
                <a:spLocks/>
              </p:cNvSpPr>
              <p:nvPr/>
            </p:nvSpPr>
            <p:spPr bwMode="auto">
              <a:xfrm>
                <a:off x="701675" y="4559301"/>
                <a:ext cx="9525" cy="9525"/>
              </a:xfrm>
              <a:custGeom>
                <a:avLst/>
                <a:gdLst/>
                <a:ahLst/>
                <a:cxnLst>
                  <a:cxn ang="0">
                    <a:pos x="6" y="3"/>
                  </a:cxn>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557"/>
              <p:cNvSpPr>
                <a:spLocks/>
              </p:cNvSpPr>
              <p:nvPr/>
            </p:nvSpPr>
            <p:spPr bwMode="auto">
              <a:xfrm>
                <a:off x="715963" y="4564063"/>
                <a:ext cx="11113" cy="9525"/>
              </a:xfrm>
              <a:custGeom>
                <a:avLst/>
                <a:gdLst/>
                <a:ahLst/>
                <a:cxnLst>
                  <a:cxn ang="0">
                    <a:pos x="7" y="3"/>
                  </a:cxn>
                  <a:cxn ang="0">
                    <a:pos x="7" y="3"/>
                  </a:cxn>
                  <a:cxn ang="0">
                    <a:pos x="4" y="3"/>
                  </a:cxn>
                  <a:cxn ang="0">
                    <a:pos x="0" y="6"/>
                  </a:cxn>
                  <a:cxn ang="0">
                    <a:pos x="0" y="6"/>
                  </a:cxn>
                  <a:cxn ang="0">
                    <a:pos x="0" y="0"/>
                  </a:cxn>
                  <a:cxn ang="0">
                    <a:pos x="0" y="0"/>
                  </a:cxn>
                  <a:cxn ang="0">
                    <a:pos x="4" y="0"/>
                  </a:cxn>
                  <a:cxn ang="0">
                    <a:pos x="4" y="0"/>
                  </a:cxn>
                  <a:cxn ang="0">
                    <a:pos x="7" y="3"/>
                  </a:cxn>
                  <a:cxn ang="0">
                    <a:pos x="7" y="3"/>
                  </a:cxn>
                </a:cxnLst>
                <a:rect l="0" t="0" r="r" b="b"/>
                <a:pathLst>
                  <a:path w="7" h="6">
                    <a:moveTo>
                      <a:pt x="7" y="3"/>
                    </a:moveTo>
                    <a:lnTo>
                      <a:pt x="7" y="3"/>
                    </a:lnTo>
                    <a:lnTo>
                      <a:pt x="4" y="3"/>
                    </a:lnTo>
                    <a:lnTo>
                      <a:pt x="0" y="6"/>
                    </a:lnTo>
                    <a:lnTo>
                      <a:pt x="0"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558"/>
              <p:cNvSpPr>
                <a:spLocks/>
              </p:cNvSpPr>
              <p:nvPr/>
            </p:nvSpPr>
            <p:spPr bwMode="auto">
              <a:xfrm>
                <a:off x="731838" y="4568826"/>
                <a:ext cx="4763" cy="9525"/>
              </a:xfrm>
              <a:custGeom>
                <a:avLst/>
                <a:gdLst/>
                <a:ahLst/>
                <a:cxnLst>
                  <a:cxn ang="0">
                    <a:pos x="3" y="3"/>
                  </a:cxn>
                  <a:cxn ang="0">
                    <a:pos x="3" y="3"/>
                  </a:cxn>
                  <a:cxn ang="0">
                    <a:pos x="3" y="6"/>
                  </a:cxn>
                  <a:cxn ang="0">
                    <a:pos x="0" y="6"/>
                  </a:cxn>
                  <a:cxn ang="0">
                    <a:pos x="0" y="6"/>
                  </a:cxn>
                  <a:cxn ang="0">
                    <a:pos x="0" y="0"/>
                  </a:cxn>
                  <a:cxn ang="0">
                    <a:pos x="0" y="0"/>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559"/>
              <p:cNvSpPr>
                <a:spLocks/>
              </p:cNvSpPr>
              <p:nvPr/>
            </p:nvSpPr>
            <p:spPr bwMode="auto">
              <a:xfrm>
                <a:off x="741363" y="4573588"/>
                <a:ext cx="11113" cy="9525"/>
              </a:xfrm>
              <a:custGeom>
                <a:avLst/>
                <a:gdLst/>
                <a:ahLst/>
                <a:cxnLst>
                  <a:cxn ang="0">
                    <a:pos x="7" y="3"/>
                  </a:cxn>
                  <a:cxn ang="0">
                    <a:pos x="7" y="3"/>
                  </a:cxn>
                  <a:cxn ang="0">
                    <a:pos x="3" y="6"/>
                  </a:cxn>
                  <a:cxn ang="0">
                    <a:pos x="3" y="6"/>
                  </a:cxn>
                  <a:cxn ang="0">
                    <a:pos x="0" y="0"/>
                  </a:cxn>
                  <a:cxn ang="0">
                    <a:pos x="0" y="0"/>
                  </a:cxn>
                  <a:cxn ang="0">
                    <a:pos x="3" y="0"/>
                  </a:cxn>
                  <a:cxn ang="0">
                    <a:pos x="7" y="0"/>
                  </a:cxn>
                  <a:cxn ang="0">
                    <a:pos x="7" y="0"/>
                  </a:cxn>
                  <a:cxn ang="0">
                    <a:pos x="7" y="3"/>
                  </a:cxn>
                  <a:cxn ang="0">
                    <a:pos x="7" y="3"/>
                  </a:cxn>
                </a:cxnLst>
                <a:rect l="0" t="0" r="r" b="b"/>
                <a:pathLst>
                  <a:path w="7" h="6">
                    <a:moveTo>
                      <a:pt x="7" y="3"/>
                    </a:moveTo>
                    <a:lnTo>
                      <a:pt x="7" y="3"/>
                    </a:lnTo>
                    <a:lnTo>
                      <a:pt x="3" y="6"/>
                    </a:lnTo>
                    <a:lnTo>
                      <a:pt x="3" y="6"/>
                    </a:lnTo>
                    <a:lnTo>
                      <a:pt x="0" y="0"/>
                    </a:lnTo>
                    <a:lnTo>
                      <a:pt x="0" y="0"/>
                    </a:lnTo>
                    <a:lnTo>
                      <a:pt x="3"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560"/>
              <p:cNvSpPr>
                <a:spLocks/>
              </p:cNvSpPr>
              <p:nvPr/>
            </p:nvSpPr>
            <p:spPr bwMode="auto">
              <a:xfrm>
                <a:off x="757238" y="4578351"/>
                <a:ext cx="9525" cy="11113"/>
              </a:xfrm>
              <a:custGeom>
                <a:avLst/>
                <a:gdLst/>
                <a:ahLst/>
                <a:cxnLst>
                  <a:cxn ang="0">
                    <a:pos x="6" y="3"/>
                  </a:cxn>
                  <a:cxn ang="0">
                    <a:pos x="6" y="3"/>
                  </a:cxn>
                  <a:cxn ang="0">
                    <a:pos x="3" y="7"/>
                  </a:cxn>
                  <a:cxn ang="0">
                    <a:pos x="3" y="7"/>
                  </a:cxn>
                  <a:cxn ang="0">
                    <a:pos x="0" y="0"/>
                  </a:cxn>
                  <a:cxn ang="0">
                    <a:pos x="0" y="0"/>
                  </a:cxn>
                  <a:cxn ang="0">
                    <a:pos x="3" y="0"/>
                  </a:cxn>
                  <a:cxn ang="0">
                    <a:pos x="3" y="0"/>
                  </a:cxn>
                  <a:cxn ang="0">
                    <a:pos x="6" y="3"/>
                  </a:cxn>
                  <a:cxn ang="0">
                    <a:pos x="6" y="3"/>
                  </a:cxn>
                </a:cxnLst>
                <a:rect l="0" t="0" r="r" b="b"/>
                <a:pathLst>
                  <a:path w="6" h="7">
                    <a:moveTo>
                      <a:pt x="6" y="3"/>
                    </a:moveTo>
                    <a:lnTo>
                      <a:pt x="6" y="3"/>
                    </a:lnTo>
                    <a:lnTo>
                      <a:pt x="3" y="7"/>
                    </a:lnTo>
                    <a:lnTo>
                      <a:pt x="3"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561"/>
              <p:cNvSpPr>
                <a:spLocks/>
              </p:cNvSpPr>
              <p:nvPr/>
            </p:nvSpPr>
            <p:spPr bwMode="auto">
              <a:xfrm>
                <a:off x="771525" y="4583113"/>
                <a:ext cx="11113" cy="11113"/>
              </a:xfrm>
              <a:custGeom>
                <a:avLst/>
                <a:gdLst/>
                <a:ahLst/>
                <a:cxnLst>
                  <a:cxn ang="0">
                    <a:pos x="7" y="4"/>
                  </a:cxn>
                  <a:cxn ang="0">
                    <a:pos x="7" y="4"/>
                  </a:cxn>
                  <a:cxn ang="0">
                    <a:pos x="0" y="7"/>
                  </a:cxn>
                  <a:cxn ang="0">
                    <a:pos x="0" y="7"/>
                  </a:cxn>
                  <a:cxn ang="0">
                    <a:pos x="0" y="0"/>
                  </a:cxn>
                  <a:cxn ang="0">
                    <a:pos x="0" y="0"/>
                  </a:cxn>
                  <a:cxn ang="0">
                    <a:pos x="0" y="0"/>
                  </a:cxn>
                  <a:cxn ang="0">
                    <a:pos x="3" y="0"/>
                  </a:cxn>
                  <a:cxn ang="0">
                    <a:pos x="3" y="0"/>
                  </a:cxn>
                  <a:cxn ang="0">
                    <a:pos x="7" y="4"/>
                  </a:cxn>
                  <a:cxn ang="0">
                    <a:pos x="7" y="4"/>
                  </a:cxn>
                </a:cxnLst>
                <a:rect l="0" t="0" r="r" b="b"/>
                <a:pathLst>
                  <a:path w="7" h="7">
                    <a:moveTo>
                      <a:pt x="7" y="4"/>
                    </a:moveTo>
                    <a:lnTo>
                      <a:pt x="7" y="4"/>
                    </a:lnTo>
                    <a:lnTo>
                      <a:pt x="0" y="7"/>
                    </a:lnTo>
                    <a:lnTo>
                      <a:pt x="0" y="7"/>
                    </a:lnTo>
                    <a:lnTo>
                      <a:pt x="0" y="0"/>
                    </a:lnTo>
                    <a:lnTo>
                      <a:pt x="0" y="0"/>
                    </a:lnTo>
                    <a:lnTo>
                      <a:pt x="0"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562"/>
              <p:cNvSpPr>
                <a:spLocks/>
              </p:cNvSpPr>
              <p:nvPr/>
            </p:nvSpPr>
            <p:spPr bwMode="auto">
              <a:xfrm>
                <a:off x="641350" y="4559301"/>
                <a:ext cx="9525" cy="9525"/>
              </a:xfrm>
              <a:custGeom>
                <a:avLst/>
                <a:gdLst/>
                <a:ahLst/>
                <a:cxnLst>
                  <a:cxn ang="0">
                    <a:pos x="6" y="6"/>
                  </a:cxn>
                  <a:cxn ang="0">
                    <a:pos x="6" y="6"/>
                  </a:cxn>
                  <a:cxn ang="0">
                    <a:pos x="3"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3" y="6"/>
                    </a:lnTo>
                    <a:lnTo>
                      <a:pt x="0" y="6"/>
                    </a:lnTo>
                    <a:lnTo>
                      <a:pt x="0" y="6"/>
                    </a:lnTo>
                    <a:lnTo>
                      <a:pt x="0" y="3"/>
                    </a:lnTo>
                    <a:lnTo>
                      <a:pt x="0" y="3"/>
                    </a:lnTo>
                    <a:lnTo>
                      <a:pt x="3" y="0"/>
                    </a:lnTo>
                    <a:lnTo>
                      <a:pt x="3" y="0"/>
                    </a:lnTo>
                    <a:lnTo>
                      <a:pt x="6" y="6"/>
                    </a:lnTo>
                    <a:lnTo>
                      <a:pt x="6"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563"/>
              <p:cNvSpPr>
                <a:spLocks/>
              </p:cNvSpPr>
              <p:nvPr/>
            </p:nvSpPr>
            <p:spPr bwMode="auto">
              <a:xfrm>
                <a:off x="650875" y="4564063"/>
                <a:ext cx="11113" cy="9525"/>
              </a:xfrm>
              <a:custGeom>
                <a:avLst/>
                <a:gdLst/>
                <a:ahLst/>
                <a:cxnLst>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3" y="6"/>
                    </a:lnTo>
                    <a:lnTo>
                      <a:pt x="3" y="6"/>
                    </a:lnTo>
                    <a:lnTo>
                      <a:pt x="0" y="3"/>
                    </a:lnTo>
                    <a:lnTo>
                      <a:pt x="0" y="3"/>
                    </a:lnTo>
                    <a:lnTo>
                      <a:pt x="7" y="0"/>
                    </a:lnTo>
                    <a:lnTo>
                      <a:pt x="7" y="0"/>
                    </a:lnTo>
                    <a:lnTo>
                      <a:pt x="7" y="6"/>
                    </a:lnTo>
                    <a:lnTo>
                      <a:pt x="7" y="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564"/>
              <p:cNvSpPr>
                <a:spLocks/>
              </p:cNvSpPr>
              <p:nvPr/>
            </p:nvSpPr>
            <p:spPr bwMode="auto">
              <a:xfrm>
                <a:off x="666750" y="4573588"/>
                <a:ext cx="9525" cy="4763"/>
              </a:xfrm>
              <a:custGeom>
                <a:avLst/>
                <a:gdLst/>
                <a:ahLst/>
                <a:cxnLst>
                  <a:cxn ang="0">
                    <a:pos x="6" y="3"/>
                  </a:cxn>
                  <a:cxn ang="0">
                    <a:pos x="6" y="3"/>
                  </a:cxn>
                  <a:cxn ang="0">
                    <a:pos x="3" y="3"/>
                  </a:cxn>
                  <a:cxn ang="0">
                    <a:pos x="3" y="3"/>
                  </a:cxn>
                  <a:cxn ang="0">
                    <a:pos x="3" y="3"/>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565"/>
              <p:cNvSpPr>
                <a:spLocks/>
              </p:cNvSpPr>
              <p:nvPr/>
            </p:nvSpPr>
            <p:spPr bwMode="auto">
              <a:xfrm>
                <a:off x="681038" y="4578351"/>
                <a:ext cx="11113" cy="4763"/>
              </a:xfrm>
              <a:custGeom>
                <a:avLst/>
                <a:gdLst/>
                <a:ahLst/>
                <a:cxnLst>
                  <a:cxn ang="0">
                    <a:pos x="7" y="3"/>
                  </a:cxn>
                  <a:cxn ang="0">
                    <a:pos x="7" y="3"/>
                  </a:cxn>
                  <a:cxn ang="0">
                    <a:pos x="3" y="3"/>
                  </a:cxn>
                  <a:cxn ang="0">
                    <a:pos x="0" y="3"/>
                  </a:cxn>
                  <a:cxn ang="0">
                    <a:pos x="0" y="3"/>
                  </a:cxn>
                  <a:cxn ang="0">
                    <a:pos x="0" y="0"/>
                  </a:cxn>
                  <a:cxn ang="0">
                    <a:pos x="0" y="0"/>
                  </a:cxn>
                  <a:cxn ang="0">
                    <a:pos x="3" y="0"/>
                  </a:cxn>
                  <a:cxn ang="0">
                    <a:pos x="3" y="0"/>
                  </a:cxn>
                  <a:cxn ang="0">
                    <a:pos x="7" y="3"/>
                  </a:cxn>
                  <a:cxn ang="0">
                    <a:pos x="7" y="3"/>
                  </a:cxn>
                </a:cxnLst>
                <a:rect l="0" t="0" r="r" b="b"/>
                <a:pathLst>
                  <a:path w="7" h="3">
                    <a:moveTo>
                      <a:pt x="7" y="3"/>
                    </a:moveTo>
                    <a:lnTo>
                      <a:pt x="7" y="3"/>
                    </a:lnTo>
                    <a:lnTo>
                      <a:pt x="3" y="3"/>
                    </a:lnTo>
                    <a:lnTo>
                      <a:pt x="0" y="3"/>
                    </a:lnTo>
                    <a:lnTo>
                      <a:pt x="0" y="3"/>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566"/>
              <p:cNvSpPr>
                <a:spLocks/>
              </p:cNvSpPr>
              <p:nvPr/>
            </p:nvSpPr>
            <p:spPr bwMode="auto">
              <a:xfrm>
                <a:off x="692150" y="4583113"/>
                <a:ext cx="9525" cy="6350"/>
              </a:xfrm>
              <a:custGeom>
                <a:avLst/>
                <a:gdLst/>
                <a:ahLst/>
                <a:cxnLst>
                  <a:cxn ang="0">
                    <a:pos x="6" y="4"/>
                  </a:cxn>
                  <a:cxn ang="0">
                    <a:pos x="6" y="4"/>
                  </a:cxn>
                  <a:cxn ang="0">
                    <a:pos x="3" y="4"/>
                  </a:cxn>
                  <a:cxn ang="0">
                    <a:pos x="3" y="4"/>
                  </a:cxn>
                  <a:cxn ang="0">
                    <a:pos x="0" y="0"/>
                  </a:cxn>
                  <a:cxn ang="0">
                    <a:pos x="0" y="0"/>
                  </a:cxn>
                  <a:cxn ang="0">
                    <a:pos x="6" y="0"/>
                  </a:cxn>
                  <a:cxn ang="0">
                    <a:pos x="6" y="0"/>
                  </a:cxn>
                  <a:cxn ang="0">
                    <a:pos x="6" y="4"/>
                  </a:cxn>
                  <a:cxn ang="0">
                    <a:pos x="6" y="4"/>
                  </a:cxn>
                </a:cxnLst>
                <a:rect l="0" t="0" r="r" b="b"/>
                <a:pathLst>
                  <a:path w="6" h="4">
                    <a:moveTo>
                      <a:pt x="6" y="4"/>
                    </a:moveTo>
                    <a:lnTo>
                      <a:pt x="6" y="4"/>
                    </a:lnTo>
                    <a:lnTo>
                      <a:pt x="3" y="4"/>
                    </a:lnTo>
                    <a:lnTo>
                      <a:pt x="3" y="4"/>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567"/>
              <p:cNvSpPr>
                <a:spLocks/>
              </p:cNvSpPr>
              <p:nvPr/>
            </p:nvSpPr>
            <p:spPr bwMode="auto">
              <a:xfrm>
                <a:off x="706438" y="4589463"/>
                <a:ext cx="9525" cy="4763"/>
              </a:xfrm>
              <a:custGeom>
                <a:avLst/>
                <a:gdLst/>
                <a:ahLst/>
                <a:cxnLst>
                  <a:cxn ang="0">
                    <a:pos x="6" y="3"/>
                  </a:cxn>
                  <a:cxn ang="0">
                    <a:pos x="6" y="3"/>
                  </a:cxn>
                  <a:cxn ang="0">
                    <a:pos x="6" y="3"/>
                  </a:cxn>
                  <a:cxn ang="0">
                    <a:pos x="3" y="3"/>
                  </a:cxn>
                  <a:cxn ang="0">
                    <a:pos x="3" y="3"/>
                  </a:cxn>
                  <a:cxn ang="0">
                    <a:pos x="0" y="0"/>
                  </a:cxn>
                  <a:cxn ang="0">
                    <a:pos x="0" y="0"/>
                  </a:cxn>
                  <a:cxn ang="0">
                    <a:pos x="3" y="0"/>
                  </a:cxn>
                  <a:cxn ang="0">
                    <a:pos x="3" y="0"/>
                  </a:cxn>
                  <a:cxn ang="0">
                    <a:pos x="3" y="0"/>
                  </a:cxn>
                  <a:cxn ang="0">
                    <a:pos x="6" y="3"/>
                  </a:cxn>
                  <a:cxn ang="0">
                    <a:pos x="6" y="3"/>
                  </a:cxn>
                </a:cxnLst>
                <a:rect l="0" t="0" r="r" b="b"/>
                <a:pathLst>
                  <a:path w="6" h="3">
                    <a:moveTo>
                      <a:pt x="6" y="3"/>
                    </a:moveTo>
                    <a:lnTo>
                      <a:pt x="6" y="3"/>
                    </a:lnTo>
                    <a:lnTo>
                      <a:pt x="6" y="3"/>
                    </a:lnTo>
                    <a:lnTo>
                      <a:pt x="3" y="3"/>
                    </a:lnTo>
                    <a:lnTo>
                      <a:pt x="3" y="3"/>
                    </a:lnTo>
                    <a:lnTo>
                      <a:pt x="0" y="0"/>
                    </a:lnTo>
                    <a:lnTo>
                      <a:pt x="0" y="0"/>
                    </a:lnTo>
                    <a:lnTo>
                      <a:pt x="3"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568"/>
              <p:cNvSpPr>
                <a:spLocks/>
              </p:cNvSpPr>
              <p:nvPr/>
            </p:nvSpPr>
            <p:spPr bwMode="auto">
              <a:xfrm>
                <a:off x="722313" y="4594226"/>
                <a:ext cx="9525" cy="4763"/>
              </a:xfrm>
              <a:custGeom>
                <a:avLst/>
                <a:gdLst/>
                <a:ahLst/>
                <a:cxnLst>
                  <a:cxn ang="0">
                    <a:pos x="6" y="3"/>
                  </a:cxn>
                  <a:cxn ang="0">
                    <a:pos x="6" y="3"/>
                  </a:cxn>
                  <a:cxn ang="0">
                    <a:pos x="0" y="3"/>
                  </a:cxn>
                  <a:cxn ang="0">
                    <a:pos x="0"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0" y="3"/>
                    </a:lnTo>
                    <a:lnTo>
                      <a:pt x="0"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Freeform 569"/>
              <p:cNvSpPr>
                <a:spLocks/>
              </p:cNvSpPr>
              <p:nvPr/>
            </p:nvSpPr>
            <p:spPr bwMode="auto">
              <a:xfrm>
                <a:off x="736600" y="4598988"/>
                <a:ext cx="4763" cy="4763"/>
              </a:xfrm>
              <a:custGeom>
                <a:avLst/>
                <a:gdLst/>
                <a:ahLst/>
                <a:cxnLst>
                  <a:cxn ang="0">
                    <a:pos x="3" y="3"/>
                  </a:cxn>
                  <a:cxn ang="0">
                    <a:pos x="3" y="3"/>
                  </a:cxn>
                  <a:cxn ang="0">
                    <a:pos x="0" y="3"/>
                  </a:cxn>
                  <a:cxn ang="0">
                    <a:pos x="0" y="3"/>
                  </a:cxn>
                  <a:cxn ang="0">
                    <a:pos x="0" y="0"/>
                  </a:cxn>
                  <a:cxn ang="0">
                    <a:pos x="0" y="0"/>
                  </a:cxn>
                  <a:cxn ang="0">
                    <a:pos x="0" y="0"/>
                  </a:cxn>
                  <a:cxn ang="0">
                    <a:pos x="3" y="0"/>
                  </a:cxn>
                  <a:cxn ang="0">
                    <a:pos x="3" y="0"/>
                  </a:cxn>
                  <a:cxn ang="0">
                    <a:pos x="3" y="3"/>
                  </a:cxn>
                  <a:cxn ang="0">
                    <a:pos x="3" y="3"/>
                  </a:cxn>
                </a:cxnLst>
                <a:rect l="0" t="0" r="r" b="b"/>
                <a:pathLst>
                  <a:path w="3" h="3">
                    <a:moveTo>
                      <a:pt x="3" y="3"/>
                    </a:moveTo>
                    <a:lnTo>
                      <a:pt x="3" y="3"/>
                    </a:lnTo>
                    <a:lnTo>
                      <a:pt x="0" y="3"/>
                    </a:lnTo>
                    <a:lnTo>
                      <a:pt x="0" y="3"/>
                    </a:lnTo>
                    <a:lnTo>
                      <a:pt x="0" y="0"/>
                    </a:lnTo>
                    <a:lnTo>
                      <a:pt x="0" y="0"/>
                    </a:lnTo>
                    <a:lnTo>
                      <a:pt x="0" y="0"/>
                    </a:lnTo>
                    <a:lnTo>
                      <a:pt x="3" y="0"/>
                    </a:lnTo>
                    <a:lnTo>
                      <a:pt x="3" y="0"/>
                    </a:lnTo>
                    <a:lnTo>
                      <a:pt x="3" y="3"/>
                    </a:lnTo>
                    <a:lnTo>
                      <a:pt x="3"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570"/>
              <p:cNvSpPr>
                <a:spLocks/>
              </p:cNvSpPr>
              <p:nvPr/>
            </p:nvSpPr>
            <p:spPr bwMode="auto">
              <a:xfrm>
                <a:off x="746125" y="4603751"/>
                <a:ext cx="11113" cy="4763"/>
              </a:xfrm>
              <a:custGeom>
                <a:avLst/>
                <a:gdLst/>
                <a:ahLst/>
                <a:cxnLst>
                  <a:cxn ang="0">
                    <a:pos x="7" y="3"/>
                  </a:cxn>
                  <a:cxn ang="0">
                    <a:pos x="7" y="3"/>
                  </a:cxn>
                  <a:cxn ang="0">
                    <a:pos x="4" y="3"/>
                  </a:cxn>
                  <a:cxn ang="0">
                    <a:pos x="4" y="3"/>
                  </a:cxn>
                  <a:cxn ang="0">
                    <a:pos x="0" y="0"/>
                  </a:cxn>
                  <a:cxn ang="0">
                    <a:pos x="0" y="0"/>
                  </a:cxn>
                  <a:cxn ang="0">
                    <a:pos x="4" y="0"/>
                  </a:cxn>
                  <a:cxn ang="0">
                    <a:pos x="7" y="0"/>
                  </a:cxn>
                  <a:cxn ang="0">
                    <a:pos x="7" y="0"/>
                  </a:cxn>
                  <a:cxn ang="0">
                    <a:pos x="7" y="3"/>
                  </a:cxn>
                  <a:cxn ang="0">
                    <a:pos x="7" y="3"/>
                  </a:cxn>
                </a:cxnLst>
                <a:rect l="0" t="0" r="r" b="b"/>
                <a:pathLst>
                  <a:path w="7" h="3">
                    <a:moveTo>
                      <a:pt x="7" y="3"/>
                    </a:moveTo>
                    <a:lnTo>
                      <a:pt x="7" y="3"/>
                    </a:lnTo>
                    <a:lnTo>
                      <a:pt x="4" y="3"/>
                    </a:lnTo>
                    <a:lnTo>
                      <a:pt x="4" y="3"/>
                    </a:lnTo>
                    <a:lnTo>
                      <a:pt x="0" y="0"/>
                    </a:lnTo>
                    <a:lnTo>
                      <a:pt x="0" y="0"/>
                    </a:lnTo>
                    <a:lnTo>
                      <a:pt x="4" y="0"/>
                    </a:lnTo>
                    <a:lnTo>
                      <a:pt x="7" y="0"/>
                    </a:lnTo>
                    <a:lnTo>
                      <a:pt x="7"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571"/>
              <p:cNvSpPr>
                <a:spLocks/>
              </p:cNvSpPr>
              <p:nvPr/>
            </p:nvSpPr>
            <p:spPr bwMode="auto">
              <a:xfrm>
                <a:off x="762000" y="4608513"/>
                <a:ext cx="9525" cy="4763"/>
              </a:xfrm>
              <a:custGeom>
                <a:avLst/>
                <a:gdLst/>
                <a:ahLst/>
                <a:cxnLst>
                  <a:cxn ang="0">
                    <a:pos x="6" y="3"/>
                  </a:cxn>
                  <a:cxn ang="0">
                    <a:pos x="6" y="3"/>
                  </a:cxn>
                  <a:cxn ang="0">
                    <a:pos x="3" y="3"/>
                  </a:cxn>
                  <a:cxn ang="0">
                    <a:pos x="3" y="3"/>
                  </a:cxn>
                  <a:cxn ang="0">
                    <a:pos x="3" y="3"/>
                  </a:cxn>
                  <a:cxn ang="0">
                    <a:pos x="0" y="0"/>
                  </a:cxn>
                  <a:cxn ang="0">
                    <a:pos x="0" y="0"/>
                  </a:cxn>
                  <a:cxn ang="0">
                    <a:pos x="0" y="0"/>
                  </a:cxn>
                  <a:cxn ang="0">
                    <a:pos x="3" y="0"/>
                  </a:cxn>
                  <a:cxn ang="0">
                    <a:pos x="3" y="0"/>
                  </a:cxn>
                  <a:cxn ang="0">
                    <a:pos x="6" y="3"/>
                  </a:cxn>
                  <a:cxn ang="0">
                    <a:pos x="6" y="3"/>
                  </a:cxn>
                </a:cxnLst>
                <a:rect l="0" t="0" r="r" b="b"/>
                <a:pathLst>
                  <a:path w="6" h="3">
                    <a:moveTo>
                      <a:pt x="6" y="3"/>
                    </a:moveTo>
                    <a:lnTo>
                      <a:pt x="6" y="3"/>
                    </a:lnTo>
                    <a:lnTo>
                      <a:pt x="3" y="3"/>
                    </a:lnTo>
                    <a:lnTo>
                      <a:pt x="3" y="3"/>
                    </a:lnTo>
                    <a:lnTo>
                      <a:pt x="3" y="3"/>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572"/>
              <p:cNvSpPr>
                <a:spLocks/>
              </p:cNvSpPr>
              <p:nvPr/>
            </p:nvSpPr>
            <p:spPr bwMode="auto">
              <a:xfrm>
                <a:off x="650875" y="4552951"/>
                <a:ext cx="11113" cy="11113"/>
              </a:xfrm>
              <a:custGeom>
                <a:avLst/>
                <a:gdLst/>
                <a:ahLst/>
                <a:cxnLst>
                  <a:cxn ang="0">
                    <a:pos x="7" y="4"/>
                  </a:cxn>
                  <a:cxn ang="0">
                    <a:pos x="7" y="4"/>
                  </a:cxn>
                  <a:cxn ang="0">
                    <a:pos x="7" y="7"/>
                  </a:cxn>
                  <a:cxn ang="0">
                    <a:pos x="3" y="7"/>
                  </a:cxn>
                  <a:cxn ang="0">
                    <a:pos x="3" y="7"/>
                  </a:cxn>
                  <a:cxn ang="0">
                    <a:pos x="0" y="0"/>
                  </a:cxn>
                  <a:cxn ang="0">
                    <a:pos x="0" y="0"/>
                  </a:cxn>
                  <a:cxn ang="0">
                    <a:pos x="3" y="0"/>
                  </a:cxn>
                  <a:cxn ang="0">
                    <a:pos x="3" y="0"/>
                  </a:cxn>
                  <a:cxn ang="0">
                    <a:pos x="3" y="0"/>
                  </a:cxn>
                  <a:cxn ang="0">
                    <a:pos x="7" y="4"/>
                  </a:cxn>
                  <a:cxn ang="0">
                    <a:pos x="7" y="4"/>
                  </a:cxn>
                </a:cxnLst>
                <a:rect l="0" t="0" r="r" b="b"/>
                <a:pathLst>
                  <a:path w="7" h="7">
                    <a:moveTo>
                      <a:pt x="7" y="4"/>
                    </a:moveTo>
                    <a:lnTo>
                      <a:pt x="7" y="4"/>
                    </a:lnTo>
                    <a:lnTo>
                      <a:pt x="7" y="7"/>
                    </a:lnTo>
                    <a:lnTo>
                      <a:pt x="3" y="7"/>
                    </a:lnTo>
                    <a:lnTo>
                      <a:pt x="3" y="7"/>
                    </a:lnTo>
                    <a:lnTo>
                      <a:pt x="0" y="0"/>
                    </a:lnTo>
                    <a:lnTo>
                      <a:pt x="0" y="0"/>
                    </a:lnTo>
                    <a:lnTo>
                      <a:pt x="3" y="0"/>
                    </a:lnTo>
                    <a:lnTo>
                      <a:pt x="3" y="0"/>
                    </a:lnTo>
                    <a:lnTo>
                      <a:pt x="3" y="0"/>
                    </a:lnTo>
                    <a:lnTo>
                      <a:pt x="7" y="4"/>
                    </a:lnTo>
                    <a:lnTo>
                      <a:pt x="7"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573"/>
              <p:cNvSpPr>
                <a:spLocks/>
              </p:cNvSpPr>
              <p:nvPr/>
            </p:nvSpPr>
            <p:spPr bwMode="auto">
              <a:xfrm>
                <a:off x="666750" y="4559301"/>
                <a:ext cx="9525" cy="9525"/>
              </a:xfrm>
              <a:custGeom>
                <a:avLst/>
                <a:gdLst/>
                <a:ahLst/>
                <a:cxnLst>
                  <a:cxn ang="0">
                    <a:pos x="6" y="3"/>
                  </a:cxn>
                  <a:cxn ang="0">
                    <a:pos x="6" y="3"/>
                  </a:cxn>
                  <a:cxn ang="0">
                    <a:pos x="3" y="6"/>
                  </a:cxn>
                  <a:cxn ang="0">
                    <a:pos x="3" y="6"/>
                  </a:cxn>
                  <a:cxn ang="0">
                    <a:pos x="0" y="0"/>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574"/>
              <p:cNvSpPr>
                <a:spLocks/>
              </p:cNvSpPr>
              <p:nvPr/>
            </p:nvSpPr>
            <p:spPr bwMode="auto">
              <a:xfrm>
                <a:off x="681038" y="4564063"/>
                <a:ext cx="11113" cy="9525"/>
              </a:xfrm>
              <a:custGeom>
                <a:avLst/>
                <a:gdLst/>
                <a:ahLst/>
                <a:cxnLst>
                  <a:cxn ang="0">
                    <a:pos x="7" y="3"/>
                  </a:cxn>
                  <a:cxn ang="0">
                    <a:pos x="7" y="3"/>
                  </a:cxn>
                  <a:cxn ang="0">
                    <a:pos x="0" y="6"/>
                  </a:cxn>
                  <a:cxn ang="0">
                    <a:pos x="0" y="6"/>
                  </a:cxn>
                  <a:cxn ang="0">
                    <a:pos x="0" y="0"/>
                  </a:cxn>
                  <a:cxn ang="0">
                    <a:pos x="0" y="0"/>
                  </a:cxn>
                  <a:cxn ang="0">
                    <a:pos x="0" y="0"/>
                  </a:cxn>
                  <a:cxn ang="0">
                    <a:pos x="3" y="0"/>
                  </a:cxn>
                  <a:cxn ang="0">
                    <a:pos x="3" y="0"/>
                  </a:cxn>
                  <a:cxn ang="0">
                    <a:pos x="7" y="3"/>
                  </a:cxn>
                  <a:cxn ang="0">
                    <a:pos x="7" y="3"/>
                  </a:cxn>
                </a:cxnLst>
                <a:rect l="0" t="0" r="r" b="b"/>
                <a:pathLst>
                  <a:path w="7" h="6">
                    <a:moveTo>
                      <a:pt x="7" y="3"/>
                    </a:moveTo>
                    <a:lnTo>
                      <a:pt x="7" y="3"/>
                    </a:lnTo>
                    <a:lnTo>
                      <a:pt x="0" y="6"/>
                    </a:lnTo>
                    <a:lnTo>
                      <a:pt x="0" y="6"/>
                    </a:lnTo>
                    <a:lnTo>
                      <a:pt x="0" y="0"/>
                    </a:lnTo>
                    <a:lnTo>
                      <a:pt x="0" y="0"/>
                    </a:lnTo>
                    <a:lnTo>
                      <a:pt x="0" y="0"/>
                    </a:lnTo>
                    <a:lnTo>
                      <a:pt x="3" y="0"/>
                    </a:lnTo>
                    <a:lnTo>
                      <a:pt x="3"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575"/>
              <p:cNvSpPr>
                <a:spLocks/>
              </p:cNvSpPr>
              <p:nvPr/>
            </p:nvSpPr>
            <p:spPr bwMode="auto">
              <a:xfrm>
                <a:off x="692150" y="4568826"/>
                <a:ext cx="9525" cy="9525"/>
              </a:xfrm>
              <a:custGeom>
                <a:avLst/>
                <a:gdLst/>
                <a:ahLst/>
                <a:cxnLst>
                  <a:cxn ang="0">
                    <a:pos x="6" y="3"/>
                  </a:cxn>
                  <a:cxn ang="0">
                    <a:pos x="6" y="3"/>
                  </a:cxn>
                  <a:cxn ang="0">
                    <a:pos x="3" y="6"/>
                  </a:cxn>
                  <a:cxn ang="0">
                    <a:pos x="3" y="6"/>
                  </a:cxn>
                  <a:cxn ang="0">
                    <a:pos x="0" y="0"/>
                  </a:cxn>
                  <a:cxn ang="0">
                    <a:pos x="0" y="0"/>
                  </a:cxn>
                  <a:cxn ang="0">
                    <a:pos x="3" y="0"/>
                  </a:cxn>
                  <a:cxn ang="0">
                    <a:pos x="6" y="0"/>
                  </a:cxn>
                  <a:cxn ang="0">
                    <a:pos x="6" y="0"/>
                  </a:cxn>
                  <a:cxn ang="0">
                    <a:pos x="6" y="3"/>
                  </a:cxn>
                  <a:cxn ang="0">
                    <a:pos x="6" y="3"/>
                  </a:cxn>
                </a:cxnLst>
                <a:rect l="0" t="0" r="r" b="b"/>
                <a:pathLst>
                  <a:path w="6" h="6">
                    <a:moveTo>
                      <a:pt x="6" y="3"/>
                    </a:moveTo>
                    <a:lnTo>
                      <a:pt x="6" y="3"/>
                    </a:lnTo>
                    <a:lnTo>
                      <a:pt x="3" y="6"/>
                    </a:lnTo>
                    <a:lnTo>
                      <a:pt x="3" y="6"/>
                    </a:lnTo>
                    <a:lnTo>
                      <a:pt x="0" y="0"/>
                    </a:lnTo>
                    <a:lnTo>
                      <a:pt x="0" y="0"/>
                    </a:lnTo>
                    <a:lnTo>
                      <a:pt x="3" y="0"/>
                    </a:lnTo>
                    <a:lnTo>
                      <a:pt x="6" y="0"/>
                    </a:lnTo>
                    <a:lnTo>
                      <a:pt x="6"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576"/>
              <p:cNvSpPr>
                <a:spLocks/>
              </p:cNvSpPr>
              <p:nvPr/>
            </p:nvSpPr>
            <p:spPr bwMode="auto">
              <a:xfrm>
                <a:off x="706438" y="4573588"/>
                <a:ext cx="9525" cy="9525"/>
              </a:xfrm>
              <a:custGeom>
                <a:avLst/>
                <a:gdLst/>
                <a:ahLst/>
                <a:cxnLst>
                  <a:cxn ang="0">
                    <a:pos x="6" y="3"/>
                  </a:cxn>
                  <a:cxn ang="0">
                    <a:pos x="6" y="3"/>
                  </a:cxn>
                  <a:cxn ang="0">
                    <a:pos x="3" y="6"/>
                  </a:cxn>
                  <a:cxn ang="0">
                    <a:pos x="3" y="6"/>
                  </a:cxn>
                  <a:cxn ang="0">
                    <a:pos x="0" y="0"/>
                  </a:cxn>
                  <a:cxn ang="0">
                    <a:pos x="0" y="0"/>
                  </a:cxn>
                  <a:cxn ang="0">
                    <a:pos x="3" y="0"/>
                  </a:cxn>
                  <a:cxn ang="0">
                    <a:pos x="3" y="0"/>
                  </a:cxn>
                  <a:cxn ang="0">
                    <a:pos x="6" y="3"/>
                  </a:cxn>
                  <a:cxn ang="0">
                    <a:pos x="6" y="3"/>
                  </a:cxn>
                </a:cxnLst>
                <a:rect l="0" t="0" r="r" b="b"/>
                <a:pathLst>
                  <a:path w="6" h="6">
                    <a:moveTo>
                      <a:pt x="6" y="3"/>
                    </a:moveTo>
                    <a:lnTo>
                      <a:pt x="6" y="3"/>
                    </a:lnTo>
                    <a:lnTo>
                      <a:pt x="3" y="6"/>
                    </a:lnTo>
                    <a:lnTo>
                      <a:pt x="3"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577"/>
              <p:cNvSpPr>
                <a:spLocks/>
              </p:cNvSpPr>
              <p:nvPr/>
            </p:nvSpPr>
            <p:spPr bwMode="auto">
              <a:xfrm>
                <a:off x="722313" y="4578351"/>
                <a:ext cx="9525" cy="11113"/>
              </a:xfrm>
              <a:custGeom>
                <a:avLst/>
                <a:gdLst/>
                <a:ahLst/>
                <a:cxnLst>
                  <a:cxn ang="0">
                    <a:pos x="6" y="3"/>
                  </a:cxn>
                  <a:cxn ang="0">
                    <a:pos x="6" y="3"/>
                  </a:cxn>
                  <a:cxn ang="0">
                    <a:pos x="0" y="7"/>
                  </a:cxn>
                  <a:cxn ang="0">
                    <a:pos x="0" y="7"/>
                  </a:cxn>
                  <a:cxn ang="0">
                    <a:pos x="0" y="0"/>
                  </a:cxn>
                  <a:cxn ang="0">
                    <a:pos x="0" y="0"/>
                  </a:cxn>
                  <a:cxn ang="0">
                    <a:pos x="3" y="0"/>
                  </a:cxn>
                  <a:cxn ang="0">
                    <a:pos x="3" y="0"/>
                  </a:cxn>
                  <a:cxn ang="0">
                    <a:pos x="6" y="3"/>
                  </a:cxn>
                  <a:cxn ang="0">
                    <a:pos x="6" y="3"/>
                  </a:cxn>
                </a:cxnLst>
                <a:rect l="0" t="0" r="r" b="b"/>
                <a:pathLst>
                  <a:path w="6" h="7">
                    <a:moveTo>
                      <a:pt x="6" y="3"/>
                    </a:moveTo>
                    <a:lnTo>
                      <a:pt x="6" y="3"/>
                    </a:lnTo>
                    <a:lnTo>
                      <a:pt x="0" y="7"/>
                    </a:lnTo>
                    <a:lnTo>
                      <a:pt x="0" y="7"/>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578"/>
              <p:cNvSpPr>
                <a:spLocks/>
              </p:cNvSpPr>
              <p:nvPr/>
            </p:nvSpPr>
            <p:spPr bwMode="auto">
              <a:xfrm>
                <a:off x="731838" y="4583113"/>
                <a:ext cx="9525" cy="11113"/>
              </a:xfrm>
              <a:custGeom>
                <a:avLst/>
                <a:gdLst/>
                <a:ahLst/>
                <a:cxnLst>
                  <a:cxn ang="0">
                    <a:pos x="6" y="4"/>
                  </a:cxn>
                  <a:cxn ang="0">
                    <a:pos x="6" y="4"/>
                  </a:cxn>
                  <a:cxn ang="0">
                    <a:pos x="3" y="7"/>
                  </a:cxn>
                  <a:cxn ang="0">
                    <a:pos x="3" y="7"/>
                  </a:cxn>
                  <a:cxn ang="0">
                    <a:pos x="0" y="0"/>
                  </a:cxn>
                  <a:cxn ang="0">
                    <a:pos x="0" y="0"/>
                  </a:cxn>
                  <a:cxn ang="0">
                    <a:pos x="6" y="0"/>
                  </a:cxn>
                  <a:cxn ang="0">
                    <a:pos x="6" y="0"/>
                  </a:cxn>
                  <a:cxn ang="0">
                    <a:pos x="6" y="4"/>
                  </a:cxn>
                  <a:cxn ang="0">
                    <a:pos x="6" y="4"/>
                  </a:cxn>
                </a:cxnLst>
                <a:rect l="0" t="0" r="r" b="b"/>
                <a:pathLst>
                  <a:path w="6" h="7">
                    <a:moveTo>
                      <a:pt x="6" y="4"/>
                    </a:moveTo>
                    <a:lnTo>
                      <a:pt x="6" y="4"/>
                    </a:lnTo>
                    <a:lnTo>
                      <a:pt x="3" y="7"/>
                    </a:lnTo>
                    <a:lnTo>
                      <a:pt x="3" y="7"/>
                    </a:lnTo>
                    <a:lnTo>
                      <a:pt x="0" y="0"/>
                    </a:lnTo>
                    <a:lnTo>
                      <a:pt x="0" y="0"/>
                    </a:lnTo>
                    <a:lnTo>
                      <a:pt x="6" y="0"/>
                    </a:lnTo>
                    <a:lnTo>
                      <a:pt x="6" y="0"/>
                    </a:lnTo>
                    <a:lnTo>
                      <a:pt x="6" y="4"/>
                    </a:lnTo>
                    <a:lnTo>
                      <a:pt x="6" y="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579"/>
              <p:cNvSpPr>
                <a:spLocks/>
              </p:cNvSpPr>
              <p:nvPr/>
            </p:nvSpPr>
            <p:spPr bwMode="auto">
              <a:xfrm>
                <a:off x="746125" y="4589463"/>
                <a:ext cx="11113" cy="9525"/>
              </a:xfrm>
              <a:custGeom>
                <a:avLst/>
                <a:gdLst/>
                <a:ahLst/>
                <a:cxnLst>
                  <a:cxn ang="0">
                    <a:pos x="7" y="3"/>
                  </a:cxn>
                  <a:cxn ang="0">
                    <a:pos x="7" y="3"/>
                  </a:cxn>
                  <a:cxn ang="0">
                    <a:pos x="7" y="6"/>
                  </a:cxn>
                  <a:cxn ang="0">
                    <a:pos x="4" y="6"/>
                  </a:cxn>
                  <a:cxn ang="0">
                    <a:pos x="4" y="6"/>
                  </a:cxn>
                  <a:cxn ang="0">
                    <a:pos x="0" y="0"/>
                  </a:cxn>
                  <a:cxn ang="0">
                    <a:pos x="0" y="0"/>
                  </a:cxn>
                  <a:cxn ang="0">
                    <a:pos x="4" y="0"/>
                  </a:cxn>
                  <a:cxn ang="0">
                    <a:pos x="4" y="0"/>
                  </a:cxn>
                  <a:cxn ang="0">
                    <a:pos x="7" y="3"/>
                  </a:cxn>
                  <a:cxn ang="0">
                    <a:pos x="7" y="3"/>
                  </a:cxn>
                </a:cxnLst>
                <a:rect l="0" t="0" r="r" b="b"/>
                <a:pathLst>
                  <a:path w="7" h="6">
                    <a:moveTo>
                      <a:pt x="7" y="3"/>
                    </a:moveTo>
                    <a:lnTo>
                      <a:pt x="7" y="3"/>
                    </a:lnTo>
                    <a:lnTo>
                      <a:pt x="7" y="6"/>
                    </a:lnTo>
                    <a:lnTo>
                      <a:pt x="4" y="6"/>
                    </a:lnTo>
                    <a:lnTo>
                      <a:pt x="4" y="6"/>
                    </a:lnTo>
                    <a:lnTo>
                      <a:pt x="0" y="0"/>
                    </a:lnTo>
                    <a:lnTo>
                      <a:pt x="0" y="0"/>
                    </a:lnTo>
                    <a:lnTo>
                      <a:pt x="4" y="0"/>
                    </a:lnTo>
                    <a:lnTo>
                      <a:pt x="4" y="0"/>
                    </a:lnTo>
                    <a:lnTo>
                      <a:pt x="7" y="3"/>
                    </a:lnTo>
                    <a:lnTo>
                      <a:pt x="7"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2" name="Freeform 580"/>
              <p:cNvSpPr>
                <a:spLocks/>
              </p:cNvSpPr>
              <p:nvPr/>
            </p:nvSpPr>
            <p:spPr bwMode="auto">
              <a:xfrm>
                <a:off x="762000" y="4594226"/>
                <a:ext cx="9525" cy="9525"/>
              </a:xfrm>
              <a:custGeom>
                <a:avLst/>
                <a:gdLst/>
                <a:ahLst/>
                <a:cxnLst>
                  <a:cxn ang="0">
                    <a:pos x="6" y="3"/>
                  </a:cxn>
                  <a:cxn ang="0">
                    <a:pos x="6" y="3"/>
                  </a:cxn>
                  <a:cxn ang="0">
                    <a:pos x="0" y="6"/>
                  </a:cxn>
                  <a:cxn ang="0">
                    <a:pos x="0" y="6"/>
                  </a:cxn>
                  <a:cxn ang="0">
                    <a:pos x="0" y="0"/>
                  </a:cxn>
                  <a:cxn ang="0">
                    <a:pos x="0" y="0"/>
                  </a:cxn>
                  <a:cxn ang="0">
                    <a:pos x="3" y="0"/>
                  </a:cxn>
                  <a:cxn ang="0">
                    <a:pos x="3" y="0"/>
                  </a:cxn>
                  <a:cxn ang="0">
                    <a:pos x="6" y="3"/>
                  </a:cxn>
                  <a:cxn ang="0">
                    <a:pos x="6" y="3"/>
                  </a:cxn>
                </a:cxnLst>
                <a:rect l="0" t="0" r="r" b="b"/>
                <a:pathLst>
                  <a:path w="6" h="6">
                    <a:moveTo>
                      <a:pt x="6" y="3"/>
                    </a:moveTo>
                    <a:lnTo>
                      <a:pt x="6" y="3"/>
                    </a:lnTo>
                    <a:lnTo>
                      <a:pt x="0" y="6"/>
                    </a:lnTo>
                    <a:lnTo>
                      <a:pt x="0" y="6"/>
                    </a:lnTo>
                    <a:lnTo>
                      <a:pt x="0" y="0"/>
                    </a:lnTo>
                    <a:lnTo>
                      <a:pt x="0" y="0"/>
                    </a:lnTo>
                    <a:lnTo>
                      <a:pt x="3" y="0"/>
                    </a:lnTo>
                    <a:lnTo>
                      <a:pt x="3" y="0"/>
                    </a:lnTo>
                    <a:lnTo>
                      <a:pt x="6" y="3"/>
                    </a:lnTo>
                    <a:lnTo>
                      <a:pt x="6"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3" name="Freeform 581"/>
              <p:cNvSpPr>
                <a:spLocks/>
              </p:cNvSpPr>
              <p:nvPr/>
            </p:nvSpPr>
            <p:spPr bwMode="auto">
              <a:xfrm>
                <a:off x="646113" y="4533901"/>
                <a:ext cx="9525" cy="9525"/>
              </a:xfrm>
              <a:custGeom>
                <a:avLst/>
                <a:gdLst/>
                <a:ahLst/>
                <a:cxnLst>
                  <a:cxn ang="0">
                    <a:pos x="6" y="6"/>
                  </a:cxn>
                  <a:cxn ang="0">
                    <a:pos x="6" y="6"/>
                  </a:cxn>
                  <a:cxn ang="0">
                    <a:pos x="3"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582"/>
              <p:cNvSpPr>
                <a:spLocks/>
              </p:cNvSpPr>
              <p:nvPr/>
            </p:nvSpPr>
            <p:spPr bwMode="auto">
              <a:xfrm>
                <a:off x="661988" y="4538663"/>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583"/>
              <p:cNvSpPr>
                <a:spLocks/>
              </p:cNvSpPr>
              <p:nvPr/>
            </p:nvSpPr>
            <p:spPr bwMode="auto">
              <a:xfrm>
                <a:off x="671513" y="4543426"/>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Freeform 584"/>
              <p:cNvSpPr>
                <a:spLocks/>
              </p:cNvSpPr>
              <p:nvPr/>
            </p:nvSpPr>
            <p:spPr bwMode="auto">
              <a:xfrm>
                <a:off x="685800" y="4548188"/>
                <a:ext cx="11113" cy="11113"/>
              </a:xfrm>
              <a:custGeom>
                <a:avLst/>
                <a:gdLst/>
                <a:ahLst/>
                <a:cxnLst>
                  <a:cxn ang="0">
                    <a:pos x="7" y="7"/>
                  </a:cxn>
                  <a:cxn ang="0">
                    <a:pos x="7" y="7"/>
                  </a:cxn>
                  <a:cxn ang="0">
                    <a:pos x="4" y="7"/>
                  </a:cxn>
                  <a:cxn ang="0">
                    <a:pos x="4" y="7"/>
                  </a:cxn>
                  <a:cxn ang="0">
                    <a:pos x="4" y="7"/>
                  </a:cxn>
                  <a:cxn ang="0">
                    <a:pos x="0" y="3"/>
                  </a:cxn>
                  <a:cxn ang="0">
                    <a:pos x="0" y="3"/>
                  </a:cxn>
                  <a:cxn ang="0">
                    <a:pos x="4" y="0"/>
                  </a:cxn>
                  <a:cxn ang="0">
                    <a:pos x="4" y="0"/>
                  </a:cxn>
                  <a:cxn ang="0">
                    <a:pos x="7" y="7"/>
                  </a:cxn>
                  <a:cxn ang="0">
                    <a:pos x="7" y="7"/>
                  </a:cxn>
                </a:cxnLst>
                <a:rect l="0" t="0" r="r" b="b"/>
                <a:pathLst>
                  <a:path w="7" h="7">
                    <a:moveTo>
                      <a:pt x="7" y="7"/>
                    </a:moveTo>
                    <a:lnTo>
                      <a:pt x="7" y="7"/>
                    </a:lnTo>
                    <a:lnTo>
                      <a:pt x="4" y="7"/>
                    </a:lnTo>
                    <a:lnTo>
                      <a:pt x="4" y="7"/>
                    </a:lnTo>
                    <a:lnTo>
                      <a:pt x="4" y="7"/>
                    </a:lnTo>
                    <a:lnTo>
                      <a:pt x="0" y="3"/>
                    </a:lnTo>
                    <a:lnTo>
                      <a:pt x="0" y="3"/>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7" name="Freeform 585"/>
              <p:cNvSpPr>
                <a:spLocks/>
              </p:cNvSpPr>
              <p:nvPr/>
            </p:nvSpPr>
            <p:spPr bwMode="auto">
              <a:xfrm>
                <a:off x="701675" y="4552951"/>
                <a:ext cx="9525" cy="11113"/>
              </a:xfrm>
              <a:custGeom>
                <a:avLst/>
                <a:gdLst/>
                <a:ahLst/>
                <a:cxnLst>
                  <a:cxn ang="0">
                    <a:pos x="6" y="7"/>
                  </a:cxn>
                  <a:cxn ang="0">
                    <a:pos x="6" y="7"/>
                  </a:cxn>
                  <a:cxn ang="0">
                    <a:pos x="3" y="7"/>
                  </a:cxn>
                  <a:cxn ang="0">
                    <a:pos x="0" y="7"/>
                  </a:cxn>
                  <a:cxn ang="0">
                    <a:pos x="0" y="7"/>
                  </a:cxn>
                  <a:cxn ang="0">
                    <a:pos x="0" y="4"/>
                  </a:cxn>
                  <a:cxn ang="0">
                    <a:pos x="0" y="4"/>
                  </a:cxn>
                  <a:cxn ang="0">
                    <a:pos x="3" y="0"/>
                  </a:cxn>
                  <a:cxn ang="0">
                    <a:pos x="3" y="0"/>
                  </a:cxn>
                  <a:cxn ang="0">
                    <a:pos x="6" y="7"/>
                  </a:cxn>
                  <a:cxn ang="0">
                    <a:pos x="6" y="7"/>
                  </a:cxn>
                </a:cxnLst>
                <a:rect l="0" t="0" r="r" b="b"/>
                <a:pathLst>
                  <a:path w="6" h="7">
                    <a:moveTo>
                      <a:pt x="6" y="7"/>
                    </a:moveTo>
                    <a:lnTo>
                      <a:pt x="6" y="7"/>
                    </a:lnTo>
                    <a:lnTo>
                      <a:pt x="3" y="7"/>
                    </a:lnTo>
                    <a:lnTo>
                      <a:pt x="0" y="7"/>
                    </a:lnTo>
                    <a:lnTo>
                      <a:pt x="0" y="7"/>
                    </a:lnTo>
                    <a:lnTo>
                      <a:pt x="0" y="4"/>
                    </a:lnTo>
                    <a:lnTo>
                      <a:pt x="0" y="4"/>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8" name="Freeform 586"/>
              <p:cNvSpPr>
                <a:spLocks/>
              </p:cNvSpPr>
              <p:nvPr/>
            </p:nvSpPr>
            <p:spPr bwMode="auto">
              <a:xfrm>
                <a:off x="711200" y="4559301"/>
                <a:ext cx="11113" cy="9525"/>
              </a:xfrm>
              <a:custGeom>
                <a:avLst/>
                <a:gdLst/>
                <a:ahLst/>
                <a:cxnLst>
                  <a:cxn ang="0">
                    <a:pos x="7" y="6"/>
                  </a:cxn>
                  <a:cxn ang="0">
                    <a:pos x="7" y="6"/>
                  </a:cxn>
                  <a:cxn ang="0">
                    <a:pos x="7" y="6"/>
                  </a:cxn>
                  <a:cxn ang="0">
                    <a:pos x="3" y="6"/>
                  </a:cxn>
                  <a:cxn ang="0">
                    <a:pos x="3" y="6"/>
                  </a:cxn>
                  <a:cxn ang="0">
                    <a:pos x="0" y="3"/>
                  </a:cxn>
                  <a:cxn ang="0">
                    <a:pos x="0" y="3"/>
                  </a:cxn>
                  <a:cxn ang="0">
                    <a:pos x="7" y="0"/>
                  </a:cxn>
                  <a:cxn ang="0">
                    <a:pos x="7" y="0"/>
                  </a:cxn>
                  <a:cxn ang="0">
                    <a:pos x="7" y="6"/>
                  </a:cxn>
                  <a:cxn ang="0">
                    <a:pos x="7" y="6"/>
                  </a:cxn>
                </a:cxnLst>
                <a:rect l="0" t="0" r="r" b="b"/>
                <a:pathLst>
                  <a:path w="7" h="6">
                    <a:moveTo>
                      <a:pt x="7" y="6"/>
                    </a:moveTo>
                    <a:lnTo>
                      <a:pt x="7" y="6"/>
                    </a:lnTo>
                    <a:lnTo>
                      <a:pt x="7" y="6"/>
                    </a:lnTo>
                    <a:lnTo>
                      <a:pt x="3" y="6"/>
                    </a:lnTo>
                    <a:lnTo>
                      <a:pt x="3"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Freeform 587"/>
              <p:cNvSpPr>
                <a:spLocks/>
              </p:cNvSpPr>
              <p:nvPr/>
            </p:nvSpPr>
            <p:spPr bwMode="auto">
              <a:xfrm>
                <a:off x="727075" y="4564063"/>
                <a:ext cx="9525" cy="9525"/>
              </a:xfrm>
              <a:custGeom>
                <a:avLst/>
                <a:gdLst/>
                <a:ahLst/>
                <a:cxnLst>
                  <a:cxn ang="0">
                    <a:pos x="6" y="6"/>
                  </a:cxn>
                  <a:cxn ang="0">
                    <a:pos x="6" y="6"/>
                  </a:cxn>
                  <a:cxn ang="0">
                    <a:pos x="6" y="6"/>
                  </a:cxn>
                  <a:cxn ang="0">
                    <a:pos x="3" y="6"/>
                  </a:cxn>
                  <a:cxn ang="0">
                    <a:pos x="3" y="6"/>
                  </a:cxn>
                  <a:cxn ang="0">
                    <a:pos x="0" y="3"/>
                  </a:cxn>
                  <a:cxn ang="0">
                    <a:pos x="0" y="3"/>
                  </a:cxn>
                  <a:cxn ang="0">
                    <a:pos x="3" y="0"/>
                  </a:cxn>
                  <a:cxn ang="0">
                    <a:pos x="3" y="0"/>
                  </a:cxn>
                  <a:cxn ang="0">
                    <a:pos x="3" y="0"/>
                  </a:cxn>
                  <a:cxn ang="0">
                    <a:pos x="6" y="6"/>
                  </a:cxn>
                  <a:cxn ang="0">
                    <a:pos x="6" y="6"/>
                  </a:cxn>
                </a:cxnLst>
                <a:rect l="0" t="0" r="r" b="b"/>
                <a:pathLst>
                  <a:path w="6" h="6">
                    <a:moveTo>
                      <a:pt x="6" y="6"/>
                    </a:moveTo>
                    <a:lnTo>
                      <a:pt x="6" y="6"/>
                    </a:lnTo>
                    <a:lnTo>
                      <a:pt x="6" y="6"/>
                    </a:lnTo>
                    <a:lnTo>
                      <a:pt x="3" y="6"/>
                    </a:lnTo>
                    <a:lnTo>
                      <a:pt x="3" y="6"/>
                    </a:lnTo>
                    <a:lnTo>
                      <a:pt x="0" y="3"/>
                    </a:lnTo>
                    <a:lnTo>
                      <a:pt x="0" y="3"/>
                    </a:lnTo>
                    <a:lnTo>
                      <a:pt x="3"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Freeform 588"/>
              <p:cNvSpPr>
                <a:spLocks/>
              </p:cNvSpPr>
              <p:nvPr/>
            </p:nvSpPr>
            <p:spPr bwMode="auto">
              <a:xfrm>
                <a:off x="741363" y="4568826"/>
                <a:ext cx="11113" cy="9525"/>
              </a:xfrm>
              <a:custGeom>
                <a:avLst/>
                <a:gdLst/>
                <a:ahLst/>
                <a:cxnLst>
                  <a:cxn ang="0">
                    <a:pos x="7" y="6"/>
                  </a:cxn>
                  <a:cxn ang="0">
                    <a:pos x="7" y="6"/>
                  </a:cxn>
                  <a:cxn ang="0">
                    <a:pos x="0" y="6"/>
                  </a:cxn>
                  <a:cxn ang="0">
                    <a:pos x="0" y="6"/>
                  </a:cxn>
                  <a:cxn ang="0">
                    <a:pos x="0" y="3"/>
                  </a:cxn>
                  <a:cxn ang="0">
                    <a:pos x="0" y="3"/>
                  </a:cxn>
                  <a:cxn ang="0">
                    <a:pos x="0" y="0"/>
                  </a:cxn>
                  <a:cxn ang="0">
                    <a:pos x="3" y="0"/>
                  </a:cxn>
                  <a:cxn ang="0">
                    <a:pos x="3" y="0"/>
                  </a:cxn>
                  <a:cxn ang="0">
                    <a:pos x="7" y="6"/>
                  </a:cxn>
                  <a:cxn ang="0">
                    <a:pos x="7" y="6"/>
                  </a:cxn>
                </a:cxnLst>
                <a:rect l="0" t="0" r="r" b="b"/>
                <a:pathLst>
                  <a:path w="7" h="6">
                    <a:moveTo>
                      <a:pt x="7" y="6"/>
                    </a:moveTo>
                    <a:lnTo>
                      <a:pt x="7" y="6"/>
                    </a:lnTo>
                    <a:lnTo>
                      <a:pt x="0" y="6"/>
                    </a:lnTo>
                    <a:lnTo>
                      <a:pt x="0" y="6"/>
                    </a:lnTo>
                    <a:lnTo>
                      <a:pt x="0" y="3"/>
                    </a:lnTo>
                    <a:lnTo>
                      <a:pt x="0" y="3"/>
                    </a:lnTo>
                    <a:lnTo>
                      <a:pt x="0" y="0"/>
                    </a:lnTo>
                    <a:lnTo>
                      <a:pt x="3" y="0"/>
                    </a:lnTo>
                    <a:lnTo>
                      <a:pt x="3"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Freeform 589"/>
              <p:cNvSpPr>
                <a:spLocks/>
              </p:cNvSpPr>
              <p:nvPr/>
            </p:nvSpPr>
            <p:spPr bwMode="auto">
              <a:xfrm>
                <a:off x="757238" y="4573588"/>
                <a:ext cx="4763" cy="9525"/>
              </a:xfrm>
              <a:custGeom>
                <a:avLst/>
                <a:gdLst/>
                <a:ahLst/>
                <a:cxnLst>
                  <a:cxn ang="0">
                    <a:pos x="3" y="6"/>
                  </a:cxn>
                  <a:cxn ang="0">
                    <a:pos x="3" y="6"/>
                  </a:cxn>
                  <a:cxn ang="0">
                    <a:pos x="0" y="6"/>
                  </a:cxn>
                  <a:cxn ang="0">
                    <a:pos x="0" y="6"/>
                  </a:cxn>
                  <a:cxn ang="0">
                    <a:pos x="0" y="3"/>
                  </a:cxn>
                  <a:cxn ang="0">
                    <a:pos x="0" y="3"/>
                  </a:cxn>
                  <a:cxn ang="0">
                    <a:pos x="3" y="0"/>
                  </a:cxn>
                  <a:cxn ang="0">
                    <a:pos x="3" y="0"/>
                  </a:cxn>
                  <a:cxn ang="0">
                    <a:pos x="3" y="6"/>
                  </a:cxn>
                  <a:cxn ang="0">
                    <a:pos x="3" y="6"/>
                  </a:cxn>
                </a:cxnLst>
                <a:rect l="0" t="0" r="r" b="b"/>
                <a:pathLst>
                  <a:path w="3" h="6">
                    <a:moveTo>
                      <a:pt x="3" y="6"/>
                    </a:moveTo>
                    <a:lnTo>
                      <a:pt x="3" y="6"/>
                    </a:lnTo>
                    <a:lnTo>
                      <a:pt x="0" y="6"/>
                    </a:lnTo>
                    <a:lnTo>
                      <a:pt x="0" y="6"/>
                    </a:lnTo>
                    <a:lnTo>
                      <a:pt x="0" y="3"/>
                    </a:lnTo>
                    <a:lnTo>
                      <a:pt x="0" y="3"/>
                    </a:lnTo>
                    <a:lnTo>
                      <a:pt x="3" y="0"/>
                    </a:lnTo>
                    <a:lnTo>
                      <a:pt x="3" y="0"/>
                    </a:lnTo>
                    <a:lnTo>
                      <a:pt x="3" y="6"/>
                    </a:lnTo>
                    <a:lnTo>
                      <a:pt x="3"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Freeform 590"/>
              <p:cNvSpPr>
                <a:spLocks/>
              </p:cNvSpPr>
              <p:nvPr/>
            </p:nvSpPr>
            <p:spPr bwMode="auto">
              <a:xfrm>
                <a:off x="766763" y="4578351"/>
                <a:ext cx="9525" cy="11113"/>
              </a:xfrm>
              <a:custGeom>
                <a:avLst/>
                <a:gdLst/>
                <a:ahLst/>
                <a:cxnLst>
                  <a:cxn ang="0">
                    <a:pos x="6" y="7"/>
                  </a:cxn>
                  <a:cxn ang="0">
                    <a:pos x="6" y="7"/>
                  </a:cxn>
                  <a:cxn ang="0">
                    <a:pos x="3" y="7"/>
                  </a:cxn>
                  <a:cxn ang="0">
                    <a:pos x="3" y="7"/>
                  </a:cxn>
                  <a:cxn ang="0">
                    <a:pos x="0" y="3"/>
                  </a:cxn>
                  <a:cxn ang="0">
                    <a:pos x="0" y="3"/>
                  </a:cxn>
                  <a:cxn ang="0">
                    <a:pos x="3" y="0"/>
                  </a:cxn>
                  <a:cxn ang="0">
                    <a:pos x="6" y="0"/>
                  </a:cxn>
                  <a:cxn ang="0">
                    <a:pos x="6" y="0"/>
                  </a:cxn>
                  <a:cxn ang="0">
                    <a:pos x="6" y="7"/>
                  </a:cxn>
                  <a:cxn ang="0">
                    <a:pos x="6" y="7"/>
                  </a:cxn>
                </a:cxnLst>
                <a:rect l="0" t="0" r="r" b="b"/>
                <a:pathLst>
                  <a:path w="6" h="7">
                    <a:moveTo>
                      <a:pt x="6" y="7"/>
                    </a:moveTo>
                    <a:lnTo>
                      <a:pt x="6" y="7"/>
                    </a:lnTo>
                    <a:lnTo>
                      <a:pt x="3" y="7"/>
                    </a:lnTo>
                    <a:lnTo>
                      <a:pt x="3" y="7"/>
                    </a:lnTo>
                    <a:lnTo>
                      <a:pt x="0" y="3"/>
                    </a:lnTo>
                    <a:lnTo>
                      <a:pt x="0" y="3"/>
                    </a:lnTo>
                    <a:lnTo>
                      <a:pt x="3" y="0"/>
                    </a:lnTo>
                    <a:lnTo>
                      <a:pt x="6" y="0"/>
                    </a:lnTo>
                    <a:lnTo>
                      <a:pt x="6"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3" name="Freeform 591"/>
              <p:cNvSpPr>
                <a:spLocks/>
              </p:cNvSpPr>
              <p:nvPr/>
            </p:nvSpPr>
            <p:spPr bwMode="auto">
              <a:xfrm>
                <a:off x="636588" y="4559301"/>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592"/>
              <p:cNvSpPr>
                <a:spLocks/>
              </p:cNvSpPr>
              <p:nvPr/>
            </p:nvSpPr>
            <p:spPr bwMode="auto">
              <a:xfrm>
                <a:off x="650875" y="4564063"/>
                <a:ext cx="11113" cy="9525"/>
              </a:xfrm>
              <a:custGeom>
                <a:avLst/>
                <a:gdLst/>
                <a:ahLst/>
                <a:cxnLst>
                  <a:cxn ang="0">
                    <a:pos x="7" y="3"/>
                  </a:cxn>
                  <a:cxn ang="0">
                    <a:pos x="7" y="3"/>
                  </a:cxn>
                  <a:cxn ang="0">
                    <a:pos x="3" y="6"/>
                  </a:cxn>
                  <a:cxn ang="0">
                    <a:pos x="3" y="6"/>
                  </a:cxn>
                  <a:cxn ang="0">
                    <a:pos x="0" y="3"/>
                  </a:cxn>
                  <a:cxn ang="0">
                    <a:pos x="0" y="3"/>
                  </a:cxn>
                  <a:cxn ang="0">
                    <a:pos x="3" y="0"/>
                  </a:cxn>
                  <a:cxn ang="0">
                    <a:pos x="3" y="0"/>
                  </a:cxn>
                  <a:cxn ang="0">
                    <a:pos x="7" y="3"/>
                  </a:cxn>
                  <a:cxn ang="0">
                    <a:pos x="7" y="3"/>
                  </a:cxn>
                </a:cxnLst>
                <a:rect l="0" t="0" r="r" b="b"/>
                <a:pathLst>
                  <a:path w="7" h="6">
                    <a:moveTo>
                      <a:pt x="7" y="3"/>
                    </a:moveTo>
                    <a:lnTo>
                      <a:pt x="7" y="3"/>
                    </a:lnTo>
                    <a:lnTo>
                      <a:pt x="3" y="6"/>
                    </a:lnTo>
                    <a:lnTo>
                      <a:pt x="3" y="6"/>
                    </a:lnTo>
                    <a:lnTo>
                      <a:pt x="0" y="3"/>
                    </a:lnTo>
                    <a:lnTo>
                      <a:pt x="0" y="3"/>
                    </a:lnTo>
                    <a:lnTo>
                      <a:pt x="3" y="0"/>
                    </a:lnTo>
                    <a:lnTo>
                      <a:pt x="3"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593"/>
              <p:cNvSpPr>
                <a:spLocks/>
              </p:cNvSpPr>
              <p:nvPr/>
            </p:nvSpPr>
            <p:spPr bwMode="auto">
              <a:xfrm>
                <a:off x="666750" y="4568826"/>
                <a:ext cx="9525" cy="9525"/>
              </a:xfrm>
              <a:custGeom>
                <a:avLst/>
                <a:gdLst/>
                <a:ahLst/>
                <a:cxnLst>
                  <a:cxn ang="0">
                    <a:pos x="6" y="3"/>
                  </a:cxn>
                  <a:cxn ang="0">
                    <a:pos x="6" y="3"/>
                  </a:cxn>
                  <a:cxn ang="0">
                    <a:pos x="3" y="6"/>
                  </a:cxn>
                  <a:cxn ang="0">
                    <a:pos x="0" y="6"/>
                  </a:cxn>
                  <a:cxn ang="0">
                    <a:pos x="0" y="6"/>
                  </a:cxn>
                  <a:cxn ang="0">
                    <a:pos x="0" y="3"/>
                  </a:cxn>
                  <a:cxn ang="0">
                    <a:pos x="0" y="3"/>
                  </a:cxn>
                  <a:cxn ang="0">
                    <a:pos x="3" y="0"/>
                  </a:cxn>
                  <a:cxn ang="0">
                    <a:pos x="3" y="0"/>
                  </a:cxn>
                  <a:cxn ang="0">
                    <a:pos x="6" y="3"/>
                  </a:cxn>
                  <a:cxn ang="0">
                    <a:pos x="6" y="3"/>
                  </a:cxn>
                </a:cxnLst>
                <a:rect l="0" t="0" r="r" b="b"/>
                <a:pathLst>
                  <a:path w="6" h="6">
                    <a:moveTo>
                      <a:pt x="6" y="3"/>
                    </a:moveTo>
                    <a:lnTo>
                      <a:pt x="6" y="3"/>
                    </a:lnTo>
                    <a:lnTo>
                      <a:pt x="3" y="6"/>
                    </a:lnTo>
                    <a:lnTo>
                      <a:pt x="0" y="6"/>
                    </a:lnTo>
                    <a:lnTo>
                      <a:pt x="0" y="6"/>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6" name="Freeform 594"/>
              <p:cNvSpPr>
                <a:spLocks/>
              </p:cNvSpPr>
              <p:nvPr/>
            </p:nvSpPr>
            <p:spPr bwMode="auto">
              <a:xfrm>
                <a:off x="676275" y="4573588"/>
                <a:ext cx="9525" cy="9525"/>
              </a:xfrm>
              <a:custGeom>
                <a:avLst/>
                <a:gdLst/>
                <a:ahLst/>
                <a:cxnLst>
                  <a:cxn ang="0">
                    <a:pos x="6" y="3"/>
                  </a:cxn>
                  <a:cxn ang="0">
                    <a:pos x="6" y="3"/>
                  </a:cxn>
                  <a:cxn ang="0">
                    <a:pos x="6" y="6"/>
                  </a:cxn>
                  <a:cxn ang="0">
                    <a:pos x="3" y="6"/>
                  </a:cxn>
                  <a:cxn ang="0">
                    <a:pos x="3" y="6"/>
                  </a:cxn>
                  <a:cxn ang="0">
                    <a:pos x="0" y="3"/>
                  </a:cxn>
                  <a:cxn ang="0">
                    <a:pos x="0" y="3"/>
                  </a:cxn>
                  <a:cxn ang="0">
                    <a:pos x="6" y="0"/>
                  </a:cxn>
                  <a:cxn ang="0">
                    <a:pos x="6" y="0"/>
                  </a:cxn>
                  <a:cxn ang="0">
                    <a:pos x="6" y="3"/>
                  </a:cxn>
                  <a:cxn ang="0">
                    <a:pos x="6" y="3"/>
                  </a:cxn>
                </a:cxnLst>
                <a:rect l="0" t="0" r="r" b="b"/>
                <a:pathLst>
                  <a:path w="6" h="6">
                    <a:moveTo>
                      <a:pt x="6" y="3"/>
                    </a:moveTo>
                    <a:lnTo>
                      <a:pt x="6" y="3"/>
                    </a:lnTo>
                    <a:lnTo>
                      <a:pt x="6" y="6"/>
                    </a:lnTo>
                    <a:lnTo>
                      <a:pt x="3" y="6"/>
                    </a:lnTo>
                    <a:lnTo>
                      <a:pt x="3" y="6"/>
                    </a:lnTo>
                    <a:lnTo>
                      <a:pt x="0" y="3"/>
                    </a:lnTo>
                    <a:lnTo>
                      <a:pt x="0" y="3"/>
                    </a:lnTo>
                    <a:lnTo>
                      <a:pt x="6" y="0"/>
                    </a:lnTo>
                    <a:lnTo>
                      <a:pt x="6"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7" name="Freeform 595"/>
              <p:cNvSpPr>
                <a:spLocks/>
              </p:cNvSpPr>
              <p:nvPr/>
            </p:nvSpPr>
            <p:spPr bwMode="auto">
              <a:xfrm>
                <a:off x="692150" y="4578351"/>
                <a:ext cx="9525" cy="11113"/>
              </a:xfrm>
              <a:custGeom>
                <a:avLst/>
                <a:gdLst/>
                <a:ahLst/>
                <a:cxnLst>
                  <a:cxn ang="0">
                    <a:pos x="6" y="3"/>
                  </a:cxn>
                  <a:cxn ang="0">
                    <a:pos x="6" y="3"/>
                  </a:cxn>
                  <a:cxn ang="0">
                    <a:pos x="3" y="7"/>
                  </a:cxn>
                  <a:cxn ang="0">
                    <a:pos x="3" y="7"/>
                  </a:cxn>
                  <a:cxn ang="0">
                    <a:pos x="0" y="3"/>
                  </a:cxn>
                  <a:cxn ang="0">
                    <a:pos x="0" y="3"/>
                  </a:cxn>
                  <a:cxn ang="0">
                    <a:pos x="3" y="0"/>
                  </a:cxn>
                  <a:cxn ang="0">
                    <a:pos x="3" y="0"/>
                  </a:cxn>
                  <a:cxn ang="0">
                    <a:pos x="6" y="3"/>
                  </a:cxn>
                  <a:cxn ang="0">
                    <a:pos x="6" y="3"/>
                  </a:cxn>
                </a:cxnLst>
                <a:rect l="0" t="0" r="r" b="b"/>
                <a:pathLst>
                  <a:path w="6" h="7">
                    <a:moveTo>
                      <a:pt x="6" y="3"/>
                    </a:moveTo>
                    <a:lnTo>
                      <a:pt x="6" y="3"/>
                    </a:lnTo>
                    <a:lnTo>
                      <a:pt x="3" y="7"/>
                    </a:lnTo>
                    <a:lnTo>
                      <a:pt x="3" y="7"/>
                    </a:lnTo>
                    <a:lnTo>
                      <a:pt x="0" y="3"/>
                    </a:lnTo>
                    <a:lnTo>
                      <a:pt x="0" y="3"/>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596"/>
              <p:cNvSpPr>
                <a:spLocks/>
              </p:cNvSpPr>
              <p:nvPr/>
            </p:nvSpPr>
            <p:spPr bwMode="auto">
              <a:xfrm>
                <a:off x="706438" y="4583113"/>
                <a:ext cx="9525" cy="11113"/>
              </a:xfrm>
              <a:custGeom>
                <a:avLst/>
                <a:gdLst/>
                <a:ahLst/>
                <a:cxnLst>
                  <a:cxn ang="0">
                    <a:pos x="6" y="4"/>
                  </a:cxn>
                  <a:cxn ang="0">
                    <a:pos x="6" y="4"/>
                  </a:cxn>
                  <a:cxn ang="0">
                    <a:pos x="3" y="7"/>
                  </a:cxn>
                  <a:cxn ang="0">
                    <a:pos x="0" y="7"/>
                  </a:cxn>
                  <a:cxn ang="0">
                    <a:pos x="0" y="7"/>
                  </a:cxn>
                  <a:cxn ang="0">
                    <a:pos x="0" y="4"/>
                  </a:cxn>
                  <a:cxn ang="0">
                    <a:pos x="0" y="4"/>
                  </a:cxn>
                  <a:cxn ang="0">
                    <a:pos x="0" y="0"/>
                  </a:cxn>
                  <a:cxn ang="0">
                    <a:pos x="3" y="0"/>
                  </a:cxn>
                  <a:cxn ang="0">
                    <a:pos x="3" y="0"/>
                  </a:cxn>
                  <a:cxn ang="0">
                    <a:pos x="6" y="4"/>
                  </a:cxn>
                  <a:cxn ang="0">
                    <a:pos x="6" y="4"/>
                  </a:cxn>
                </a:cxnLst>
                <a:rect l="0" t="0" r="r" b="b"/>
                <a:pathLst>
                  <a:path w="6" h="7">
                    <a:moveTo>
                      <a:pt x="6" y="4"/>
                    </a:moveTo>
                    <a:lnTo>
                      <a:pt x="6" y="4"/>
                    </a:lnTo>
                    <a:lnTo>
                      <a:pt x="3" y="7"/>
                    </a:lnTo>
                    <a:lnTo>
                      <a:pt x="0" y="7"/>
                    </a:lnTo>
                    <a:lnTo>
                      <a:pt x="0" y="7"/>
                    </a:lnTo>
                    <a:lnTo>
                      <a:pt x="0" y="4"/>
                    </a:lnTo>
                    <a:lnTo>
                      <a:pt x="0" y="4"/>
                    </a:lnTo>
                    <a:lnTo>
                      <a:pt x="0" y="0"/>
                    </a:lnTo>
                    <a:lnTo>
                      <a:pt x="3" y="0"/>
                    </a:lnTo>
                    <a:lnTo>
                      <a:pt x="3" y="0"/>
                    </a:lnTo>
                    <a:lnTo>
                      <a:pt x="6" y="4"/>
                    </a:lnTo>
                    <a:lnTo>
                      <a:pt x="6" y="4"/>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9" name="Freeform 597"/>
              <p:cNvSpPr>
                <a:spLocks/>
              </p:cNvSpPr>
              <p:nvPr/>
            </p:nvSpPr>
            <p:spPr bwMode="auto">
              <a:xfrm>
                <a:off x="715963" y="4589463"/>
                <a:ext cx="11113" cy="9525"/>
              </a:xfrm>
              <a:custGeom>
                <a:avLst/>
                <a:gdLst/>
                <a:ahLst/>
                <a:cxnLst>
                  <a:cxn ang="0">
                    <a:pos x="7" y="3"/>
                  </a:cxn>
                  <a:cxn ang="0">
                    <a:pos x="7" y="3"/>
                  </a:cxn>
                  <a:cxn ang="0">
                    <a:pos x="4" y="6"/>
                  </a:cxn>
                  <a:cxn ang="0">
                    <a:pos x="4" y="6"/>
                  </a:cxn>
                  <a:cxn ang="0">
                    <a:pos x="0" y="3"/>
                  </a:cxn>
                  <a:cxn ang="0">
                    <a:pos x="0" y="3"/>
                  </a:cxn>
                  <a:cxn ang="0">
                    <a:pos x="4" y="0"/>
                  </a:cxn>
                  <a:cxn ang="0">
                    <a:pos x="7" y="0"/>
                  </a:cxn>
                  <a:cxn ang="0">
                    <a:pos x="7" y="0"/>
                  </a:cxn>
                  <a:cxn ang="0">
                    <a:pos x="7" y="3"/>
                  </a:cxn>
                  <a:cxn ang="0">
                    <a:pos x="7" y="3"/>
                  </a:cxn>
                </a:cxnLst>
                <a:rect l="0" t="0" r="r" b="b"/>
                <a:pathLst>
                  <a:path w="7" h="6">
                    <a:moveTo>
                      <a:pt x="7" y="3"/>
                    </a:moveTo>
                    <a:lnTo>
                      <a:pt x="7" y="3"/>
                    </a:lnTo>
                    <a:lnTo>
                      <a:pt x="4" y="6"/>
                    </a:lnTo>
                    <a:lnTo>
                      <a:pt x="4" y="6"/>
                    </a:lnTo>
                    <a:lnTo>
                      <a:pt x="0" y="3"/>
                    </a:lnTo>
                    <a:lnTo>
                      <a:pt x="0" y="3"/>
                    </a:lnTo>
                    <a:lnTo>
                      <a:pt x="4" y="0"/>
                    </a:lnTo>
                    <a:lnTo>
                      <a:pt x="7" y="0"/>
                    </a:lnTo>
                    <a:lnTo>
                      <a:pt x="7"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0" name="Freeform 598"/>
              <p:cNvSpPr>
                <a:spLocks/>
              </p:cNvSpPr>
              <p:nvPr/>
            </p:nvSpPr>
            <p:spPr bwMode="auto">
              <a:xfrm>
                <a:off x="731838" y="4594226"/>
                <a:ext cx="9525" cy="9525"/>
              </a:xfrm>
              <a:custGeom>
                <a:avLst/>
                <a:gdLst/>
                <a:ahLst/>
                <a:cxnLst>
                  <a:cxn ang="0">
                    <a:pos x="6" y="3"/>
                  </a:cxn>
                  <a:cxn ang="0">
                    <a:pos x="6" y="3"/>
                  </a:cxn>
                  <a:cxn ang="0">
                    <a:pos x="3" y="6"/>
                  </a:cxn>
                  <a:cxn ang="0">
                    <a:pos x="3" y="6"/>
                  </a:cxn>
                  <a:cxn ang="0">
                    <a:pos x="0" y="3"/>
                  </a:cxn>
                  <a:cxn ang="0">
                    <a:pos x="0" y="3"/>
                  </a:cxn>
                  <a:cxn ang="0">
                    <a:pos x="3" y="0"/>
                  </a:cxn>
                  <a:cxn ang="0">
                    <a:pos x="3" y="0"/>
                  </a:cxn>
                  <a:cxn ang="0">
                    <a:pos x="3" y="0"/>
                  </a:cxn>
                  <a:cxn ang="0">
                    <a:pos x="6" y="3"/>
                  </a:cxn>
                  <a:cxn ang="0">
                    <a:pos x="6" y="3"/>
                  </a:cxn>
                </a:cxnLst>
                <a:rect l="0" t="0" r="r" b="b"/>
                <a:pathLst>
                  <a:path w="6" h="6">
                    <a:moveTo>
                      <a:pt x="6" y="3"/>
                    </a:moveTo>
                    <a:lnTo>
                      <a:pt x="6" y="3"/>
                    </a:lnTo>
                    <a:lnTo>
                      <a:pt x="3" y="6"/>
                    </a:lnTo>
                    <a:lnTo>
                      <a:pt x="3" y="6"/>
                    </a:lnTo>
                    <a:lnTo>
                      <a:pt x="0" y="3"/>
                    </a:lnTo>
                    <a:lnTo>
                      <a:pt x="0" y="3"/>
                    </a:lnTo>
                    <a:lnTo>
                      <a:pt x="3" y="0"/>
                    </a:lnTo>
                    <a:lnTo>
                      <a:pt x="3" y="0"/>
                    </a:lnTo>
                    <a:lnTo>
                      <a:pt x="3" y="0"/>
                    </a:lnTo>
                    <a:lnTo>
                      <a:pt x="6" y="3"/>
                    </a:lnTo>
                    <a:lnTo>
                      <a:pt x="6"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99"/>
              <p:cNvSpPr>
                <a:spLocks/>
              </p:cNvSpPr>
              <p:nvPr/>
            </p:nvSpPr>
            <p:spPr bwMode="auto">
              <a:xfrm>
                <a:off x="746125" y="4598988"/>
                <a:ext cx="11113" cy="9525"/>
              </a:xfrm>
              <a:custGeom>
                <a:avLst/>
                <a:gdLst/>
                <a:ahLst/>
                <a:cxnLst>
                  <a:cxn ang="0">
                    <a:pos x="7" y="3"/>
                  </a:cxn>
                  <a:cxn ang="0">
                    <a:pos x="7" y="3"/>
                  </a:cxn>
                  <a:cxn ang="0">
                    <a:pos x="4" y="6"/>
                  </a:cxn>
                  <a:cxn ang="0">
                    <a:pos x="4" y="6"/>
                  </a:cxn>
                  <a:cxn ang="0">
                    <a:pos x="0" y="3"/>
                  </a:cxn>
                  <a:cxn ang="0">
                    <a:pos x="0" y="3"/>
                  </a:cxn>
                  <a:cxn ang="0">
                    <a:pos x="0" y="0"/>
                  </a:cxn>
                  <a:cxn ang="0">
                    <a:pos x="4" y="0"/>
                  </a:cxn>
                  <a:cxn ang="0">
                    <a:pos x="4" y="0"/>
                  </a:cxn>
                  <a:cxn ang="0">
                    <a:pos x="7" y="3"/>
                  </a:cxn>
                  <a:cxn ang="0">
                    <a:pos x="7" y="3"/>
                  </a:cxn>
                </a:cxnLst>
                <a:rect l="0" t="0" r="r" b="b"/>
                <a:pathLst>
                  <a:path w="7" h="6">
                    <a:moveTo>
                      <a:pt x="7" y="3"/>
                    </a:moveTo>
                    <a:lnTo>
                      <a:pt x="7" y="3"/>
                    </a:lnTo>
                    <a:lnTo>
                      <a:pt x="4" y="6"/>
                    </a:lnTo>
                    <a:lnTo>
                      <a:pt x="4" y="6"/>
                    </a:lnTo>
                    <a:lnTo>
                      <a:pt x="0" y="3"/>
                    </a:lnTo>
                    <a:lnTo>
                      <a:pt x="0" y="3"/>
                    </a:lnTo>
                    <a:lnTo>
                      <a:pt x="0" y="0"/>
                    </a:lnTo>
                    <a:lnTo>
                      <a:pt x="4" y="0"/>
                    </a:lnTo>
                    <a:lnTo>
                      <a:pt x="4" y="0"/>
                    </a:lnTo>
                    <a:lnTo>
                      <a:pt x="7" y="3"/>
                    </a:lnTo>
                    <a:lnTo>
                      <a:pt x="7"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600"/>
              <p:cNvSpPr>
                <a:spLocks/>
              </p:cNvSpPr>
              <p:nvPr/>
            </p:nvSpPr>
            <p:spPr bwMode="auto">
              <a:xfrm>
                <a:off x="762000" y="4603751"/>
                <a:ext cx="4763" cy="9525"/>
              </a:xfrm>
              <a:custGeom>
                <a:avLst/>
                <a:gdLst/>
                <a:ahLst/>
                <a:cxnLst>
                  <a:cxn ang="0">
                    <a:pos x="3" y="3"/>
                  </a:cxn>
                  <a:cxn ang="0">
                    <a:pos x="3" y="3"/>
                  </a:cxn>
                  <a:cxn ang="0">
                    <a:pos x="3" y="6"/>
                  </a:cxn>
                  <a:cxn ang="0">
                    <a:pos x="0" y="6"/>
                  </a:cxn>
                  <a:cxn ang="0">
                    <a:pos x="0" y="6"/>
                  </a:cxn>
                  <a:cxn ang="0">
                    <a:pos x="0" y="3"/>
                  </a:cxn>
                  <a:cxn ang="0">
                    <a:pos x="0" y="3"/>
                  </a:cxn>
                  <a:cxn ang="0">
                    <a:pos x="0" y="0"/>
                  </a:cxn>
                  <a:cxn ang="0">
                    <a:pos x="3" y="0"/>
                  </a:cxn>
                  <a:cxn ang="0">
                    <a:pos x="3" y="0"/>
                  </a:cxn>
                  <a:cxn ang="0">
                    <a:pos x="3" y="3"/>
                  </a:cxn>
                  <a:cxn ang="0">
                    <a:pos x="3" y="3"/>
                  </a:cxn>
                </a:cxnLst>
                <a:rect l="0" t="0" r="r" b="b"/>
                <a:pathLst>
                  <a:path w="3" h="6">
                    <a:moveTo>
                      <a:pt x="3" y="3"/>
                    </a:moveTo>
                    <a:lnTo>
                      <a:pt x="3" y="3"/>
                    </a:lnTo>
                    <a:lnTo>
                      <a:pt x="3" y="6"/>
                    </a:lnTo>
                    <a:lnTo>
                      <a:pt x="0" y="6"/>
                    </a:lnTo>
                    <a:lnTo>
                      <a:pt x="0" y="6"/>
                    </a:lnTo>
                    <a:lnTo>
                      <a:pt x="0" y="3"/>
                    </a:lnTo>
                    <a:lnTo>
                      <a:pt x="0" y="3"/>
                    </a:lnTo>
                    <a:lnTo>
                      <a:pt x="0" y="0"/>
                    </a:lnTo>
                    <a:lnTo>
                      <a:pt x="3" y="0"/>
                    </a:lnTo>
                    <a:lnTo>
                      <a:pt x="3" y="0"/>
                    </a:lnTo>
                    <a:lnTo>
                      <a:pt x="3" y="3"/>
                    </a:lnTo>
                    <a:lnTo>
                      <a:pt x="3" y="3"/>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601"/>
              <p:cNvSpPr>
                <a:spLocks/>
              </p:cNvSpPr>
              <p:nvPr/>
            </p:nvSpPr>
            <p:spPr bwMode="auto">
              <a:xfrm>
                <a:off x="650875" y="4548188"/>
                <a:ext cx="11113" cy="11113"/>
              </a:xfrm>
              <a:custGeom>
                <a:avLst/>
                <a:gdLst/>
                <a:ahLst/>
                <a:cxnLst>
                  <a:cxn ang="0">
                    <a:pos x="7" y="7"/>
                  </a:cxn>
                  <a:cxn ang="0">
                    <a:pos x="7" y="7"/>
                  </a:cxn>
                  <a:cxn ang="0">
                    <a:pos x="3" y="7"/>
                  </a:cxn>
                  <a:cxn ang="0">
                    <a:pos x="0" y="7"/>
                  </a:cxn>
                  <a:cxn ang="0">
                    <a:pos x="0" y="7"/>
                  </a:cxn>
                  <a:cxn ang="0">
                    <a:pos x="0" y="3"/>
                  </a:cxn>
                  <a:cxn ang="0">
                    <a:pos x="0" y="3"/>
                  </a:cxn>
                  <a:cxn ang="0">
                    <a:pos x="0" y="0"/>
                  </a:cxn>
                  <a:cxn ang="0">
                    <a:pos x="3" y="0"/>
                  </a:cxn>
                  <a:cxn ang="0">
                    <a:pos x="3" y="0"/>
                  </a:cxn>
                  <a:cxn ang="0">
                    <a:pos x="7" y="7"/>
                  </a:cxn>
                  <a:cxn ang="0">
                    <a:pos x="7" y="7"/>
                  </a:cxn>
                </a:cxnLst>
                <a:rect l="0" t="0" r="r" b="b"/>
                <a:pathLst>
                  <a:path w="7" h="7">
                    <a:moveTo>
                      <a:pt x="7" y="7"/>
                    </a:moveTo>
                    <a:lnTo>
                      <a:pt x="7" y="7"/>
                    </a:lnTo>
                    <a:lnTo>
                      <a:pt x="3" y="7"/>
                    </a:lnTo>
                    <a:lnTo>
                      <a:pt x="0" y="7"/>
                    </a:lnTo>
                    <a:lnTo>
                      <a:pt x="0" y="7"/>
                    </a:lnTo>
                    <a:lnTo>
                      <a:pt x="0" y="3"/>
                    </a:lnTo>
                    <a:lnTo>
                      <a:pt x="0" y="3"/>
                    </a:lnTo>
                    <a:lnTo>
                      <a:pt x="0" y="0"/>
                    </a:lnTo>
                    <a:lnTo>
                      <a:pt x="3" y="0"/>
                    </a:lnTo>
                    <a:lnTo>
                      <a:pt x="3"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02"/>
              <p:cNvSpPr>
                <a:spLocks/>
              </p:cNvSpPr>
              <p:nvPr/>
            </p:nvSpPr>
            <p:spPr bwMode="auto">
              <a:xfrm>
                <a:off x="666750" y="4552951"/>
                <a:ext cx="4763" cy="11113"/>
              </a:xfrm>
              <a:custGeom>
                <a:avLst/>
                <a:gdLst/>
                <a:ahLst/>
                <a:cxnLst>
                  <a:cxn ang="0">
                    <a:pos x="3" y="7"/>
                  </a:cxn>
                  <a:cxn ang="0">
                    <a:pos x="3" y="7"/>
                  </a:cxn>
                  <a:cxn ang="0">
                    <a:pos x="0" y="7"/>
                  </a:cxn>
                  <a:cxn ang="0">
                    <a:pos x="0" y="7"/>
                  </a:cxn>
                  <a:cxn ang="0">
                    <a:pos x="0" y="4"/>
                  </a:cxn>
                  <a:cxn ang="0">
                    <a:pos x="0" y="4"/>
                  </a:cxn>
                  <a:cxn ang="0">
                    <a:pos x="0" y="0"/>
                  </a:cxn>
                  <a:cxn ang="0">
                    <a:pos x="3" y="0"/>
                  </a:cxn>
                  <a:cxn ang="0">
                    <a:pos x="3" y="0"/>
                  </a:cxn>
                  <a:cxn ang="0">
                    <a:pos x="3" y="7"/>
                  </a:cxn>
                  <a:cxn ang="0">
                    <a:pos x="3" y="7"/>
                  </a:cxn>
                </a:cxnLst>
                <a:rect l="0" t="0" r="r" b="b"/>
                <a:pathLst>
                  <a:path w="3" h="7">
                    <a:moveTo>
                      <a:pt x="3" y="7"/>
                    </a:moveTo>
                    <a:lnTo>
                      <a:pt x="3" y="7"/>
                    </a:lnTo>
                    <a:lnTo>
                      <a:pt x="0" y="7"/>
                    </a:lnTo>
                    <a:lnTo>
                      <a:pt x="0" y="7"/>
                    </a:lnTo>
                    <a:lnTo>
                      <a:pt x="0" y="4"/>
                    </a:lnTo>
                    <a:lnTo>
                      <a:pt x="0" y="4"/>
                    </a:lnTo>
                    <a:lnTo>
                      <a:pt x="0" y="0"/>
                    </a:lnTo>
                    <a:lnTo>
                      <a:pt x="3" y="0"/>
                    </a:lnTo>
                    <a:lnTo>
                      <a:pt x="3" y="0"/>
                    </a:lnTo>
                    <a:lnTo>
                      <a:pt x="3" y="7"/>
                    </a:lnTo>
                    <a:lnTo>
                      <a:pt x="3"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5" name="Freeform 603"/>
              <p:cNvSpPr>
                <a:spLocks/>
              </p:cNvSpPr>
              <p:nvPr/>
            </p:nvSpPr>
            <p:spPr bwMode="auto">
              <a:xfrm>
                <a:off x="676275" y="4559301"/>
                <a:ext cx="9525" cy="9525"/>
              </a:xfrm>
              <a:custGeom>
                <a:avLst/>
                <a:gdLst/>
                <a:ahLst/>
                <a:cxnLst>
                  <a:cxn ang="0">
                    <a:pos x="6" y="6"/>
                  </a:cxn>
                  <a:cxn ang="0">
                    <a:pos x="6" y="6"/>
                  </a:cxn>
                  <a:cxn ang="0">
                    <a:pos x="3" y="6"/>
                  </a:cxn>
                  <a:cxn ang="0">
                    <a:pos x="3" y="6"/>
                  </a:cxn>
                  <a:cxn ang="0">
                    <a:pos x="0" y="3"/>
                  </a:cxn>
                  <a:cxn ang="0">
                    <a:pos x="0" y="3"/>
                  </a:cxn>
                  <a:cxn ang="0">
                    <a:pos x="3" y="0"/>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3" y="0"/>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6" name="Freeform 604"/>
              <p:cNvSpPr>
                <a:spLocks/>
              </p:cNvSpPr>
              <p:nvPr/>
            </p:nvSpPr>
            <p:spPr bwMode="auto">
              <a:xfrm>
                <a:off x="692150" y="4564063"/>
                <a:ext cx="9525" cy="9525"/>
              </a:xfrm>
              <a:custGeom>
                <a:avLst/>
                <a:gdLst/>
                <a:ahLst/>
                <a:cxnLst>
                  <a:cxn ang="0">
                    <a:pos x="6" y="6"/>
                  </a:cxn>
                  <a:cxn ang="0">
                    <a:pos x="6" y="6"/>
                  </a:cxn>
                  <a:cxn ang="0">
                    <a:pos x="3" y="6"/>
                  </a:cxn>
                  <a:cxn ang="0">
                    <a:pos x="3" y="6"/>
                  </a:cxn>
                  <a:cxn ang="0">
                    <a:pos x="0" y="3"/>
                  </a:cxn>
                  <a:cxn ang="0">
                    <a:pos x="0" y="3"/>
                  </a:cxn>
                  <a:cxn ang="0">
                    <a:pos x="0" y="0"/>
                  </a:cxn>
                  <a:cxn ang="0">
                    <a:pos x="3" y="0"/>
                  </a:cxn>
                  <a:cxn ang="0">
                    <a:pos x="3" y="0"/>
                  </a:cxn>
                  <a:cxn ang="0">
                    <a:pos x="6" y="6"/>
                  </a:cxn>
                  <a:cxn ang="0">
                    <a:pos x="6" y="6"/>
                  </a:cxn>
                </a:cxnLst>
                <a:rect l="0" t="0" r="r" b="b"/>
                <a:pathLst>
                  <a:path w="6" h="6">
                    <a:moveTo>
                      <a:pt x="6" y="6"/>
                    </a:moveTo>
                    <a:lnTo>
                      <a:pt x="6" y="6"/>
                    </a:lnTo>
                    <a:lnTo>
                      <a:pt x="3" y="6"/>
                    </a:lnTo>
                    <a:lnTo>
                      <a:pt x="3" y="6"/>
                    </a:lnTo>
                    <a:lnTo>
                      <a:pt x="0" y="3"/>
                    </a:lnTo>
                    <a:lnTo>
                      <a:pt x="0" y="3"/>
                    </a:lnTo>
                    <a:lnTo>
                      <a:pt x="0" y="0"/>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7" name="Freeform 605"/>
              <p:cNvSpPr>
                <a:spLocks/>
              </p:cNvSpPr>
              <p:nvPr/>
            </p:nvSpPr>
            <p:spPr bwMode="auto">
              <a:xfrm>
                <a:off x="706438" y="4568826"/>
                <a:ext cx="9525" cy="9525"/>
              </a:xfrm>
              <a:custGeom>
                <a:avLst/>
                <a:gdLst/>
                <a:ahLst/>
                <a:cxnLst>
                  <a:cxn ang="0">
                    <a:pos x="6" y="6"/>
                  </a:cxn>
                  <a:cxn ang="0">
                    <a:pos x="6" y="6"/>
                  </a:cxn>
                  <a:cxn ang="0">
                    <a:pos x="0" y="6"/>
                  </a:cxn>
                  <a:cxn ang="0">
                    <a:pos x="0" y="6"/>
                  </a:cxn>
                  <a:cxn ang="0">
                    <a:pos x="0" y="3"/>
                  </a:cxn>
                  <a:cxn ang="0">
                    <a:pos x="0" y="3"/>
                  </a:cxn>
                  <a:cxn ang="0">
                    <a:pos x="3" y="0"/>
                  </a:cxn>
                  <a:cxn ang="0">
                    <a:pos x="3" y="0"/>
                  </a:cxn>
                  <a:cxn ang="0">
                    <a:pos x="6" y="6"/>
                  </a:cxn>
                  <a:cxn ang="0">
                    <a:pos x="6" y="6"/>
                  </a:cxn>
                </a:cxnLst>
                <a:rect l="0" t="0" r="r" b="b"/>
                <a:pathLst>
                  <a:path w="6" h="6">
                    <a:moveTo>
                      <a:pt x="6" y="6"/>
                    </a:moveTo>
                    <a:lnTo>
                      <a:pt x="6" y="6"/>
                    </a:lnTo>
                    <a:lnTo>
                      <a:pt x="0" y="6"/>
                    </a:lnTo>
                    <a:lnTo>
                      <a:pt x="0" y="6"/>
                    </a:lnTo>
                    <a:lnTo>
                      <a:pt x="0" y="3"/>
                    </a:lnTo>
                    <a:lnTo>
                      <a:pt x="0" y="3"/>
                    </a:lnTo>
                    <a:lnTo>
                      <a:pt x="3" y="0"/>
                    </a:lnTo>
                    <a:lnTo>
                      <a:pt x="3"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Freeform 606"/>
              <p:cNvSpPr>
                <a:spLocks/>
              </p:cNvSpPr>
              <p:nvPr/>
            </p:nvSpPr>
            <p:spPr bwMode="auto">
              <a:xfrm>
                <a:off x="715963" y="4573588"/>
                <a:ext cx="11113" cy="9525"/>
              </a:xfrm>
              <a:custGeom>
                <a:avLst/>
                <a:gdLst/>
                <a:ahLst/>
                <a:cxnLst>
                  <a:cxn ang="0">
                    <a:pos x="7" y="6"/>
                  </a:cxn>
                  <a:cxn ang="0">
                    <a:pos x="7" y="6"/>
                  </a:cxn>
                  <a:cxn ang="0">
                    <a:pos x="4" y="6"/>
                  </a:cxn>
                  <a:cxn ang="0">
                    <a:pos x="4" y="6"/>
                  </a:cxn>
                  <a:cxn ang="0">
                    <a:pos x="0" y="3"/>
                  </a:cxn>
                  <a:cxn ang="0">
                    <a:pos x="0" y="3"/>
                  </a:cxn>
                  <a:cxn ang="0">
                    <a:pos x="7" y="0"/>
                  </a:cxn>
                  <a:cxn ang="0">
                    <a:pos x="7" y="0"/>
                  </a:cxn>
                  <a:cxn ang="0">
                    <a:pos x="7" y="6"/>
                  </a:cxn>
                  <a:cxn ang="0">
                    <a:pos x="7" y="6"/>
                  </a:cxn>
                </a:cxnLst>
                <a:rect l="0" t="0" r="r" b="b"/>
                <a:pathLst>
                  <a:path w="7" h="6">
                    <a:moveTo>
                      <a:pt x="7" y="6"/>
                    </a:moveTo>
                    <a:lnTo>
                      <a:pt x="7" y="6"/>
                    </a:lnTo>
                    <a:lnTo>
                      <a:pt x="4" y="6"/>
                    </a:lnTo>
                    <a:lnTo>
                      <a:pt x="4" y="6"/>
                    </a:lnTo>
                    <a:lnTo>
                      <a:pt x="0" y="3"/>
                    </a:lnTo>
                    <a:lnTo>
                      <a:pt x="0" y="3"/>
                    </a:lnTo>
                    <a:lnTo>
                      <a:pt x="7" y="0"/>
                    </a:lnTo>
                    <a:lnTo>
                      <a:pt x="7" y="0"/>
                    </a:lnTo>
                    <a:lnTo>
                      <a:pt x="7" y="6"/>
                    </a:lnTo>
                    <a:lnTo>
                      <a:pt x="7"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7" name="Freeform 608"/>
            <p:cNvSpPr>
              <a:spLocks/>
            </p:cNvSpPr>
            <p:nvPr/>
          </p:nvSpPr>
          <p:spPr bwMode="auto">
            <a:xfrm>
              <a:off x="731838" y="4578350"/>
              <a:ext cx="9525" cy="11112"/>
            </a:xfrm>
            <a:custGeom>
              <a:avLst/>
              <a:gdLst/>
              <a:ahLst/>
              <a:cxnLst>
                <a:cxn ang="0">
                  <a:pos x="6" y="7"/>
                </a:cxn>
                <a:cxn ang="0">
                  <a:pos x="6" y="7"/>
                </a:cxn>
                <a:cxn ang="0">
                  <a:pos x="3" y="7"/>
                </a:cxn>
                <a:cxn ang="0">
                  <a:pos x="3" y="7"/>
                </a:cxn>
                <a:cxn ang="0">
                  <a:pos x="0" y="3"/>
                </a:cxn>
                <a:cxn ang="0">
                  <a:pos x="0" y="3"/>
                </a:cxn>
                <a:cxn ang="0">
                  <a:pos x="3" y="0"/>
                </a:cxn>
                <a:cxn ang="0">
                  <a:pos x="3" y="0"/>
                </a:cxn>
                <a:cxn ang="0">
                  <a:pos x="6" y="7"/>
                </a:cxn>
                <a:cxn ang="0">
                  <a:pos x="6" y="7"/>
                </a:cxn>
              </a:cxnLst>
              <a:rect l="0" t="0" r="r" b="b"/>
              <a:pathLst>
                <a:path w="6" h="7">
                  <a:moveTo>
                    <a:pt x="6" y="7"/>
                  </a:moveTo>
                  <a:lnTo>
                    <a:pt x="6" y="7"/>
                  </a:lnTo>
                  <a:lnTo>
                    <a:pt x="3" y="7"/>
                  </a:lnTo>
                  <a:lnTo>
                    <a:pt x="3" y="7"/>
                  </a:lnTo>
                  <a:lnTo>
                    <a:pt x="0" y="3"/>
                  </a:lnTo>
                  <a:lnTo>
                    <a:pt x="0" y="3"/>
                  </a:lnTo>
                  <a:lnTo>
                    <a:pt x="3" y="0"/>
                  </a:lnTo>
                  <a:lnTo>
                    <a:pt x="3" y="0"/>
                  </a:lnTo>
                  <a:lnTo>
                    <a:pt x="6" y="7"/>
                  </a:lnTo>
                  <a:lnTo>
                    <a:pt x="6"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609"/>
            <p:cNvSpPr>
              <a:spLocks/>
            </p:cNvSpPr>
            <p:nvPr/>
          </p:nvSpPr>
          <p:spPr bwMode="auto">
            <a:xfrm>
              <a:off x="746125" y="4583113"/>
              <a:ext cx="11112" cy="11112"/>
            </a:xfrm>
            <a:custGeom>
              <a:avLst/>
              <a:gdLst/>
              <a:ahLst/>
              <a:cxnLst>
                <a:cxn ang="0">
                  <a:pos x="7" y="7"/>
                </a:cxn>
                <a:cxn ang="0">
                  <a:pos x="7" y="7"/>
                </a:cxn>
                <a:cxn ang="0">
                  <a:pos x="4" y="7"/>
                </a:cxn>
                <a:cxn ang="0">
                  <a:pos x="0" y="7"/>
                </a:cxn>
                <a:cxn ang="0">
                  <a:pos x="0" y="7"/>
                </a:cxn>
                <a:cxn ang="0">
                  <a:pos x="0" y="4"/>
                </a:cxn>
                <a:cxn ang="0">
                  <a:pos x="0" y="4"/>
                </a:cxn>
                <a:cxn ang="0">
                  <a:pos x="4" y="0"/>
                </a:cxn>
                <a:cxn ang="0">
                  <a:pos x="4" y="0"/>
                </a:cxn>
                <a:cxn ang="0">
                  <a:pos x="7" y="7"/>
                </a:cxn>
                <a:cxn ang="0">
                  <a:pos x="7" y="7"/>
                </a:cxn>
              </a:cxnLst>
              <a:rect l="0" t="0" r="r" b="b"/>
              <a:pathLst>
                <a:path w="7" h="7">
                  <a:moveTo>
                    <a:pt x="7" y="7"/>
                  </a:moveTo>
                  <a:lnTo>
                    <a:pt x="7" y="7"/>
                  </a:lnTo>
                  <a:lnTo>
                    <a:pt x="4" y="7"/>
                  </a:lnTo>
                  <a:lnTo>
                    <a:pt x="0" y="7"/>
                  </a:lnTo>
                  <a:lnTo>
                    <a:pt x="0" y="7"/>
                  </a:lnTo>
                  <a:lnTo>
                    <a:pt x="0" y="4"/>
                  </a:lnTo>
                  <a:lnTo>
                    <a:pt x="0" y="4"/>
                  </a:lnTo>
                  <a:lnTo>
                    <a:pt x="4" y="0"/>
                  </a:lnTo>
                  <a:lnTo>
                    <a:pt x="4" y="0"/>
                  </a:lnTo>
                  <a:lnTo>
                    <a:pt x="7" y="7"/>
                  </a:lnTo>
                  <a:lnTo>
                    <a:pt x="7" y="7"/>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610"/>
            <p:cNvSpPr>
              <a:spLocks/>
            </p:cNvSpPr>
            <p:nvPr/>
          </p:nvSpPr>
          <p:spPr bwMode="auto">
            <a:xfrm>
              <a:off x="757238" y="4589463"/>
              <a:ext cx="9525" cy="9525"/>
            </a:xfrm>
            <a:custGeom>
              <a:avLst/>
              <a:gdLst/>
              <a:ahLst/>
              <a:cxnLst>
                <a:cxn ang="0">
                  <a:pos x="6" y="6"/>
                </a:cxn>
                <a:cxn ang="0">
                  <a:pos x="6" y="6"/>
                </a:cxn>
                <a:cxn ang="0">
                  <a:pos x="3" y="6"/>
                </a:cxn>
                <a:cxn ang="0">
                  <a:pos x="3" y="6"/>
                </a:cxn>
                <a:cxn ang="0">
                  <a:pos x="0" y="3"/>
                </a:cxn>
                <a:cxn ang="0">
                  <a:pos x="0" y="3"/>
                </a:cxn>
                <a:cxn ang="0">
                  <a:pos x="6" y="0"/>
                </a:cxn>
                <a:cxn ang="0">
                  <a:pos x="6" y="0"/>
                </a:cxn>
                <a:cxn ang="0">
                  <a:pos x="6" y="6"/>
                </a:cxn>
                <a:cxn ang="0">
                  <a:pos x="6" y="6"/>
                </a:cxn>
              </a:cxnLst>
              <a:rect l="0" t="0" r="r" b="b"/>
              <a:pathLst>
                <a:path w="6" h="6">
                  <a:moveTo>
                    <a:pt x="6" y="6"/>
                  </a:moveTo>
                  <a:lnTo>
                    <a:pt x="6" y="6"/>
                  </a:lnTo>
                  <a:lnTo>
                    <a:pt x="3" y="6"/>
                  </a:lnTo>
                  <a:lnTo>
                    <a:pt x="3" y="6"/>
                  </a:lnTo>
                  <a:lnTo>
                    <a:pt x="0" y="3"/>
                  </a:lnTo>
                  <a:lnTo>
                    <a:pt x="0" y="3"/>
                  </a:lnTo>
                  <a:lnTo>
                    <a:pt x="6" y="0"/>
                  </a:lnTo>
                  <a:lnTo>
                    <a:pt x="6" y="0"/>
                  </a:lnTo>
                  <a:lnTo>
                    <a:pt x="6" y="6"/>
                  </a:lnTo>
                  <a:lnTo>
                    <a:pt x="6" y="6"/>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611"/>
            <p:cNvSpPr>
              <a:spLocks/>
            </p:cNvSpPr>
            <p:nvPr/>
          </p:nvSpPr>
          <p:spPr bwMode="auto">
            <a:xfrm>
              <a:off x="1058863" y="4673600"/>
              <a:ext cx="30162" cy="55562"/>
            </a:xfrm>
            <a:custGeom>
              <a:avLst/>
              <a:gdLst/>
              <a:ahLst/>
              <a:cxnLst>
                <a:cxn ang="0">
                  <a:pos x="0" y="35"/>
                </a:cxn>
                <a:cxn ang="0">
                  <a:pos x="12" y="35"/>
                </a:cxn>
                <a:cxn ang="0">
                  <a:pos x="19" y="4"/>
                </a:cxn>
                <a:cxn ang="0">
                  <a:pos x="6" y="0"/>
                </a:cxn>
                <a:cxn ang="0">
                  <a:pos x="0" y="35"/>
                </a:cxn>
              </a:cxnLst>
              <a:rect l="0" t="0" r="r" b="b"/>
              <a:pathLst>
                <a:path w="19" h="35">
                  <a:moveTo>
                    <a:pt x="0" y="35"/>
                  </a:moveTo>
                  <a:lnTo>
                    <a:pt x="12" y="35"/>
                  </a:lnTo>
                  <a:lnTo>
                    <a:pt x="19" y="4"/>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612"/>
            <p:cNvSpPr>
              <a:spLocks/>
            </p:cNvSpPr>
            <p:nvPr/>
          </p:nvSpPr>
          <p:spPr bwMode="auto">
            <a:xfrm>
              <a:off x="1058863" y="4729163"/>
              <a:ext cx="90487" cy="34925"/>
            </a:xfrm>
            <a:custGeom>
              <a:avLst/>
              <a:gdLst/>
              <a:ahLst/>
              <a:cxnLst>
                <a:cxn ang="0">
                  <a:pos x="12" y="0"/>
                </a:cxn>
                <a:cxn ang="0">
                  <a:pos x="57" y="16"/>
                </a:cxn>
                <a:cxn ang="0">
                  <a:pos x="57" y="22"/>
                </a:cxn>
                <a:cxn ang="0">
                  <a:pos x="0" y="0"/>
                </a:cxn>
                <a:cxn ang="0">
                  <a:pos x="12" y="0"/>
                </a:cxn>
              </a:cxnLst>
              <a:rect l="0" t="0" r="r" b="b"/>
              <a:pathLst>
                <a:path w="57" h="22">
                  <a:moveTo>
                    <a:pt x="12" y="0"/>
                  </a:moveTo>
                  <a:lnTo>
                    <a:pt x="57" y="16"/>
                  </a:lnTo>
                  <a:lnTo>
                    <a:pt x="57" y="22"/>
                  </a:lnTo>
                  <a:lnTo>
                    <a:pt x="0" y="0"/>
                  </a:lnTo>
                  <a:lnTo>
                    <a:pt x="12"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 name="Freeform 613"/>
            <p:cNvSpPr>
              <a:spLocks/>
            </p:cNvSpPr>
            <p:nvPr/>
          </p:nvSpPr>
          <p:spPr bwMode="auto">
            <a:xfrm>
              <a:off x="1158875" y="4714875"/>
              <a:ext cx="20637" cy="55562"/>
            </a:xfrm>
            <a:custGeom>
              <a:avLst/>
              <a:gdLst/>
              <a:ahLst/>
              <a:cxnLst>
                <a:cxn ang="0">
                  <a:pos x="0" y="35"/>
                </a:cxn>
                <a:cxn ang="0">
                  <a:pos x="9" y="31"/>
                </a:cxn>
                <a:cxn ang="0">
                  <a:pos x="13" y="3"/>
                </a:cxn>
                <a:cxn ang="0">
                  <a:pos x="6" y="0"/>
                </a:cxn>
                <a:cxn ang="0">
                  <a:pos x="0" y="35"/>
                </a:cxn>
              </a:cxnLst>
              <a:rect l="0" t="0" r="r" b="b"/>
              <a:pathLst>
                <a:path w="13" h="35">
                  <a:moveTo>
                    <a:pt x="0" y="35"/>
                  </a:moveTo>
                  <a:lnTo>
                    <a:pt x="9" y="31"/>
                  </a:lnTo>
                  <a:lnTo>
                    <a:pt x="13" y="3"/>
                  </a:lnTo>
                  <a:lnTo>
                    <a:pt x="6" y="0"/>
                  </a:lnTo>
                  <a:lnTo>
                    <a:pt x="0" y="35"/>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 name="Freeform 614"/>
            <p:cNvSpPr>
              <a:spLocks/>
            </p:cNvSpPr>
            <p:nvPr/>
          </p:nvSpPr>
          <p:spPr bwMode="auto">
            <a:xfrm>
              <a:off x="1158875" y="4764088"/>
              <a:ext cx="90487" cy="41275"/>
            </a:xfrm>
            <a:custGeom>
              <a:avLst/>
              <a:gdLst/>
              <a:ahLst/>
              <a:cxnLst>
                <a:cxn ang="0">
                  <a:pos x="9" y="0"/>
                </a:cxn>
                <a:cxn ang="0">
                  <a:pos x="57" y="19"/>
                </a:cxn>
                <a:cxn ang="0">
                  <a:pos x="57" y="26"/>
                </a:cxn>
                <a:cxn ang="0">
                  <a:pos x="0" y="4"/>
                </a:cxn>
                <a:cxn ang="0">
                  <a:pos x="9" y="0"/>
                </a:cxn>
              </a:cxnLst>
              <a:rect l="0" t="0" r="r" b="b"/>
              <a:pathLst>
                <a:path w="57" h="26">
                  <a:moveTo>
                    <a:pt x="9" y="0"/>
                  </a:moveTo>
                  <a:lnTo>
                    <a:pt x="57" y="19"/>
                  </a:lnTo>
                  <a:lnTo>
                    <a:pt x="57" y="26"/>
                  </a:lnTo>
                  <a:lnTo>
                    <a:pt x="0" y="4"/>
                  </a:lnTo>
                  <a:lnTo>
                    <a:pt x="9"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615"/>
            <p:cNvSpPr>
              <a:spLocks/>
            </p:cNvSpPr>
            <p:nvPr/>
          </p:nvSpPr>
          <p:spPr bwMode="auto">
            <a:xfrm>
              <a:off x="1263650" y="4775200"/>
              <a:ext cx="15875" cy="34925"/>
            </a:xfrm>
            <a:custGeom>
              <a:avLst/>
              <a:gdLst/>
              <a:ahLst/>
              <a:cxnLst>
                <a:cxn ang="0">
                  <a:pos x="0" y="22"/>
                </a:cxn>
                <a:cxn ang="0">
                  <a:pos x="7" y="19"/>
                </a:cxn>
                <a:cxn ang="0">
                  <a:pos x="10" y="3"/>
                </a:cxn>
                <a:cxn ang="0">
                  <a:pos x="3" y="0"/>
                </a:cxn>
                <a:cxn ang="0">
                  <a:pos x="0" y="22"/>
                </a:cxn>
              </a:cxnLst>
              <a:rect l="0" t="0" r="r" b="b"/>
              <a:pathLst>
                <a:path w="10" h="22">
                  <a:moveTo>
                    <a:pt x="0" y="22"/>
                  </a:moveTo>
                  <a:lnTo>
                    <a:pt x="7" y="19"/>
                  </a:lnTo>
                  <a:lnTo>
                    <a:pt x="10" y="3"/>
                  </a:lnTo>
                  <a:lnTo>
                    <a:pt x="3" y="0"/>
                  </a:lnTo>
                  <a:lnTo>
                    <a:pt x="0" y="22"/>
                  </a:lnTo>
                  <a:close/>
                </a:path>
              </a:pathLst>
            </a:custGeom>
            <a:solidFill>
              <a:srgbClr val="666666"/>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616"/>
            <p:cNvSpPr>
              <a:spLocks/>
            </p:cNvSpPr>
            <p:nvPr/>
          </p:nvSpPr>
          <p:spPr bwMode="auto">
            <a:xfrm>
              <a:off x="1263650" y="4805363"/>
              <a:ext cx="90487" cy="39687"/>
            </a:xfrm>
            <a:custGeom>
              <a:avLst/>
              <a:gdLst/>
              <a:ahLst/>
              <a:cxnLst>
                <a:cxn ang="0">
                  <a:pos x="7" y="0"/>
                </a:cxn>
                <a:cxn ang="0">
                  <a:pos x="57" y="19"/>
                </a:cxn>
                <a:cxn ang="0">
                  <a:pos x="54" y="25"/>
                </a:cxn>
                <a:cxn ang="0">
                  <a:pos x="0" y="3"/>
                </a:cxn>
                <a:cxn ang="0">
                  <a:pos x="7" y="0"/>
                </a:cxn>
              </a:cxnLst>
              <a:rect l="0" t="0" r="r" b="b"/>
              <a:pathLst>
                <a:path w="57" h="25">
                  <a:moveTo>
                    <a:pt x="7" y="0"/>
                  </a:moveTo>
                  <a:lnTo>
                    <a:pt x="57" y="19"/>
                  </a:lnTo>
                  <a:lnTo>
                    <a:pt x="54" y="25"/>
                  </a:lnTo>
                  <a:lnTo>
                    <a:pt x="0" y="3"/>
                  </a:lnTo>
                  <a:lnTo>
                    <a:pt x="7" y="0"/>
                  </a:lnTo>
                  <a:close/>
                </a:path>
              </a:pathLst>
            </a:custGeom>
            <a:solidFill>
              <a:srgbClr val="999999"/>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687"/>
          <p:cNvGrpSpPr/>
          <p:nvPr/>
        </p:nvGrpSpPr>
        <p:grpSpPr>
          <a:xfrm>
            <a:off x="265987" y="3816839"/>
            <a:ext cx="1105613" cy="1126803"/>
            <a:chOff x="2057400" y="3994201"/>
            <a:chExt cx="1905000" cy="1941512"/>
          </a:xfrm>
        </p:grpSpPr>
        <p:pic>
          <p:nvPicPr>
            <p:cNvPr id="687" name="Picture 112" descr="C:\Documents and Settings\ah.JHALDERM-THINKP\Local Settings\Temporary Internet Files\Content.IE5\L7TGJIQP\MCj04338800000[1].png"/>
            <p:cNvPicPr>
              <a:picLocks noChangeAspect="1" noChangeArrowheads="1"/>
            </p:cNvPicPr>
            <p:nvPr/>
          </p:nvPicPr>
          <p:blipFill>
            <a:blip r:embed="rId5"/>
            <a:srcRect/>
            <a:stretch>
              <a:fillRect/>
            </a:stretch>
          </p:blipFill>
          <p:spPr bwMode="auto">
            <a:xfrm>
              <a:off x="2057400" y="4452987"/>
              <a:ext cx="1482726" cy="1482726"/>
            </a:xfrm>
            <a:prstGeom prst="rect">
              <a:avLst/>
            </a:prstGeom>
            <a:noFill/>
          </p:spPr>
        </p:pic>
        <p:pic>
          <p:nvPicPr>
            <p:cNvPr id="689" name="Picture 3" descr="C:\Documents and Settings\ah.JHALDERM-THINKP\Local Settings\Temporary Internet Files\Content.IE5\AYE1KZH0\MCj04315990000[1].png"/>
            <p:cNvPicPr>
              <a:picLocks noChangeAspect="1" noChangeArrowheads="1"/>
            </p:cNvPicPr>
            <p:nvPr/>
          </p:nvPicPr>
          <p:blipFill>
            <a:blip r:embed="rId6"/>
            <a:srcRect/>
            <a:stretch>
              <a:fillRect/>
            </a:stretch>
          </p:blipFill>
          <p:spPr bwMode="auto">
            <a:xfrm>
              <a:off x="2706688" y="3994201"/>
              <a:ext cx="1255712" cy="1255712"/>
            </a:xfrm>
            <a:prstGeom prst="rect">
              <a:avLst/>
            </a:prstGeom>
            <a:noFill/>
          </p:spPr>
        </p:pic>
      </p:grpSp>
      <p:sp>
        <p:nvSpPr>
          <p:cNvPr id="726" name="TextBox 725"/>
          <p:cNvSpPr txBox="1"/>
          <p:nvPr/>
        </p:nvSpPr>
        <p:spPr>
          <a:xfrm>
            <a:off x="4267201" y="1524000"/>
            <a:ext cx="4431956" cy="4775666"/>
          </a:xfrm>
          <a:prstGeom prst="rect">
            <a:avLst/>
          </a:prstGeom>
          <a:noFill/>
        </p:spPr>
        <p:txBody>
          <a:bodyPr wrap="square" rtlCol="0">
            <a:spAutoFit/>
          </a:bodyPr>
          <a:lstStyle/>
          <a:p>
            <a:pPr algn="l"/>
            <a:r>
              <a:rPr lang="en-US" sz="2800" dirty="0" smtClean="0">
                <a:solidFill>
                  <a:schemeClr val="tx2"/>
                </a:solidFill>
              </a:rPr>
              <a:t>Security Assumptions</a:t>
            </a:r>
          </a:p>
          <a:p>
            <a:pPr algn="l">
              <a:spcBef>
                <a:spcPts val="800"/>
              </a:spcBef>
              <a:tabLst>
                <a:tab pos="231775" algn="l"/>
              </a:tabLst>
            </a:pPr>
            <a:r>
              <a:rPr lang="en-US" sz="2400" dirty="0" smtClean="0">
                <a:solidFill>
                  <a:schemeClr val="tx1"/>
                </a:solidFill>
              </a:rPr>
              <a:t>  	The encryption is strong</a:t>
            </a:r>
          </a:p>
          <a:p>
            <a:pPr algn="l">
              <a:spcBef>
                <a:spcPts val="800"/>
              </a:spcBef>
              <a:tabLst>
                <a:tab pos="231775" algn="l"/>
              </a:tabLst>
            </a:pPr>
            <a:r>
              <a:rPr lang="en-US" sz="2400" dirty="0" smtClean="0"/>
              <a:t>	</a:t>
            </a:r>
            <a:r>
              <a:rPr lang="en-US" sz="2400" dirty="0" smtClean="0">
                <a:solidFill>
                  <a:schemeClr val="tx1"/>
                </a:solidFill>
              </a:rPr>
              <a:t>The OS protects the key in RAM</a:t>
            </a:r>
          </a:p>
          <a:p>
            <a:pPr algn="l">
              <a:spcBef>
                <a:spcPts val="1000"/>
              </a:spcBef>
            </a:pPr>
            <a:endParaRPr lang="en-US" sz="2400" dirty="0" smtClean="0"/>
          </a:p>
          <a:p>
            <a:pPr algn="l">
              <a:spcBef>
                <a:spcPts val="1000"/>
              </a:spcBef>
            </a:pPr>
            <a:endParaRPr lang="en-US" sz="2400" dirty="0" smtClean="0">
              <a:solidFill>
                <a:schemeClr val="tx1"/>
              </a:solidFill>
            </a:endParaRPr>
          </a:p>
          <a:p>
            <a:pPr algn="l">
              <a:spcBef>
                <a:spcPts val="1000"/>
              </a:spcBef>
            </a:pPr>
            <a:endParaRPr lang="en-US" sz="2400" dirty="0" smtClean="0"/>
          </a:p>
          <a:p>
            <a:pPr algn="l">
              <a:spcBef>
                <a:spcPts val="2400"/>
              </a:spcBef>
            </a:pPr>
            <a:r>
              <a:rPr lang="en-US" sz="2400" dirty="0" smtClean="0">
                <a:solidFill>
                  <a:schemeClr val="tx1"/>
                </a:solidFill>
              </a:rPr>
              <a:t>…the attacker might reboot to circumvent the OS, but since RAM </a:t>
            </a:r>
            <a:br>
              <a:rPr lang="en-US" sz="2400" dirty="0" smtClean="0">
                <a:solidFill>
                  <a:schemeClr val="tx1"/>
                </a:solidFill>
              </a:rPr>
            </a:br>
            <a:r>
              <a:rPr lang="en-US" sz="2400" dirty="0" smtClean="0">
                <a:solidFill>
                  <a:schemeClr val="tx1"/>
                </a:solidFill>
              </a:rPr>
              <a:t>is volatile, the key will be lost…</a:t>
            </a:r>
          </a:p>
          <a:p>
            <a:pPr algn="l">
              <a:tabLst>
                <a:tab pos="2917825" algn="l"/>
              </a:tabLst>
            </a:pPr>
            <a:r>
              <a:rPr lang="en-US" sz="2600" b="1" dirty="0" smtClean="0">
                <a:solidFill>
                  <a:srgbClr val="FF0000"/>
                </a:solidFill>
              </a:rPr>
              <a:t>	Right…?</a:t>
            </a:r>
            <a:endParaRPr lang="en-US" sz="2400" b="1" dirty="0">
              <a:solidFill>
                <a:srgbClr val="FF0000"/>
              </a:solidFill>
            </a:endParaRPr>
          </a:p>
        </p:txBody>
      </p:sp>
    </p:spTree>
    <p:extLst>
      <p:ext uri="{BB962C8B-B14F-4D97-AF65-F5344CB8AC3E}">
        <p14:creationId xmlns:p14="http://schemas.microsoft.com/office/powerpoint/2010/main" val="154530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2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500"/>
                            </p:stCondLst>
                            <p:childTnLst>
                              <p:par>
                                <p:cTn id="25" presetID="1" presetClass="exit" presetSubtype="0" fill="hold" nodeType="after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par>
                          <p:cTn id="27" fill="hold">
                            <p:stCondLst>
                              <p:cond delay="500"/>
                            </p:stCondLst>
                            <p:childTnLst>
                              <p:par>
                                <p:cTn id="28" presetID="32" presetClass="emph" presetSubtype="0" fill="hold" nodeType="afterEffect">
                                  <p:stCondLst>
                                    <p:cond delay="500"/>
                                  </p:stCondLst>
                                  <p:childTnLst>
                                    <p:animClr clrSpc="rgb" dir="cw">
                                      <p:cBhvr override="childStyle">
                                        <p:cTn id="29" dur="50" fill="hold"/>
                                        <p:tgtEl>
                                          <p:spTgt spid="3"/>
                                        </p:tgtEl>
                                        <p:attrNameLst>
                                          <p:attrName>style.color</p:attrName>
                                        </p:attrNameLst>
                                      </p:cBhvr>
                                      <p:to>
                                        <a:schemeClr val="accent2"/>
                                      </p:to>
                                    </p:animClr>
                                    <p:animClr clrSpc="rgb" dir="cw">
                                      <p:cBhvr>
                                        <p:cTn id="30" dur="50" fill="hold"/>
                                        <p:tgtEl>
                                          <p:spTgt spid="3"/>
                                        </p:tgtEl>
                                        <p:attrNameLst>
                                          <p:attrName>fillcolor</p:attrName>
                                        </p:attrNameLst>
                                      </p:cBhvr>
                                      <p:to>
                                        <a:schemeClr val="accent2"/>
                                      </p:to>
                                    </p:animClr>
                                    <p:set>
                                      <p:cBhvr>
                                        <p:cTn id="31" dur="50" fill="hold"/>
                                        <p:tgtEl>
                                          <p:spTgt spid="3"/>
                                        </p:tgtEl>
                                        <p:attrNameLst>
                                          <p:attrName>fill.type</p:attrName>
                                        </p:attrNameLst>
                                      </p:cBhvr>
                                      <p:to>
                                        <p:strVal val="solid"/>
                                      </p:to>
                                    </p:set>
                                    <p:set>
                                      <p:cBhvr>
                                        <p:cTn id="32" dur="50" fill="hold"/>
                                        <p:tgtEl>
                                          <p:spTgt spid="3"/>
                                        </p:tgtEl>
                                        <p:attrNameLst>
                                          <p:attrName>fill.on</p:attrName>
                                        </p:attrNameLst>
                                      </p:cBhvr>
                                      <p:to>
                                        <p:strVal val="true"/>
                                      </p:to>
                                    </p:set>
                                    <p:animRot by="120000">
                                      <p:cBhvr>
                                        <p:cTn id="33" dur="50" fill="hold">
                                          <p:stCondLst>
                                            <p:cond delay="0"/>
                                          </p:stCondLst>
                                        </p:cTn>
                                        <p:tgtEl>
                                          <p:spTgt spid="3"/>
                                        </p:tgtEl>
                                        <p:attrNameLst>
                                          <p:attrName>r</p:attrName>
                                        </p:attrNameLst>
                                      </p:cBhvr>
                                    </p:animRot>
                                    <p:animRot by="-240000">
                                      <p:cBhvr>
                                        <p:cTn id="34" dur="100" fill="hold">
                                          <p:stCondLst>
                                            <p:cond delay="100"/>
                                          </p:stCondLst>
                                        </p:cTn>
                                        <p:tgtEl>
                                          <p:spTgt spid="3"/>
                                        </p:tgtEl>
                                        <p:attrNameLst>
                                          <p:attrName>r</p:attrName>
                                        </p:attrNameLst>
                                      </p:cBhvr>
                                    </p:animRot>
                                    <p:animRot by="240000">
                                      <p:cBhvr>
                                        <p:cTn id="35" dur="100" fill="hold">
                                          <p:stCondLst>
                                            <p:cond delay="200"/>
                                          </p:stCondLst>
                                        </p:cTn>
                                        <p:tgtEl>
                                          <p:spTgt spid="3"/>
                                        </p:tgtEl>
                                        <p:attrNameLst>
                                          <p:attrName>r</p:attrName>
                                        </p:attrNameLst>
                                      </p:cBhvr>
                                    </p:animRot>
                                    <p:animRot by="-240000">
                                      <p:cBhvr>
                                        <p:cTn id="36" dur="100" fill="hold">
                                          <p:stCondLst>
                                            <p:cond delay="300"/>
                                          </p:stCondLst>
                                        </p:cTn>
                                        <p:tgtEl>
                                          <p:spTgt spid="3"/>
                                        </p:tgtEl>
                                        <p:attrNameLst>
                                          <p:attrName>r</p:attrName>
                                        </p:attrNameLst>
                                      </p:cBhvr>
                                    </p:animRot>
                                    <p:animRot by="120000">
                                      <p:cBhvr>
                                        <p:cTn id="37" dur="100" fill="hold">
                                          <p:stCondLst>
                                            <p:cond delay="400"/>
                                          </p:stCondLst>
                                        </p:cTn>
                                        <p:tgtEl>
                                          <p:spTgt spid="3"/>
                                        </p:tgtEl>
                                        <p:attrNameLst>
                                          <p:attrName>r</p:attrName>
                                        </p:attrNameLst>
                                      </p:cBhvr>
                                    </p:animRot>
                                  </p:childTnLst>
                                </p:cTn>
                              </p:par>
                            </p:childTnLst>
                          </p:cTn>
                        </p:par>
                        <p:par>
                          <p:cTn id="38" fill="hold">
                            <p:stCondLst>
                              <p:cond delay="1500"/>
                            </p:stCondLst>
                            <p:childTnLst>
                              <p:par>
                                <p:cTn id="39" presetID="10" presetClass="exit" presetSubtype="0" fill="hold" nodeType="afterEffect">
                                  <p:stCondLst>
                                    <p:cond delay="0"/>
                                  </p:stCondLst>
                                  <p:childTnLst>
                                    <p:animEffect transition="out" filter="fade">
                                      <p:cBhvr>
                                        <p:cTn id="40" dur="500"/>
                                        <p:tgtEl>
                                          <p:spTgt spid="3"/>
                                        </p:tgtEl>
                                      </p:cBhvr>
                                    </p:animEffect>
                                    <p:set>
                                      <p:cBhvr>
                                        <p:cTn id="41" dur="1" fill="hold">
                                          <p:stCondLst>
                                            <p:cond delay="499"/>
                                          </p:stCondLst>
                                        </p:cTn>
                                        <p:tgtEl>
                                          <p:spTgt spid="3"/>
                                        </p:tgtEl>
                                        <p:attrNameLst>
                                          <p:attrName>style.visibility</p:attrName>
                                        </p:attrNameLst>
                                      </p:cBhvr>
                                      <p:to>
                                        <p:strVal val="hidden"/>
                                      </p:to>
                                    </p:set>
                                  </p:childTnLst>
                                </p:cTn>
                              </p:par>
                            </p:childTnLst>
                          </p:cTn>
                        </p:par>
                        <p:par>
                          <p:cTn id="42" fill="hold">
                            <p:stCondLst>
                              <p:cond delay="2000"/>
                            </p:stCondLst>
                            <p:childTnLst>
                              <p:par>
                                <p:cTn id="43" presetID="1" presetClass="entr" presetSubtype="0" fill="hold" nodeType="afterEffect">
                                  <p:stCondLst>
                                    <p:cond delay="1000"/>
                                  </p:stCondLst>
                                  <p:childTnLst>
                                    <p:set>
                                      <p:cBhvr>
                                        <p:cTn id="44" dur="1" fill="hold">
                                          <p:stCondLst>
                                            <p:cond delay="0"/>
                                          </p:stCondLst>
                                        </p:cTn>
                                        <p:tgtEl>
                                          <p:spTgt spid="7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6" grpId="0" build="allAtOnce"/>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7.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5143500"/>
          </a:xfrm>
          <a:prstGeom prst="rect">
            <a:avLst/>
          </a:prstGeom>
        </p:spPr>
      </p:pic>
    </p:spTree>
    <p:extLst>
      <p:ext uri="{BB962C8B-B14F-4D97-AF65-F5344CB8AC3E}">
        <p14:creationId xmlns:p14="http://schemas.microsoft.com/office/powerpoint/2010/main" val="4040553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8.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6300"/>
            <a:ext cx="9144000" cy="5143500"/>
          </a:xfrm>
          <a:prstGeom prst="rect">
            <a:avLst/>
          </a:prstGeom>
        </p:spPr>
      </p:pic>
    </p:spTree>
    <p:extLst>
      <p:ext uri="{BB962C8B-B14F-4D97-AF65-F5344CB8AC3E}">
        <p14:creationId xmlns:p14="http://schemas.microsoft.com/office/powerpoint/2010/main" val="4040553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15-Seaborn-Exploiting-The-DRAM-Rowhammer-Bug-To-Gain-Kernel-Privileges_Page_49.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0100"/>
            <a:ext cx="9144000" cy="5143500"/>
          </a:xfrm>
          <a:prstGeom prst="rect">
            <a:avLst/>
          </a:prstGeom>
        </p:spPr>
      </p:pic>
    </p:spTree>
    <p:extLst>
      <p:ext uri="{BB962C8B-B14F-4D97-AF65-F5344CB8AC3E}">
        <p14:creationId xmlns:p14="http://schemas.microsoft.com/office/powerpoint/2010/main" val="4040553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
          <p:cNvSpPr txBox="1">
            <a:spLocks noGrp="1"/>
          </p:cNvSpPr>
          <p:nvPr>
            <p:ph idx="1"/>
          </p:nvPr>
        </p:nvSpPr>
        <p:spPr>
          <a:xfrm>
            <a:off x="533400" y="4876800"/>
            <a:ext cx="8458200" cy="1384995"/>
          </a:xfrm>
          <a:prstGeom prst="rect">
            <a:avLst/>
          </a:prstGeom>
          <a:noFill/>
        </p:spPr>
        <p:txBody>
          <a:bodyPr wrap="square" rtlCol="0">
            <a:spAutoFit/>
          </a:bodyPr>
          <a:lstStyle/>
          <a:p>
            <a:pPr algn="l">
              <a:buNone/>
            </a:pPr>
            <a:r>
              <a:rPr lang="en-US" sz="2800" dirty="0" smtClean="0">
                <a:solidFill>
                  <a:schemeClr val="tx2">
                    <a:lumMod val="75000"/>
                  </a:schemeClr>
                </a:solidFill>
              </a:rPr>
              <a:t>Security Assumptions:</a:t>
            </a:r>
            <a:r>
              <a:rPr lang="en-US" sz="2400" dirty="0" smtClean="0">
                <a:solidFill>
                  <a:schemeClr val="tx2">
                    <a:lumMod val="75000"/>
                  </a:schemeClr>
                </a:solidFill>
              </a:rPr>
              <a:t/>
            </a:r>
            <a:br>
              <a:rPr lang="en-US" sz="2400" dirty="0" smtClean="0">
                <a:solidFill>
                  <a:schemeClr val="tx2">
                    <a:lumMod val="75000"/>
                  </a:schemeClr>
                </a:solidFill>
              </a:rPr>
            </a:br>
            <a:r>
              <a:rPr lang="en-US" sz="2800" dirty="0" smtClean="0">
                <a:solidFill>
                  <a:schemeClr val="tx1"/>
                </a:solidFill>
              </a:rPr>
              <a:t>Data fades almost instantaneously without refresh</a:t>
            </a:r>
            <a:br>
              <a:rPr lang="en-US" sz="2800" dirty="0" smtClean="0">
                <a:solidFill>
                  <a:schemeClr val="tx1"/>
                </a:solidFill>
              </a:rPr>
            </a:br>
            <a:r>
              <a:rPr lang="en-US" sz="2800" dirty="0" smtClean="0"/>
              <a:t>A</a:t>
            </a:r>
            <a:r>
              <a:rPr lang="en-US" sz="2800" dirty="0" smtClean="0">
                <a:solidFill>
                  <a:schemeClr val="tx1"/>
                </a:solidFill>
              </a:rPr>
              <a:t>ny residual data is difficult to recover</a:t>
            </a:r>
            <a:endParaRPr lang="en-US" sz="2400" dirty="0">
              <a:solidFill>
                <a:schemeClr val="tx1"/>
              </a:solidFill>
            </a:endParaRPr>
          </a:p>
        </p:txBody>
      </p:sp>
      <p:cxnSp>
        <p:nvCxnSpPr>
          <p:cNvPr id="14" name="Straight Arrow Connector 13"/>
          <p:cNvCxnSpPr/>
          <p:nvPr/>
        </p:nvCxnSpPr>
        <p:spPr bwMode="auto">
          <a:xfrm rot="5400000">
            <a:off x="996538" y="4373088"/>
            <a:ext cx="609600" cy="11875"/>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cxnSp>
        <p:nvCxnSpPr>
          <p:cNvPr id="16" name="Straight Arrow Connector 15"/>
          <p:cNvCxnSpPr/>
          <p:nvPr/>
        </p:nvCxnSpPr>
        <p:spPr bwMode="auto">
          <a:xfrm rot="5400000">
            <a:off x="1409701" y="4340926"/>
            <a:ext cx="685801" cy="1"/>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sp>
        <p:nvSpPr>
          <p:cNvPr id="10" name="Can 9"/>
          <p:cNvSpPr/>
          <p:nvPr/>
        </p:nvSpPr>
        <p:spPr bwMode="auto">
          <a:xfrm>
            <a:off x="990600" y="2093025"/>
            <a:ext cx="1066800" cy="2009894"/>
          </a:xfrm>
          <a:prstGeom prst="can">
            <a:avLst>
              <a:gd name="adj" fmla="val 28236"/>
            </a:avLst>
          </a:prstGeom>
          <a:solidFill>
            <a:schemeClr val="tx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sp>
        <p:nvSpPr>
          <p:cNvPr id="32" name="TextBox 31"/>
          <p:cNvSpPr txBox="1"/>
          <p:nvPr/>
        </p:nvSpPr>
        <p:spPr>
          <a:xfrm>
            <a:off x="1271650" y="2702625"/>
            <a:ext cx="497252" cy="830997"/>
          </a:xfrm>
          <a:prstGeom prst="rect">
            <a:avLst/>
          </a:prstGeom>
          <a:noFill/>
        </p:spPr>
        <p:txBody>
          <a:bodyPr wrap="none" rtlCol="0">
            <a:spAutoFit/>
          </a:bodyPr>
          <a:lstStyle/>
          <a:p>
            <a:r>
              <a:rPr lang="en-US" sz="4800" dirty="0" smtClean="0">
                <a:solidFill>
                  <a:schemeClr val="bg1"/>
                </a:solidFill>
              </a:rPr>
              <a:t>0</a:t>
            </a:r>
            <a:endParaRPr lang="en-US" sz="4800" dirty="0">
              <a:solidFill>
                <a:schemeClr val="bg1"/>
              </a:solidFill>
            </a:endParaRPr>
          </a:p>
        </p:txBody>
      </p:sp>
      <p:sp>
        <p:nvSpPr>
          <p:cNvPr id="2" name="Title 1"/>
          <p:cNvSpPr>
            <a:spLocks noGrp="1"/>
          </p:cNvSpPr>
          <p:nvPr>
            <p:ph type="title"/>
          </p:nvPr>
        </p:nvSpPr>
        <p:spPr/>
        <p:txBody>
          <a:bodyPr/>
          <a:lstStyle/>
          <a:p>
            <a:r>
              <a:rPr lang="en-US" dirty="0" smtClean="0"/>
              <a:t>Dynamic RAM Volatility</a:t>
            </a:r>
            <a:endParaRPr lang="en-US" dirty="0"/>
          </a:p>
        </p:txBody>
      </p:sp>
      <p:sp>
        <p:nvSpPr>
          <p:cNvPr id="17" name="Can 16"/>
          <p:cNvSpPr/>
          <p:nvPr/>
        </p:nvSpPr>
        <p:spPr bwMode="auto">
          <a:xfrm>
            <a:off x="990600" y="2093025"/>
            <a:ext cx="1066800" cy="2009894"/>
          </a:xfrm>
          <a:prstGeom prst="can">
            <a:avLst>
              <a:gd name="adj" fmla="val 28236"/>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pic>
        <p:nvPicPr>
          <p:cNvPr id="88072" name="Picture 8" descr="C:\Documents and Settings\ah.JHALDERM-THINKP\Local Settings\Temporary Internet Files\Content.IE5\C3R2F6Q2\MCj04316180000[1].png"/>
          <p:cNvPicPr>
            <a:picLocks noChangeAspect="1" noChangeArrowheads="1"/>
          </p:cNvPicPr>
          <p:nvPr/>
        </p:nvPicPr>
        <p:blipFill>
          <a:blip r:embed="rId3"/>
          <a:srcRect/>
          <a:stretch>
            <a:fillRect/>
          </a:stretch>
        </p:blipFill>
        <p:spPr bwMode="auto">
          <a:xfrm>
            <a:off x="2209800" y="2207325"/>
            <a:ext cx="1714500" cy="1714500"/>
          </a:xfrm>
          <a:prstGeom prst="rect">
            <a:avLst/>
          </a:prstGeom>
          <a:noFill/>
        </p:spPr>
      </p:pic>
      <p:sp>
        <p:nvSpPr>
          <p:cNvPr id="20" name="TextBox 19"/>
          <p:cNvSpPr txBox="1"/>
          <p:nvPr/>
        </p:nvSpPr>
        <p:spPr>
          <a:xfrm>
            <a:off x="1271877" y="2702625"/>
            <a:ext cx="497252" cy="830997"/>
          </a:xfrm>
          <a:prstGeom prst="rect">
            <a:avLst/>
          </a:prstGeom>
          <a:noFill/>
        </p:spPr>
        <p:txBody>
          <a:bodyPr wrap="none" rtlCol="0">
            <a:spAutoFit/>
          </a:bodyPr>
          <a:lstStyle/>
          <a:p>
            <a:r>
              <a:rPr lang="en-US" sz="4800" dirty="0" smtClean="0">
                <a:solidFill>
                  <a:schemeClr val="bg1"/>
                </a:solidFill>
              </a:rPr>
              <a:t>1</a:t>
            </a:r>
            <a:endParaRPr lang="en-US" sz="4800" dirty="0">
              <a:solidFill>
                <a:schemeClr val="bg1"/>
              </a:solidFill>
            </a:endParaRPr>
          </a:p>
        </p:txBody>
      </p:sp>
      <p:sp>
        <p:nvSpPr>
          <p:cNvPr id="22" name="TextBox 21"/>
          <p:cNvSpPr txBox="1"/>
          <p:nvPr/>
        </p:nvSpPr>
        <p:spPr>
          <a:xfrm>
            <a:off x="924281" y="4755560"/>
            <a:ext cx="1361719" cy="461665"/>
          </a:xfrm>
          <a:prstGeom prst="rect">
            <a:avLst/>
          </a:prstGeom>
          <a:noFill/>
        </p:spPr>
        <p:txBody>
          <a:bodyPr wrap="none" rtlCol="0">
            <a:spAutoFit/>
          </a:bodyPr>
          <a:lstStyle/>
          <a:p>
            <a:r>
              <a:rPr lang="en-US" sz="2400" dirty="0" smtClean="0"/>
              <a:t>Write “1”</a:t>
            </a:r>
            <a:endParaRPr lang="en-US" sz="2400" dirty="0"/>
          </a:p>
        </p:txBody>
      </p:sp>
      <p:grpSp>
        <p:nvGrpSpPr>
          <p:cNvPr id="3" name="Group 12"/>
          <p:cNvGrpSpPr>
            <a:grpSpLocks noChangeAspect="1"/>
          </p:cNvGrpSpPr>
          <p:nvPr/>
        </p:nvGrpSpPr>
        <p:grpSpPr bwMode="auto">
          <a:xfrm>
            <a:off x="1095500" y="4114800"/>
            <a:ext cx="914400" cy="472390"/>
            <a:chOff x="2976" y="1296"/>
            <a:chExt cx="2137" cy="1104"/>
          </a:xfrm>
        </p:grpSpPr>
        <p:sp>
          <p:nvSpPr>
            <p:cNvPr id="88075" name="AutoShape 11"/>
            <p:cNvSpPr>
              <a:spLocks noChangeAspect="1" noChangeArrowheads="1" noTextEdit="1"/>
            </p:cNvSpPr>
            <p:nvPr/>
          </p:nvSpPr>
          <p:spPr bwMode="auto">
            <a:xfrm>
              <a:off x="2976" y="1296"/>
              <a:ext cx="2137" cy="1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077" name="Freeform 13"/>
            <p:cNvSpPr>
              <a:spLocks/>
            </p:cNvSpPr>
            <p:nvPr/>
          </p:nvSpPr>
          <p:spPr bwMode="auto">
            <a:xfrm>
              <a:off x="2976" y="1296"/>
              <a:ext cx="2137" cy="1104"/>
            </a:xfrm>
            <a:custGeom>
              <a:avLst/>
              <a:gdLst/>
              <a:ahLst/>
              <a:cxnLst>
                <a:cxn ang="0">
                  <a:pos x="1231" y="472"/>
                </a:cxn>
                <a:cxn ang="0">
                  <a:pos x="2137" y="0"/>
                </a:cxn>
                <a:cxn ang="0">
                  <a:pos x="2137" y="67"/>
                </a:cxn>
                <a:cxn ang="0">
                  <a:pos x="914" y="947"/>
                </a:cxn>
                <a:cxn ang="0">
                  <a:pos x="914" y="623"/>
                </a:cxn>
                <a:cxn ang="0">
                  <a:pos x="0" y="1104"/>
                </a:cxn>
                <a:cxn ang="0">
                  <a:pos x="0" y="1033"/>
                </a:cxn>
                <a:cxn ang="0">
                  <a:pos x="1231" y="140"/>
                </a:cxn>
                <a:cxn ang="0">
                  <a:pos x="1231" y="472"/>
                </a:cxn>
                <a:cxn ang="0">
                  <a:pos x="1231" y="472"/>
                </a:cxn>
              </a:cxnLst>
              <a:rect l="0" t="0" r="r" b="b"/>
              <a:pathLst>
                <a:path w="2137" h="1104">
                  <a:moveTo>
                    <a:pt x="1231" y="472"/>
                  </a:moveTo>
                  <a:lnTo>
                    <a:pt x="2137" y="0"/>
                  </a:lnTo>
                  <a:lnTo>
                    <a:pt x="2137" y="67"/>
                  </a:lnTo>
                  <a:lnTo>
                    <a:pt x="914" y="947"/>
                  </a:lnTo>
                  <a:lnTo>
                    <a:pt x="914" y="623"/>
                  </a:lnTo>
                  <a:lnTo>
                    <a:pt x="0" y="1104"/>
                  </a:lnTo>
                  <a:lnTo>
                    <a:pt x="0" y="1033"/>
                  </a:lnTo>
                  <a:lnTo>
                    <a:pt x="1231" y="140"/>
                  </a:lnTo>
                  <a:lnTo>
                    <a:pt x="1231" y="472"/>
                  </a:lnTo>
                  <a:lnTo>
                    <a:pt x="1231" y="472"/>
                  </a:lnTo>
                  <a:close/>
                </a:path>
              </a:pathLst>
            </a:custGeom>
            <a:solidFill>
              <a:srgbClr val="FFFF00"/>
            </a:solid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33" name="Straight Arrow Connector 32"/>
          <p:cNvCxnSpPr/>
          <p:nvPr/>
        </p:nvCxnSpPr>
        <p:spPr bwMode="auto">
          <a:xfrm rot="5400000">
            <a:off x="4044538" y="4373088"/>
            <a:ext cx="609600" cy="11875"/>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cxnSp>
        <p:nvCxnSpPr>
          <p:cNvPr id="34" name="Straight Arrow Connector 33"/>
          <p:cNvCxnSpPr/>
          <p:nvPr/>
        </p:nvCxnSpPr>
        <p:spPr bwMode="auto">
          <a:xfrm rot="5400000">
            <a:off x="4457701" y="4340926"/>
            <a:ext cx="685801" cy="1"/>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sp>
        <p:nvSpPr>
          <p:cNvPr id="35" name="Can 34"/>
          <p:cNvSpPr/>
          <p:nvPr/>
        </p:nvSpPr>
        <p:spPr bwMode="auto">
          <a:xfrm>
            <a:off x="4038600" y="2104906"/>
            <a:ext cx="1066800" cy="2009894"/>
          </a:xfrm>
          <a:prstGeom prst="can">
            <a:avLst>
              <a:gd name="adj" fmla="val 28236"/>
            </a:avLst>
          </a:prstGeom>
          <a:solidFill>
            <a:schemeClr val="tx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sp>
        <p:nvSpPr>
          <p:cNvPr id="37" name="Can 36"/>
          <p:cNvSpPr/>
          <p:nvPr/>
        </p:nvSpPr>
        <p:spPr bwMode="auto">
          <a:xfrm>
            <a:off x="4038600" y="3019306"/>
            <a:ext cx="1066800" cy="1095494"/>
          </a:xfrm>
          <a:prstGeom prst="can">
            <a:avLst>
              <a:gd name="adj" fmla="val 28236"/>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sp>
        <p:nvSpPr>
          <p:cNvPr id="61" name="Can 60"/>
          <p:cNvSpPr/>
          <p:nvPr/>
        </p:nvSpPr>
        <p:spPr bwMode="auto">
          <a:xfrm>
            <a:off x="4038600" y="2104906"/>
            <a:ext cx="1066800" cy="2009894"/>
          </a:xfrm>
          <a:prstGeom prst="can">
            <a:avLst>
              <a:gd name="adj" fmla="val 28236"/>
            </a:avLst>
          </a:prstGeom>
          <a:solidFill>
            <a:schemeClr val="accent6"/>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sp>
        <p:nvSpPr>
          <p:cNvPr id="38" name="TextBox 37"/>
          <p:cNvSpPr txBox="1"/>
          <p:nvPr/>
        </p:nvSpPr>
        <p:spPr>
          <a:xfrm>
            <a:off x="4321680" y="2702625"/>
            <a:ext cx="497252" cy="830997"/>
          </a:xfrm>
          <a:prstGeom prst="rect">
            <a:avLst/>
          </a:prstGeom>
          <a:noFill/>
        </p:spPr>
        <p:txBody>
          <a:bodyPr wrap="none" rtlCol="0">
            <a:spAutoFit/>
          </a:bodyPr>
          <a:lstStyle/>
          <a:p>
            <a:r>
              <a:rPr lang="en-US" sz="4800" dirty="0" smtClean="0">
                <a:solidFill>
                  <a:schemeClr val="bg1"/>
                </a:solidFill>
              </a:rPr>
              <a:t>1</a:t>
            </a:r>
            <a:endParaRPr lang="en-US" sz="4800" dirty="0">
              <a:solidFill>
                <a:schemeClr val="bg1"/>
              </a:solidFill>
            </a:endParaRPr>
          </a:p>
        </p:txBody>
      </p:sp>
      <p:cxnSp>
        <p:nvCxnSpPr>
          <p:cNvPr id="47" name="Straight Arrow Connector 46"/>
          <p:cNvCxnSpPr/>
          <p:nvPr/>
        </p:nvCxnSpPr>
        <p:spPr bwMode="auto">
          <a:xfrm>
            <a:off x="2286000" y="4150424"/>
            <a:ext cx="1600200" cy="1"/>
          </a:xfrm>
          <a:prstGeom prst="straightConnector1">
            <a:avLst/>
          </a:prstGeom>
          <a:noFill/>
          <a:ln w="28575" cap="flat" cmpd="sng" algn="ctr">
            <a:solidFill>
              <a:schemeClr val="tx1"/>
            </a:solidFill>
            <a:prstDash val="solid"/>
            <a:round/>
            <a:headEnd type="none" w="med" len="med"/>
            <a:tailEnd type="arrow" w="med" len="med"/>
          </a:ln>
          <a:effectLst>
            <a:glow rad="63500">
              <a:schemeClr val="bg2">
                <a:lumMod val="25000"/>
                <a:alpha val="40000"/>
              </a:schemeClr>
            </a:glow>
          </a:effectLst>
        </p:spPr>
      </p:cxnSp>
      <p:sp>
        <p:nvSpPr>
          <p:cNvPr id="49" name="TextBox 48"/>
          <p:cNvSpPr txBox="1"/>
          <p:nvPr/>
        </p:nvSpPr>
        <p:spPr>
          <a:xfrm>
            <a:off x="873472" y="1349514"/>
            <a:ext cx="1336328" cy="707886"/>
          </a:xfrm>
          <a:prstGeom prst="rect">
            <a:avLst/>
          </a:prstGeom>
          <a:noFill/>
        </p:spPr>
        <p:txBody>
          <a:bodyPr wrap="none" rtlCol="0">
            <a:spAutoFit/>
          </a:bodyPr>
          <a:lstStyle/>
          <a:p>
            <a:r>
              <a:rPr lang="en-US" sz="2000" dirty="0" smtClean="0">
                <a:solidFill>
                  <a:schemeClr val="tx1"/>
                </a:solidFill>
              </a:rPr>
              <a:t>DRAM Cell</a:t>
            </a:r>
            <a:br>
              <a:rPr lang="en-US" sz="2000" dirty="0" smtClean="0">
                <a:solidFill>
                  <a:schemeClr val="tx1"/>
                </a:solidFill>
              </a:rPr>
            </a:br>
            <a:r>
              <a:rPr lang="en-US" sz="2000" dirty="0" smtClean="0">
                <a:solidFill>
                  <a:schemeClr val="tx1"/>
                </a:solidFill>
              </a:rPr>
              <a:t>(Capacitor)</a:t>
            </a:r>
            <a:endParaRPr lang="en-US" sz="2000" dirty="0">
              <a:solidFill>
                <a:schemeClr val="tx1"/>
              </a:solidFill>
            </a:endParaRPr>
          </a:p>
        </p:txBody>
      </p:sp>
      <p:pic>
        <p:nvPicPr>
          <p:cNvPr id="50" name="Picture 8" descr="C:\Documents and Settings\ah.JHALDERM-THINKP\Local Settings\Temporary Internet Files\Content.IE5\C3R2F6Q2\MCj04316180000[1].png"/>
          <p:cNvPicPr>
            <a:picLocks noChangeAspect="1" noChangeArrowheads="1"/>
          </p:cNvPicPr>
          <p:nvPr/>
        </p:nvPicPr>
        <p:blipFill>
          <a:blip r:embed="rId3"/>
          <a:srcRect/>
          <a:stretch>
            <a:fillRect/>
          </a:stretch>
        </p:blipFill>
        <p:spPr bwMode="auto">
          <a:xfrm>
            <a:off x="5334000" y="2207323"/>
            <a:ext cx="1714500" cy="1714500"/>
          </a:xfrm>
          <a:prstGeom prst="rect">
            <a:avLst/>
          </a:prstGeom>
          <a:noFill/>
        </p:spPr>
      </p:pic>
      <p:cxnSp>
        <p:nvCxnSpPr>
          <p:cNvPr id="51" name="Straight Arrow Connector 50"/>
          <p:cNvCxnSpPr/>
          <p:nvPr/>
        </p:nvCxnSpPr>
        <p:spPr bwMode="auto">
          <a:xfrm rot="5400000">
            <a:off x="7168738" y="4373086"/>
            <a:ext cx="609600" cy="11875"/>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cxnSp>
        <p:nvCxnSpPr>
          <p:cNvPr id="52" name="Straight Arrow Connector 51"/>
          <p:cNvCxnSpPr/>
          <p:nvPr/>
        </p:nvCxnSpPr>
        <p:spPr bwMode="auto">
          <a:xfrm rot="5400000">
            <a:off x="7581901" y="4340924"/>
            <a:ext cx="685801" cy="1"/>
          </a:xfrm>
          <a:prstGeom prst="straightConnector1">
            <a:avLst/>
          </a:prstGeom>
          <a:noFill/>
          <a:ln w="38100" cap="flat" cmpd="sng" algn="ctr">
            <a:solidFill>
              <a:schemeClr val="tx1"/>
            </a:solidFill>
            <a:prstDash val="solid"/>
            <a:round/>
            <a:headEnd type="none" w="med" len="med"/>
            <a:tailEnd type="none" w="med" len="med"/>
          </a:ln>
          <a:effectLst>
            <a:glow rad="63500">
              <a:schemeClr val="accent6">
                <a:alpha val="40000"/>
              </a:schemeClr>
            </a:glow>
          </a:effectLst>
        </p:spPr>
      </p:cxnSp>
      <p:sp>
        <p:nvSpPr>
          <p:cNvPr id="53" name="Can 52"/>
          <p:cNvSpPr/>
          <p:nvPr/>
        </p:nvSpPr>
        <p:spPr bwMode="auto">
          <a:xfrm>
            <a:off x="7162800" y="2104904"/>
            <a:ext cx="1066800" cy="2009894"/>
          </a:xfrm>
          <a:prstGeom prst="can">
            <a:avLst>
              <a:gd name="adj" fmla="val 28236"/>
            </a:avLst>
          </a:prstGeom>
          <a:solidFill>
            <a:schemeClr val="tx1"/>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a:p>
            <a:pPr marL="0" marR="0" indent="0" algn="ctr" defTabSz="914400" rtl="0" eaLnBrk="1" fontAlgn="base" latinLnBrk="0" hangingPunct="1">
              <a:lnSpc>
                <a:spcPct val="100000"/>
              </a:lnSpc>
              <a:spcBef>
                <a:spcPct val="50000"/>
              </a:spcBef>
              <a:spcAft>
                <a:spcPct val="0"/>
              </a:spcAft>
              <a:buClrTx/>
              <a:buSzTx/>
              <a:buFontTx/>
              <a:buNone/>
              <a:tabLst/>
            </a:pPr>
            <a:endParaRPr lang="en-US" dirty="0"/>
          </a:p>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hlink"/>
              </a:solidFill>
              <a:effectLst/>
              <a:latin typeface="Tahoma" pitchFamily="34" charset="0"/>
            </a:endParaRPr>
          </a:p>
        </p:txBody>
      </p:sp>
      <p:sp>
        <p:nvSpPr>
          <p:cNvPr id="55" name="TextBox 54"/>
          <p:cNvSpPr txBox="1"/>
          <p:nvPr/>
        </p:nvSpPr>
        <p:spPr>
          <a:xfrm>
            <a:off x="7445880" y="2702623"/>
            <a:ext cx="497252" cy="830997"/>
          </a:xfrm>
          <a:prstGeom prst="rect">
            <a:avLst/>
          </a:prstGeom>
          <a:noFill/>
        </p:spPr>
        <p:txBody>
          <a:bodyPr wrap="none" rtlCol="0">
            <a:spAutoFit/>
          </a:bodyPr>
          <a:lstStyle/>
          <a:p>
            <a:r>
              <a:rPr lang="en-US" sz="4800" dirty="0" smtClean="0">
                <a:solidFill>
                  <a:schemeClr val="bg1"/>
                </a:solidFill>
              </a:rPr>
              <a:t>0</a:t>
            </a:r>
            <a:endParaRPr lang="en-US" sz="4800" dirty="0">
              <a:solidFill>
                <a:schemeClr val="bg1"/>
              </a:solidFill>
            </a:endParaRPr>
          </a:p>
        </p:txBody>
      </p:sp>
      <p:cxnSp>
        <p:nvCxnSpPr>
          <p:cNvPr id="56" name="Straight Arrow Connector 55"/>
          <p:cNvCxnSpPr/>
          <p:nvPr/>
        </p:nvCxnSpPr>
        <p:spPr bwMode="auto">
          <a:xfrm>
            <a:off x="5410200" y="4150422"/>
            <a:ext cx="1600200" cy="1"/>
          </a:xfrm>
          <a:prstGeom prst="straightConnector1">
            <a:avLst/>
          </a:prstGeom>
          <a:noFill/>
          <a:ln w="28575" cap="flat" cmpd="sng" algn="ctr">
            <a:solidFill>
              <a:schemeClr val="tx1"/>
            </a:solidFill>
            <a:prstDash val="solid"/>
            <a:round/>
            <a:headEnd type="none" w="med" len="med"/>
            <a:tailEnd type="arrow" w="med" len="med"/>
          </a:ln>
          <a:effectLst>
            <a:glow rad="63500">
              <a:schemeClr val="bg2">
                <a:lumMod val="25000"/>
                <a:alpha val="40000"/>
              </a:schemeClr>
            </a:glow>
          </a:effectLst>
        </p:spPr>
      </p:cxnSp>
      <p:sp>
        <p:nvSpPr>
          <p:cNvPr id="57" name="TextBox 56"/>
          <p:cNvSpPr txBox="1"/>
          <p:nvPr/>
        </p:nvSpPr>
        <p:spPr>
          <a:xfrm>
            <a:off x="3363609" y="4872335"/>
            <a:ext cx="3189591" cy="1200329"/>
          </a:xfrm>
          <a:prstGeom prst="rect">
            <a:avLst/>
          </a:prstGeom>
          <a:noFill/>
        </p:spPr>
        <p:txBody>
          <a:bodyPr wrap="none" rtlCol="0">
            <a:spAutoFit/>
          </a:bodyPr>
          <a:lstStyle/>
          <a:p>
            <a:r>
              <a:rPr lang="en-US" sz="2400" dirty="0" smtClean="0"/>
              <a:t>Refresh</a:t>
            </a:r>
            <a:br>
              <a:rPr lang="en-US" sz="2400" dirty="0" smtClean="0"/>
            </a:br>
            <a:r>
              <a:rPr lang="en-US" sz="2400" dirty="0" smtClean="0"/>
              <a:t>(Read and rewrite)</a:t>
            </a:r>
          </a:p>
          <a:p>
            <a:r>
              <a:rPr lang="en-US" sz="2400" dirty="0" smtClean="0">
                <a:solidFill>
                  <a:schemeClr val="tx1"/>
                </a:solidFill>
              </a:rPr>
              <a:t>Refresh Interval ≈ 32 ms</a:t>
            </a:r>
          </a:p>
        </p:txBody>
      </p:sp>
      <p:grpSp>
        <p:nvGrpSpPr>
          <p:cNvPr id="4" name="Group 12"/>
          <p:cNvGrpSpPr>
            <a:grpSpLocks noChangeAspect="1"/>
          </p:cNvGrpSpPr>
          <p:nvPr/>
        </p:nvGrpSpPr>
        <p:grpSpPr bwMode="auto">
          <a:xfrm>
            <a:off x="4114800" y="4135235"/>
            <a:ext cx="914400" cy="472390"/>
            <a:chOff x="2976" y="1296"/>
            <a:chExt cx="2137" cy="1104"/>
          </a:xfrm>
        </p:grpSpPr>
        <p:sp>
          <p:nvSpPr>
            <p:cNvPr id="59" name="AutoShape 11"/>
            <p:cNvSpPr>
              <a:spLocks noChangeAspect="1" noChangeArrowheads="1" noTextEdit="1"/>
            </p:cNvSpPr>
            <p:nvPr/>
          </p:nvSpPr>
          <p:spPr bwMode="auto">
            <a:xfrm>
              <a:off x="2976" y="1296"/>
              <a:ext cx="2137" cy="11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3"/>
            <p:cNvSpPr>
              <a:spLocks/>
            </p:cNvSpPr>
            <p:nvPr/>
          </p:nvSpPr>
          <p:spPr bwMode="auto">
            <a:xfrm>
              <a:off x="2976" y="1296"/>
              <a:ext cx="2137" cy="1104"/>
            </a:xfrm>
            <a:custGeom>
              <a:avLst/>
              <a:gdLst/>
              <a:ahLst/>
              <a:cxnLst>
                <a:cxn ang="0">
                  <a:pos x="1231" y="472"/>
                </a:cxn>
                <a:cxn ang="0">
                  <a:pos x="2137" y="0"/>
                </a:cxn>
                <a:cxn ang="0">
                  <a:pos x="2137" y="67"/>
                </a:cxn>
                <a:cxn ang="0">
                  <a:pos x="914" y="947"/>
                </a:cxn>
                <a:cxn ang="0">
                  <a:pos x="914" y="623"/>
                </a:cxn>
                <a:cxn ang="0">
                  <a:pos x="0" y="1104"/>
                </a:cxn>
                <a:cxn ang="0">
                  <a:pos x="0" y="1033"/>
                </a:cxn>
                <a:cxn ang="0">
                  <a:pos x="1231" y="140"/>
                </a:cxn>
                <a:cxn ang="0">
                  <a:pos x="1231" y="472"/>
                </a:cxn>
                <a:cxn ang="0">
                  <a:pos x="1231" y="472"/>
                </a:cxn>
              </a:cxnLst>
              <a:rect l="0" t="0" r="r" b="b"/>
              <a:pathLst>
                <a:path w="2137" h="1104">
                  <a:moveTo>
                    <a:pt x="1231" y="472"/>
                  </a:moveTo>
                  <a:lnTo>
                    <a:pt x="2137" y="0"/>
                  </a:lnTo>
                  <a:lnTo>
                    <a:pt x="2137" y="67"/>
                  </a:lnTo>
                  <a:lnTo>
                    <a:pt x="914" y="947"/>
                  </a:lnTo>
                  <a:lnTo>
                    <a:pt x="914" y="623"/>
                  </a:lnTo>
                  <a:lnTo>
                    <a:pt x="0" y="1104"/>
                  </a:lnTo>
                  <a:lnTo>
                    <a:pt x="0" y="1033"/>
                  </a:lnTo>
                  <a:lnTo>
                    <a:pt x="1231" y="140"/>
                  </a:lnTo>
                  <a:lnTo>
                    <a:pt x="1231" y="472"/>
                  </a:lnTo>
                  <a:lnTo>
                    <a:pt x="1231" y="472"/>
                  </a:lnTo>
                  <a:close/>
                </a:path>
              </a:pathLst>
            </a:custGeom>
            <a:solidFill>
              <a:srgbClr val="FFFF00"/>
            </a:solidFill>
            <a:ln w="9525">
              <a:solidFill>
                <a:srgbClr val="FFC000"/>
              </a:solid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p:cNvSpPr txBox="1"/>
          <p:nvPr/>
        </p:nvSpPr>
        <p:spPr>
          <a:xfrm>
            <a:off x="2167446" y="4977825"/>
            <a:ext cx="4819204" cy="584775"/>
          </a:xfrm>
          <a:prstGeom prst="rect">
            <a:avLst/>
          </a:prstGeom>
          <a:noFill/>
        </p:spPr>
        <p:txBody>
          <a:bodyPr wrap="none" rtlCol="0">
            <a:spAutoFit/>
          </a:bodyPr>
          <a:lstStyle/>
          <a:p>
            <a:r>
              <a:rPr lang="en-US" sz="3200" dirty="0" smtClean="0">
                <a:solidFill>
                  <a:schemeClr val="tx1"/>
                </a:solidFill>
              </a:rPr>
              <a:t>What if we don’t refresh?</a:t>
            </a:r>
          </a:p>
        </p:txBody>
      </p:sp>
      <p:pic>
        <p:nvPicPr>
          <p:cNvPr id="39" name="Picture 2" descr="C:\Documents and Settings\ah.JHALDERM-THINKP\Local Settings\Temporary Internet Files\Content.IE5\86Q283BW\MCj04325370000[1].png"/>
          <p:cNvPicPr>
            <a:picLocks noChangeAspect="1" noChangeArrowheads="1"/>
          </p:cNvPicPr>
          <p:nvPr/>
        </p:nvPicPr>
        <p:blipFill>
          <a:blip r:embed="rId4"/>
          <a:srcRect/>
          <a:stretch>
            <a:fillRect/>
          </a:stretch>
        </p:blipFill>
        <p:spPr bwMode="auto">
          <a:xfrm>
            <a:off x="3886200" y="4953000"/>
            <a:ext cx="1295400" cy="1295400"/>
          </a:xfrm>
          <a:prstGeom prst="rect">
            <a:avLst/>
          </a:prstGeom>
          <a:noFill/>
        </p:spPr>
      </p:pic>
    </p:spTree>
    <p:extLst>
      <p:ext uri="{BB962C8B-B14F-4D97-AF65-F5344CB8AC3E}">
        <p14:creationId xmlns:p14="http://schemas.microsoft.com/office/powerpoint/2010/main" val="3271689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32" presetClass="emph" presetSubtype="0" fill="hold" nodeType="afterEffect">
                                  <p:stCondLst>
                                    <p:cond delay="0"/>
                                  </p:stCondLst>
                                  <p:childTnLst>
                                    <p:animClr clrSpc="rgb" dir="cw">
                                      <p:cBhvr override="childStyle">
                                        <p:cTn id="13" dur="100" fill="hold"/>
                                        <p:tgtEl>
                                          <p:spTgt spid="3"/>
                                        </p:tgtEl>
                                        <p:attrNameLst>
                                          <p:attrName>style.color</p:attrName>
                                        </p:attrNameLst>
                                      </p:cBhvr>
                                      <p:to>
                                        <a:schemeClr val="accent2"/>
                                      </p:to>
                                    </p:animClr>
                                    <p:animClr clrSpc="rgb" dir="cw">
                                      <p:cBhvr>
                                        <p:cTn id="14" dur="100" fill="hold"/>
                                        <p:tgtEl>
                                          <p:spTgt spid="3"/>
                                        </p:tgtEl>
                                        <p:attrNameLst>
                                          <p:attrName>fillcolor</p:attrName>
                                        </p:attrNameLst>
                                      </p:cBhvr>
                                      <p:to>
                                        <a:schemeClr val="accent2"/>
                                      </p:to>
                                    </p:animClr>
                                    <p:set>
                                      <p:cBhvr>
                                        <p:cTn id="15" dur="100" fill="hold"/>
                                        <p:tgtEl>
                                          <p:spTgt spid="3"/>
                                        </p:tgtEl>
                                        <p:attrNameLst>
                                          <p:attrName>fill.type</p:attrName>
                                        </p:attrNameLst>
                                      </p:cBhvr>
                                      <p:to>
                                        <p:strVal val="solid"/>
                                      </p:to>
                                    </p:set>
                                    <p:set>
                                      <p:cBhvr>
                                        <p:cTn id="16" dur="100" fill="hold"/>
                                        <p:tgtEl>
                                          <p:spTgt spid="3"/>
                                        </p:tgtEl>
                                        <p:attrNameLst>
                                          <p:attrName>fill.on</p:attrName>
                                        </p:attrNameLst>
                                      </p:cBhvr>
                                      <p:to>
                                        <p:strVal val="true"/>
                                      </p:to>
                                    </p:set>
                                    <p:animRot by="120000">
                                      <p:cBhvr>
                                        <p:cTn id="17" dur="100" fill="hold">
                                          <p:stCondLst>
                                            <p:cond delay="0"/>
                                          </p:stCondLst>
                                        </p:cTn>
                                        <p:tgtEl>
                                          <p:spTgt spid="3"/>
                                        </p:tgtEl>
                                        <p:attrNameLst>
                                          <p:attrName>r</p:attrName>
                                        </p:attrNameLst>
                                      </p:cBhvr>
                                    </p:animRot>
                                    <p:animRot by="-240000">
                                      <p:cBhvr>
                                        <p:cTn id="18" dur="200" fill="hold">
                                          <p:stCondLst>
                                            <p:cond delay="200"/>
                                          </p:stCondLst>
                                        </p:cTn>
                                        <p:tgtEl>
                                          <p:spTgt spid="3"/>
                                        </p:tgtEl>
                                        <p:attrNameLst>
                                          <p:attrName>r</p:attrName>
                                        </p:attrNameLst>
                                      </p:cBhvr>
                                    </p:animRot>
                                    <p:animRot by="240000">
                                      <p:cBhvr>
                                        <p:cTn id="19" dur="200" fill="hold">
                                          <p:stCondLst>
                                            <p:cond delay="400"/>
                                          </p:stCondLst>
                                        </p:cTn>
                                        <p:tgtEl>
                                          <p:spTgt spid="3"/>
                                        </p:tgtEl>
                                        <p:attrNameLst>
                                          <p:attrName>r</p:attrName>
                                        </p:attrNameLst>
                                      </p:cBhvr>
                                    </p:animRot>
                                    <p:animRot by="-240000">
                                      <p:cBhvr>
                                        <p:cTn id="20" dur="200" fill="hold">
                                          <p:stCondLst>
                                            <p:cond delay="600"/>
                                          </p:stCondLst>
                                        </p:cTn>
                                        <p:tgtEl>
                                          <p:spTgt spid="3"/>
                                        </p:tgtEl>
                                        <p:attrNameLst>
                                          <p:attrName>r</p:attrName>
                                        </p:attrNameLst>
                                      </p:cBhvr>
                                    </p:animRot>
                                    <p:animRot by="120000">
                                      <p:cBhvr>
                                        <p:cTn id="21" dur="200" fill="hold">
                                          <p:stCondLst>
                                            <p:cond delay="800"/>
                                          </p:stCondLst>
                                        </p:cTn>
                                        <p:tgtEl>
                                          <p:spTgt spid="3"/>
                                        </p:tgtEl>
                                        <p:attrNameLst>
                                          <p:attrName>r</p:attrName>
                                        </p:attrNameLst>
                                      </p:cBhvr>
                                    </p:animRo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3"/>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8072"/>
                                        </p:tgtEl>
                                        <p:attrNameLst>
                                          <p:attrName>style.visibility</p:attrName>
                                        </p:attrNameLst>
                                      </p:cBhvr>
                                      <p:to>
                                        <p:strVal val="visible"/>
                                      </p:to>
                                    </p:set>
                                    <p:animEffect transition="in" filter="fade">
                                      <p:cBhvr>
                                        <p:cTn id="39" dur="1000"/>
                                        <p:tgtEl>
                                          <p:spTgt spid="88072"/>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1000"/>
                                        <p:tgtEl>
                                          <p:spTgt spid="47"/>
                                        </p:tgtEl>
                                      </p:cBhvr>
                                    </p:animEffect>
                                  </p:childTnLst>
                                </p:cTn>
                              </p:par>
                            </p:childTnLst>
                          </p:cTn>
                        </p:par>
                        <p:par>
                          <p:cTn id="43" fill="hold">
                            <p:stCondLst>
                              <p:cond delay="1000"/>
                            </p:stCondLst>
                            <p:childTnLst>
                              <p:par>
                                <p:cTn id="44" presetID="10"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10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10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par>
                          <p:cTn id="67" fill="hold">
                            <p:stCondLst>
                              <p:cond delay="0"/>
                            </p:stCondLst>
                            <p:childTnLst>
                              <p:par>
                                <p:cTn id="68" presetID="32" presetClass="emph" presetSubtype="0" fill="hold" nodeType="afterEffect">
                                  <p:stCondLst>
                                    <p:cond delay="0"/>
                                  </p:stCondLst>
                                  <p:childTnLst>
                                    <p:animClr clrSpc="rgb" dir="cw">
                                      <p:cBhvr override="childStyle">
                                        <p:cTn id="69" dur="100" fill="hold"/>
                                        <p:tgtEl>
                                          <p:spTgt spid="4"/>
                                        </p:tgtEl>
                                        <p:attrNameLst>
                                          <p:attrName>style.color</p:attrName>
                                        </p:attrNameLst>
                                      </p:cBhvr>
                                      <p:to>
                                        <a:schemeClr val="accent2"/>
                                      </p:to>
                                    </p:animClr>
                                    <p:animClr clrSpc="rgb" dir="cw">
                                      <p:cBhvr>
                                        <p:cTn id="70" dur="100" fill="hold"/>
                                        <p:tgtEl>
                                          <p:spTgt spid="4"/>
                                        </p:tgtEl>
                                        <p:attrNameLst>
                                          <p:attrName>fillcolor</p:attrName>
                                        </p:attrNameLst>
                                      </p:cBhvr>
                                      <p:to>
                                        <a:schemeClr val="accent2"/>
                                      </p:to>
                                    </p:animClr>
                                    <p:set>
                                      <p:cBhvr>
                                        <p:cTn id="71" dur="100" fill="hold"/>
                                        <p:tgtEl>
                                          <p:spTgt spid="4"/>
                                        </p:tgtEl>
                                        <p:attrNameLst>
                                          <p:attrName>fill.type</p:attrName>
                                        </p:attrNameLst>
                                      </p:cBhvr>
                                      <p:to>
                                        <p:strVal val="solid"/>
                                      </p:to>
                                    </p:set>
                                    <p:set>
                                      <p:cBhvr>
                                        <p:cTn id="72" dur="100" fill="hold"/>
                                        <p:tgtEl>
                                          <p:spTgt spid="4"/>
                                        </p:tgtEl>
                                        <p:attrNameLst>
                                          <p:attrName>fill.on</p:attrName>
                                        </p:attrNameLst>
                                      </p:cBhvr>
                                      <p:to>
                                        <p:strVal val="true"/>
                                      </p:to>
                                    </p:set>
                                    <p:animRot by="120000">
                                      <p:cBhvr>
                                        <p:cTn id="73" dur="100" fill="hold">
                                          <p:stCondLst>
                                            <p:cond delay="0"/>
                                          </p:stCondLst>
                                        </p:cTn>
                                        <p:tgtEl>
                                          <p:spTgt spid="4"/>
                                        </p:tgtEl>
                                        <p:attrNameLst>
                                          <p:attrName>r</p:attrName>
                                        </p:attrNameLst>
                                      </p:cBhvr>
                                    </p:animRot>
                                    <p:animRot by="-240000">
                                      <p:cBhvr>
                                        <p:cTn id="74" dur="200" fill="hold">
                                          <p:stCondLst>
                                            <p:cond delay="200"/>
                                          </p:stCondLst>
                                        </p:cTn>
                                        <p:tgtEl>
                                          <p:spTgt spid="4"/>
                                        </p:tgtEl>
                                        <p:attrNameLst>
                                          <p:attrName>r</p:attrName>
                                        </p:attrNameLst>
                                      </p:cBhvr>
                                    </p:animRot>
                                    <p:animRot by="240000">
                                      <p:cBhvr>
                                        <p:cTn id="75" dur="200" fill="hold">
                                          <p:stCondLst>
                                            <p:cond delay="400"/>
                                          </p:stCondLst>
                                        </p:cTn>
                                        <p:tgtEl>
                                          <p:spTgt spid="4"/>
                                        </p:tgtEl>
                                        <p:attrNameLst>
                                          <p:attrName>r</p:attrName>
                                        </p:attrNameLst>
                                      </p:cBhvr>
                                    </p:animRot>
                                    <p:animRot by="-240000">
                                      <p:cBhvr>
                                        <p:cTn id="76" dur="200" fill="hold">
                                          <p:stCondLst>
                                            <p:cond delay="600"/>
                                          </p:stCondLst>
                                        </p:cTn>
                                        <p:tgtEl>
                                          <p:spTgt spid="4"/>
                                        </p:tgtEl>
                                        <p:attrNameLst>
                                          <p:attrName>r</p:attrName>
                                        </p:attrNameLst>
                                      </p:cBhvr>
                                    </p:animRot>
                                    <p:animRot by="120000">
                                      <p:cBhvr>
                                        <p:cTn id="77" dur="200" fill="hold">
                                          <p:stCondLst>
                                            <p:cond delay="800"/>
                                          </p:stCondLst>
                                        </p:cTn>
                                        <p:tgtEl>
                                          <p:spTgt spid="4"/>
                                        </p:tgtEl>
                                        <p:attrNameLst>
                                          <p:attrName>r</p:attrName>
                                        </p:attrNameLst>
                                      </p:cBhvr>
                                    </p:animRot>
                                  </p:childTnLst>
                                </p:cTn>
                              </p:par>
                            </p:childTnLst>
                          </p:cTn>
                        </p:par>
                        <p:par>
                          <p:cTn id="78" fill="hold">
                            <p:stCondLst>
                              <p:cond delay="1000"/>
                            </p:stCondLst>
                            <p:childTnLst>
                              <p:par>
                                <p:cTn id="79" presetID="10" presetClass="entr" presetSubtype="0" fill="hold" grpId="0" nodeType="after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4"/>
                                        </p:tgtEl>
                                        <p:attrNameLst>
                                          <p:attrName>style.visibility</p:attrName>
                                        </p:attrNameLst>
                                      </p:cBhvr>
                                      <p:to>
                                        <p:strVal val="hidden"/>
                                      </p:to>
                                    </p:set>
                                  </p:childTnLst>
                                </p:cTn>
                              </p:par>
                            </p:childTnLst>
                          </p:cTn>
                        </p:par>
                        <p:par>
                          <p:cTn id="86" fill="hold">
                            <p:stCondLst>
                              <p:cond delay="0"/>
                            </p:stCondLst>
                            <p:childTnLst>
                              <p:par>
                                <p:cTn id="87" presetID="1" presetClass="exit" presetSubtype="0" fill="hold" grpId="1" nodeType="afterEffect">
                                  <p:stCondLst>
                                    <p:cond delay="0"/>
                                  </p:stCondLst>
                                  <p:childTnLst>
                                    <p:set>
                                      <p:cBhvr>
                                        <p:cTn id="88" dur="1" fill="hold">
                                          <p:stCondLst>
                                            <p:cond delay="0"/>
                                          </p:stCondLst>
                                        </p:cTn>
                                        <p:tgtEl>
                                          <p:spTgt spid="57"/>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61"/>
                                        </p:tgtEl>
                                      </p:cBhvr>
                                    </p:animEffect>
                                    <p:set>
                                      <p:cBhvr>
                                        <p:cTn id="93" dur="1" fill="hold">
                                          <p:stCondLst>
                                            <p:cond delay="499"/>
                                          </p:stCondLst>
                                        </p:cTn>
                                        <p:tgtEl>
                                          <p:spTgt spid="61"/>
                                        </p:tgtEl>
                                        <p:attrNameLst>
                                          <p:attrName>style.visibility</p:attrName>
                                        </p:attrNameLst>
                                      </p:cBhvr>
                                      <p:to>
                                        <p:strVal val="hidden"/>
                                      </p:to>
                                    </p:set>
                                  </p:childTnLst>
                                </p:cTn>
                              </p:par>
                              <p:par>
                                <p:cTn id="94" presetID="1" presetClass="entr" presetSubtype="0" fill="hold" grpId="1" nodeType="withEffect">
                                  <p:stCondLst>
                                    <p:cond delay="0"/>
                                  </p:stCondLst>
                                  <p:childTnLst>
                                    <p:set>
                                      <p:cBhvr>
                                        <p:cTn id="95" dur="1" fill="hold">
                                          <p:stCondLst>
                                            <p:cond delay="0"/>
                                          </p:stCondLst>
                                        </p:cTn>
                                        <p:tgtEl>
                                          <p:spTgt spid="62"/>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1000"/>
                                        <p:tgtEl>
                                          <p:spTgt spid="50"/>
                                        </p:tgtEl>
                                      </p:cBhvr>
                                    </p:animEffect>
                                  </p:childTnLst>
                                </p:cTn>
                              </p:par>
                              <p:par>
                                <p:cTn id="101" presetID="10" presetClass="entr" presetSubtype="0"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1000"/>
                                        <p:tgtEl>
                                          <p:spTgt spid="56"/>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51"/>
                                        </p:tgtEl>
                                        <p:attrNameLst>
                                          <p:attrName>style.visibility</p:attrName>
                                        </p:attrNameLst>
                                      </p:cBhvr>
                                      <p:to>
                                        <p:strVal val="visible"/>
                                      </p:to>
                                    </p:set>
                                    <p:animEffect transition="in" filter="fade">
                                      <p:cBhvr>
                                        <p:cTn id="107" dur="1000"/>
                                        <p:tgtEl>
                                          <p:spTgt spid="51"/>
                                        </p:tgtEl>
                                      </p:cBhvr>
                                    </p:animEffect>
                                  </p:childTnLst>
                                </p:cTn>
                              </p:par>
                              <p:par>
                                <p:cTn id="108" presetID="10"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1000"/>
                                        <p:tgtEl>
                                          <p:spTgt spid="5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fade">
                                      <p:cBhvr>
                                        <p:cTn id="113" dur="1000"/>
                                        <p:tgtEl>
                                          <p:spTgt spid="5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10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2" nodeType="clickEffect">
                                  <p:stCondLst>
                                    <p:cond delay="0"/>
                                  </p:stCondLst>
                                  <p:childTnLst>
                                    <p:set>
                                      <p:cBhvr>
                                        <p:cTn id="124" dur="1" fill="hold">
                                          <p:stCondLst>
                                            <p:cond delay="0"/>
                                          </p:stCondLst>
                                        </p:cTn>
                                        <p:tgtEl>
                                          <p:spTgt spid="62"/>
                                        </p:tgtEl>
                                        <p:attrNameLst>
                                          <p:attrName>style.visibility</p:attrName>
                                        </p:attrNameLst>
                                      </p:cBhvr>
                                      <p:to>
                                        <p:strVal val="hidden"/>
                                      </p:to>
                                    </p:set>
                                  </p:childTnLst>
                                </p:cTn>
                              </p:par>
                              <p:par>
                                <p:cTn id="125" presetID="1" presetClass="entr" presetSubtype="0" fill="hold" grpId="0" nodeType="withEffect">
                                  <p:stCondLst>
                                    <p:cond delay="0"/>
                                  </p:stCondLst>
                                  <p:childTnLst>
                                    <p:set>
                                      <p:cBhvr>
                                        <p:cTn id="12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17" grpId="0" animBg="1"/>
      <p:bldP spid="20" grpId="0"/>
      <p:bldP spid="22" grpId="0"/>
      <p:bldP spid="22" grpId="1"/>
      <p:bldP spid="35" grpId="0" animBg="1"/>
      <p:bldP spid="37" grpId="0" animBg="1"/>
      <p:bldP spid="61" grpId="0" animBg="1"/>
      <p:bldP spid="61" grpId="1" animBg="1"/>
      <p:bldP spid="38" grpId="0"/>
      <p:bldP spid="53" grpId="0" animBg="1"/>
      <p:bldP spid="55" grpId="0"/>
      <p:bldP spid="57" grpId="0"/>
      <p:bldP spid="57" grpId="1"/>
      <p:bldP spid="62" grpId="0"/>
      <p:bldP spid="62" grpId="1"/>
      <p:bldP spid="62" grpId="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bwMode="auto">
          <a:xfrm>
            <a:off x="5715000" y="3966865"/>
            <a:ext cx="914400" cy="914400"/>
          </a:xfrm>
          <a:prstGeom prst="line">
            <a:avLst/>
          </a:prstGeom>
          <a:noFill/>
          <a:ln w="9525" cap="flat" cmpd="sng" algn="ctr">
            <a:noFill/>
            <a:prstDash val="solid"/>
            <a:round/>
            <a:headEnd type="none" w="med" len="med"/>
            <a:tailEnd type="none" w="med" len="med"/>
          </a:ln>
          <a:effectLst/>
        </p:spPr>
      </p:cxnSp>
      <p:pic>
        <p:nvPicPr>
          <p:cNvPr id="22" name="Picture 21" descr="mona_5s.png"/>
          <p:cNvPicPr>
            <a:picLocks noChangeAspect="1"/>
          </p:cNvPicPr>
          <p:nvPr/>
        </p:nvPicPr>
        <p:blipFill>
          <a:blip r:embed="rId3"/>
          <a:stretch>
            <a:fillRect/>
          </a:stretch>
        </p:blipFill>
        <p:spPr>
          <a:xfrm>
            <a:off x="2438400" y="152401"/>
            <a:ext cx="4223548" cy="6566292"/>
          </a:xfrm>
          <a:prstGeom prst="rect">
            <a:avLst/>
          </a:prstGeom>
        </p:spPr>
      </p:pic>
    </p:spTree>
    <p:extLst>
      <p:ext uri="{BB962C8B-B14F-4D97-AF65-F5344CB8AC3E}">
        <p14:creationId xmlns:p14="http://schemas.microsoft.com/office/powerpoint/2010/main" val="1022313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10115</TotalTime>
  <Words>9849</Words>
  <Application>Microsoft Office PowerPoint</Application>
  <PresentationFormat>On-screen Show (4:3)</PresentationFormat>
  <Paragraphs>698</Paragraphs>
  <Slides>72</Slides>
  <Notes>72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72</vt:i4>
      </vt:variant>
    </vt:vector>
  </HeadingPairs>
  <TitlesOfParts>
    <vt:vector size="81" baseType="lpstr">
      <vt:lpstr>맑은 고딕</vt:lpstr>
      <vt:lpstr>Arial</vt:lpstr>
      <vt:lpstr>Calibri</vt:lpstr>
      <vt:lpstr>Calibri Light</vt:lpstr>
      <vt:lpstr>Cambria Math</vt:lpstr>
      <vt:lpstr>Courier New</vt:lpstr>
      <vt:lpstr>Tahoma</vt:lpstr>
      <vt:lpstr>Wingdings</vt:lpstr>
      <vt:lpstr>Office Theme</vt:lpstr>
      <vt:lpstr> Side channel example: The Cold-Boot Attack</vt:lpstr>
      <vt:lpstr>Lest We Remember Cold-Boot Attacks Against Disk Encryption</vt:lpstr>
      <vt:lpstr>Data Theft Threat</vt:lpstr>
      <vt:lpstr>How Safe is a Stolen Laptop?</vt:lpstr>
      <vt:lpstr>How Safe is a Stolen Laptop?</vt:lpstr>
      <vt:lpstr>Disk Encryption Defense</vt:lpstr>
      <vt:lpstr>Common Attack Scenario</vt:lpstr>
      <vt:lpstr>Dynamic RAM Volatility</vt:lpstr>
      <vt:lpstr>PowerPoint Presentation</vt:lpstr>
      <vt:lpstr>Decay After Cutting Power</vt:lpstr>
      <vt:lpstr>DRAM Remanence</vt:lpstr>
      <vt:lpstr>Capturing Residual Data</vt:lpstr>
      <vt:lpstr>Delivering the Attack</vt:lpstr>
      <vt:lpstr>Basic Cold-Boot Attack</vt:lpstr>
      <vt:lpstr>What if the BIOS clears RAM?</vt:lpstr>
      <vt:lpstr>Advanced Cold-Boot Attack</vt:lpstr>
      <vt:lpstr>Slowing Decay By Cooling</vt:lpstr>
      <vt:lpstr>PowerPoint Presentation</vt:lpstr>
      <vt:lpstr>PowerPoint Presentation</vt:lpstr>
      <vt:lpstr>Even Cooler</vt:lpstr>
      <vt:lpstr>Dealing with Bit Errors</vt:lpstr>
      <vt:lpstr>Recovering Other Keys</vt:lpstr>
      <vt:lpstr>Finding Keys</vt:lpstr>
      <vt:lpstr>Finding AES Key Schedules</vt:lpstr>
      <vt:lpstr>Steps of Cold-Boot Attack</vt:lpstr>
      <vt:lpstr>Demonstrated Attacks</vt:lpstr>
      <vt:lpstr>“BitLocker, Meet BitUnlocker”</vt:lpstr>
      <vt:lpstr>Countermeasures</vt:lpstr>
      <vt:lpstr>Broader Lessons</vt:lpstr>
      <vt:lpstr> Covert channel example: EC2</vt:lpstr>
      <vt:lpstr>Hey, You, Get Off of My Cloud: Exploring Information Leakage in Third-Party Compute Clouds, by</vt:lpstr>
      <vt:lpstr>PowerPoint Presentation</vt:lpstr>
      <vt:lpstr>PowerPoint Presentation</vt:lpstr>
      <vt:lpstr>PowerPoint Presentation</vt:lpstr>
      <vt:lpstr>An Exploration of L2 Cache Covert Channels in Virtualized Environments</vt:lpstr>
      <vt:lpstr>Motivation</vt:lpstr>
      <vt:lpstr>Motivation</vt:lpstr>
      <vt:lpstr>Cross-VM L2 Cache Covert Channel</vt:lpstr>
      <vt:lpstr>Bit Rate Estimation</vt:lpstr>
      <vt:lpstr>Cost of Synchronization</vt:lpstr>
      <vt:lpstr>Sleep time vs. Bit rate</vt:lpstr>
      <vt:lpstr>Cost of Synchronization</vt:lpstr>
      <vt:lpstr>CPU Caps</vt:lpstr>
      <vt:lpstr>Core Migration</vt:lpstr>
      <vt:lpstr>Profile the Core Migration</vt:lpstr>
      <vt:lpstr>Sharing resistant Synchronization</vt:lpstr>
      <vt:lpstr>The Number of Samples Taken</vt:lpstr>
      <vt:lpstr>Bit Rate Distribution</vt:lpstr>
      <vt:lpstr>Conclusion and Future Work</vt:lpstr>
      <vt:lpstr>Flipping Bits in Memory Without Accessing Them</vt:lpstr>
      <vt:lpstr>PowerPoint Presentation</vt:lpstr>
      <vt:lpstr>Quick Summary of Paper</vt:lpstr>
      <vt:lpstr>How to Induce Errors</vt:lpstr>
      <vt:lpstr>How to Induce Errors</vt:lpstr>
      <vt:lpstr>Security Implications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William Clarkson</dc:creator>
  <cp:lastModifiedBy>Dhruv</cp:lastModifiedBy>
  <cp:revision>352</cp:revision>
  <cp:lastPrinted>2008-07-22T20:15:47Z</cp:lastPrinted>
  <dcterms:created xsi:type="dcterms:W3CDTF">2008-07-27T20:55:47Z</dcterms:created>
  <dcterms:modified xsi:type="dcterms:W3CDTF">2015-12-19T04:04:06Z</dcterms:modified>
</cp:coreProperties>
</file>